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4630" r:id="rId5"/>
    <p:sldMasterId id="2147484632" r:id="rId6"/>
  </p:sldMasterIdLst>
  <p:notesMasterIdLst>
    <p:notesMasterId r:id="rId22"/>
  </p:notesMasterIdLst>
  <p:handoutMasterIdLst>
    <p:handoutMasterId r:id="rId23"/>
  </p:handoutMasterIdLst>
  <p:sldIdLst>
    <p:sldId id="393" r:id="rId7"/>
    <p:sldId id="397" r:id="rId8"/>
    <p:sldId id="432" r:id="rId9"/>
    <p:sldId id="431" r:id="rId10"/>
    <p:sldId id="423" r:id="rId11"/>
    <p:sldId id="433" r:id="rId12"/>
    <p:sldId id="428" r:id="rId13"/>
    <p:sldId id="434" r:id="rId14"/>
    <p:sldId id="435" r:id="rId15"/>
    <p:sldId id="429" r:id="rId16"/>
    <p:sldId id="436" r:id="rId17"/>
    <p:sldId id="437" r:id="rId18"/>
    <p:sldId id="438" r:id="rId19"/>
    <p:sldId id="439" r:id="rId20"/>
    <p:sldId id="440" r:id="rId2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32">
          <p15:clr>
            <a:srgbClr val="A4A3A4"/>
          </p15:clr>
        </p15:guide>
        <p15:guide id="4"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99"/>
    <a:srgbClr val="4F81BD"/>
    <a:srgbClr val="1F497D"/>
    <a:srgbClr val="83A353"/>
    <a:srgbClr val="98BC4E"/>
    <a:srgbClr val="FFFF99"/>
    <a:srgbClr val="D7D7D7"/>
    <a:srgbClr val="D9D9D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64" autoAdjust="0"/>
    <p:restoredTop sz="96149" autoAdjust="0"/>
  </p:normalViewPr>
  <p:slideViewPr>
    <p:cSldViewPr>
      <p:cViewPr varScale="1">
        <p:scale>
          <a:sx n="70" d="100"/>
          <a:sy n="70" d="100"/>
        </p:scale>
        <p:origin x="1194" y="7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2010" y="-90"/>
      </p:cViewPr>
      <p:guideLst>
        <p:guide orient="horz" pos="2928"/>
        <p:guide pos="2208"/>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51C0FC-6310-B64C-AC29-8A82D03FDB67}" type="doc">
      <dgm:prSet loTypeId="urn:microsoft.com/office/officeart/2005/8/layout/hChevron3" loCatId="" qsTypeId="urn:microsoft.com/office/officeart/2005/8/quickstyle/simple4" qsCatId="simple" csTypeId="urn:microsoft.com/office/officeart/2005/8/colors/accent1_4" csCatId="accent1" phldr="1"/>
      <dgm:spPr/>
      <dgm:t>
        <a:bodyPr/>
        <a:lstStyle/>
        <a:p>
          <a:endParaRPr lang="en-US"/>
        </a:p>
      </dgm:t>
    </dgm:pt>
    <dgm:pt modelId="{9922E09F-C336-6B47-9CE3-6B0781B8E289}">
      <dgm:prSet phldrT="[Text]"/>
      <dgm:spPr/>
      <dgm:t>
        <a:bodyPr/>
        <a:lstStyle/>
        <a:p>
          <a:r>
            <a:rPr lang="en-US" dirty="0" smtClean="0">
              <a:latin typeface="Franklin Gothic Medium Cond" charset="0"/>
              <a:ea typeface="Franklin Gothic Medium Cond" charset="0"/>
              <a:cs typeface="Franklin Gothic Medium Cond" charset="0"/>
            </a:rPr>
            <a:t>Member’s TSP Contributions</a:t>
          </a:r>
          <a:endParaRPr lang="en-US" dirty="0">
            <a:latin typeface="Franklin Gothic Medium Cond" charset="0"/>
            <a:ea typeface="Franklin Gothic Medium Cond" charset="0"/>
            <a:cs typeface="Franklin Gothic Medium Cond" charset="0"/>
          </a:endParaRPr>
        </a:p>
      </dgm:t>
    </dgm:pt>
    <dgm:pt modelId="{44A4E693-8572-084E-9A27-56A467007D39}" type="parTrans" cxnId="{40695AA4-B283-2E4D-9991-586EC2F9065A}">
      <dgm:prSet/>
      <dgm:spPr/>
      <dgm:t>
        <a:bodyPr/>
        <a:lstStyle/>
        <a:p>
          <a:endParaRPr lang="en-US"/>
        </a:p>
      </dgm:t>
    </dgm:pt>
    <dgm:pt modelId="{34032C44-9E7D-8B4D-9D01-4378A1E87C45}" type="sibTrans" cxnId="{40695AA4-B283-2E4D-9991-586EC2F9065A}">
      <dgm:prSet/>
      <dgm:spPr/>
      <dgm:t>
        <a:bodyPr/>
        <a:lstStyle/>
        <a:p>
          <a:endParaRPr lang="en-US"/>
        </a:p>
      </dgm:t>
    </dgm:pt>
    <dgm:pt modelId="{52BD2700-11A2-7C4D-A2AB-11E15D032A4E}">
      <dgm:prSet phldrT="[Text]"/>
      <dgm:spPr/>
      <dgm:t>
        <a:bodyPr/>
        <a:lstStyle/>
        <a:p>
          <a:r>
            <a:rPr lang="en-US" dirty="0" smtClean="0">
              <a:latin typeface="Franklin Gothic Medium Cond" charset="0"/>
              <a:ea typeface="Franklin Gothic Medium Cond" charset="0"/>
              <a:cs typeface="Franklin Gothic Medium Cond" charset="0"/>
            </a:rPr>
            <a:t>DoD Automatic</a:t>
          </a:r>
          <a:r>
            <a:rPr lang="en-US" baseline="0" dirty="0" smtClean="0">
              <a:latin typeface="Franklin Gothic Medium Cond" charset="0"/>
              <a:ea typeface="Franklin Gothic Medium Cond" charset="0"/>
              <a:cs typeface="Franklin Gothic Medium Cond" charset="0"/>
            </a:rPr>
            <a:t> 1% into TSP</a:t>
          </a:r>
          <a:endParaRPr lang="en-US" dirty="0">
            <a:latin typeface="Franklin Gothic Medium Cond" charset="0"/>
            <a:ea typeface="Franklin Gothic Medium Cond" charset="0"/>
            <a:cs typeface="Franklin Gothic Medium Cond" charset="0"/>
          </a:endParaRPr>
        </a:p>
      </dgm:t>
    </dgm:pt>
    <dgm:pt modelId="{36404604-9FC7-6949-8EE9-888ADBF7910F}" type="parTrans" cxnId="{0316CC8B-7C8A-564D-9E9D-FAC83E628EE0}">
      <dgm:prSet/>
      <dgm:spPr/>
      <dgm:t>
        <a:bodyPr/>
        <a:lstStyle/>
        <a:p>
          <a:endParaRPr lang="en-US"/>
        </a:p>
      </dgm:t>
    </dgm:pt>
    <dgm:pt modelId="{D4E3490F-49E1-3945-AA4F-7AD028AA76AB}" type="sibTrans" cxnId="{0316CC8B-7C8A-564D-9E9D-FAC83E628EE0}">
      <dgm:prSet/>
      <dgm:spPr/>
      <dgm:t>
        <a:bodyPr/>
        <a:lstStyle/>
        <a:p>
          <a:endParaRPr lang="en-US"/>
        </a:p>
      </dgm:t>
    </dgm:pt>
    <dgm:pt modelId="{6667262A-9B73-0B4F-A0BF-D72E026E444C}">
      <dgm:prSet phldrT="[Text]"/>
      <dgm:spPr/>
      <dgm:t>
        <a:bodyPr/>
        <a:lstStyle/>
        <a:p>
          <a:r>
            <a:rPr lang="en-US" dirty="0" smtClean="0">
              <a:latin typeface="Franklin Gothic Medium Cond" charset="0"/>
              <a:ea typeface="Franklin Gothic Medium Cond" charset="0"/>
              <a:cs typeface="Franklin Gothic Medium Cond" charset="0"/>
            </a:rPr>
            <a:t>DoD</a:t>
          </a:r>
          <a:r>
            <a:rPr lang="en-US" baseline="0" dirty="0" smtClean="0">
              <a:latin typeface="Franklin Gothic Medium Cond" charset="0"/>
              <a:ea typeface="Franklin Gothic Medium Cond" charset="0"/>
              <a:cs typeface="Franklin Gothic Medium Cond" charset="0"/>
            </a:rPr>
            <a:t> Matching </a:t>
          </a:r>
          <a:r>
            <a:rPr lang="en-US" dirty="0" smtClean="0">
              <a:latin typeface="Franklin Gothic Medium Cond" charset="0"/>
              <a:ea typeface="Franklin Gothic Medium Cond" charset="0"/>
              <a:cs typeface="Franklin Gothic Medium Cond" charset="0"/>
            </a:rPr>
            <a:t>TSP Up to 4%</a:t>
          </a:r>
          <a:endParaRPr lang="en-US" dirty="0">
            <a:latin typeface="Franklin Gothic Medium Cond" charset="0"/>
            <a:ea typeface="Franklin Gothic Medium Cond" charset="0"/>
            <a:cs typeface="Franklin Gothic Medium Cond" charset="0"/>
          </a:endParaRPr>
        </a:p>
      </dgm:t>
    </dgm:pt>
    <dgm:pt modelId="{FC435EAF-3DF8-F94A-A438-2287D79D51A6}" type="parTrans" cxnId="{688D6715-3748-C449-8F6D-711AE84E550E}">
      <dgm:prSet/>
      <dgm:spPr/>
      <dgm:t>
        <a:bodyPr/>
        <a:lstStyle/>
        <a:p>
          <a:endParaRPr lang="en-US"/>
        </a:p>
      </dgm:t>
    </dgm:pt>
    <dgm:pt modelId="{88EB40F5-2D17-594C-9F91-6A86671D995B}" type="sibTrans" cxnId="{688D6715-3748-C449-8F6D-711AE84E550E}">
      <dgm:prSet/>
      <dgm:spPr/>
      <dgm:t>
        <a:bodyPr/>
        <a:lstStyle/>
        <a:p>
          <a:endParaRPr lang="en-US"/>
        </a:p>
      </dgm:t>
    </dgm:pt>
    <dgm:pt modelId="{0F123664-BA14-6042-90D6-AC1AB5A4F901}">
      <dgm:prSet/>
      <dgm:spPr/>
      <dgm:t>
        <a:bodyPr/>
        <a:lstStyle/>
        <a:p>
          <a:r>
            <a:rPr lang="en-US" dirty="0" smtClean="0">
              <a:latin typeface="Franklin Gothic Medium Cond" charset="0"/>
              <a:ea typeface="Franklin Gothic Medium Cond" charset="0"/>
              <a:cs typeface="Franklin Gothic Medium Cond" charset="0"/>
            </a:rPr>
            <a:t>Monthly Retired Pay</a:t>
          </a:r>
          <a:endParaRPr lang="en-US" dirty="0">
            <a:latin typeface="Franklin Gothic Medium Cond" charset="0"/>
            <a:ea typeface="Franklin Gothic Medium Cond" charset="0"/>
            <a:cs typeface="Franklin Gothic Medium Cond" charset="0"/>
          </a:endParaRPr>
        </a:p>
      </dgm:t>
    </dgm:pt>
    <dgm:pt modelId="{B19ED562-C220-8C4B-9117-BCFD42330C83}" type="parTrans" cxnId="{03FBB2DD-EDF6-754F-9C9F-F8920FE0A072}">
      <dgm:prSet/>
      <dgm:spPr/>
      <dgm:t>
        <a:bodyPr/>
        <a:lstStyle/>
        <a:p>
          <a:endParaRPr lang="en-US"/>
        </a:p>
      </dgm:t>
    </dgm:pt>
    <dgm:pt modelId="{584FB000-7588-B54D-9E8F-D74C7E67F3FE}" type="sibTrans" cxnId="{03FBB2DD-EDF6-754F-9C9F-F8920FE0A072}">
      <dgm:prSet/>
      <dgm:spPr/>
      <dgm:t>
        <a:bodyPr/>
        <a:lstStyle/>
        <a:p>
          <a:endParaRPr lang="en-US"/>
        </a:p>
      </dgm:t>
    </dgm:pt>
    <dgm:pt modelId="{F5494C0A-8ECA-F544-9A32-23196EEB42A4}">
      <dgm:prSet/>
      <dgm:spPr/>
      <dgm:t>
        <a:bodyPr/>
        <a:lstStyle/>
        <a:p>
          <a:r>
            <a:rPr lang="en-US" dirty="0" smtClean="0">
              <a:latin typeface="Franklin Gothic Medium Cond" charset="0"/>
              <a:ea typeface="Franklin Gothic Medium Cond" charset="0"/>
              <a:cs typeface="Franklin Gothic Medium Cond" charset="0"/>
            </a:rPr>
            <a:t>TSP Earnings</a:t>
          </a:r>
          <a:endParaRPr lang="en-US" dirty="0">
            <a:latin typeface="Franklin Gothic Medium Cond" charset="0"/>
            <a:ea typeface="Franklin Gothic Medium Cond" charset="0"/>
            <a:cs typeface="Franklin Gothic Medium Cond" charset="0"/>
          </a:endParaRPr>
        </a:p>
      </dgm:t>
    </dgm:pt>
    <dgm:pt modelId="{5D32D3E2-C8F6-9C4D-BF2D-CD35B887BD5F}" type="parTrans" cxnId="{9A557CBB-ECFE-3242-B3BE-FB4494848087}">
      <dgm:prSet/>
      <dgm:spPr/>
      <dgm:t>
        <a:bodyPr/>
        <a:lstStyle/>
        <a:p>
          <a:endParaRPr lang="en-US"/>
        </a:p>
      </dgm:t>
    </dgm:pt>
    <dgm:pt modelId="{24B5432B-F53C-9342-8950-8CBE8D4174BC}" type="sibTrans" cxnId="{9A557CBB-ECFE-3242-B3BE-FB4494848087}">
      <dgm:prSet/>
      <dgm:spPr/>
      <dgm:t>
        <a:bodyPr/>
        <a:lstStyle/>
        <a:p>
          <a:endParaRPr lang="en-US"/>
        </a:p>
      </dgm:t>
    </dgm:pt>
    <dgm:pt modelId="{ABE9B4D5-C573-6A4F-9F68-BECEFE5D191A}" type="pres">
      <dgm:prSet presAssocID="{1F51C0FC-6310-B64C-AC29-8A82D03FDB67}" presName="Name0" presStyleCnt="0">
        <dgm:presLayoutVars>
          <dgm:dir/>
          <dgm:resizeHandles val="exact"/>
        </dgm:presLayoutVars>
      </dgm:prSet>
      <dgm:spPr/>
      <dgm:t>
        <a:bodyPr/>
        <a:lstStyle/>
        <a:p>
          <a:endParaRPr lang="en-US"/>
        </a:p>
      </dgm:t>
    </dgm:pt>
    <dgm:pt modelId="{104F642E-3126-3442-B29D-AE8264BEDC92}" type="pres">
      <dgm:prSet presAssocID="{9922E09F-C336-6B47-9CE3-6B0781B8E289}" presName="parTxOnly" presStyleLbl="node1" presStyleIdx="0" presStyleCnt="5">
        <dgm:presLayoutVars>
          <dgm:bulletEnabled val="1"/>
        </dgm:presLayoutVars>
      </dgm:prSet>
      <dgm:spPr/>
      <dgm:t>
        <a:bodyPr/>
        <a:lstStyle/>
        <a:p>
          <a:endParaRPr lang="en-US"/>
        </a:p>
      </dgm:t>
    </dgm:pt>
    <dgm:pt modelId="{FDEB9501-10D3-E84A-8AB5-941250E7B44F}" type="pres">
      <dgm:prSet presAssocID="{34032C44-9E7D-8B4D-9D01-4378A1E87C45}" presName="parSpace" presStyleCnt="0"/>
      <dgm:spPr/>
    </dgm:pt>
    <dgm:pt modelId="{C4D759D8-8966-DF4A-8943-7EEC58BBBA56}" type="pres">
      <dgm:prSet presAssocID="{52BD2700-11A2-7C4D-A2AB-11E15D032A4E}" presName="parTxOnly" presStyleLbl="node1" presStyleIdx="1" presStyleCnt="5">
        <dgm:presLayoutVars>
          <dgm:bulletEnabled val="1"/>
        </dgm:presLayoutVars>
      </dgm:prSet>
      <dgm:spPr/>
      <dgm:t>
        <a:bodyPr/>
        <a:lstStyle/>
        <a:p>
          <a:endParaRPr lang="en-US"/>
        </a:p>
      </dgm:t>
    </dgm:pt>
    <dgm:pt modelId="{4006819C-E3C8-4A43-B2E7-DB2909801A5F}" type="pres">
      <dgm:prSet presAssocID="{D4E3490F-49E1-3945-AA4F-7AD028AA76AB}" presName="parSpace" presStyleCnt="0"/>
      <dgm:spPr/>
    </dgm:pt>
    <dgm:pt modelId="{A3F31856-7810-1843-B73E-D6DC3F786330}" type="pres">
      <dgm:prSet presAssocID="{6667262A-9B73-0B4F-A0BF-D72E026E444C}" presName="parTxOnly" presStyleLbl="node1" presStyleIdx="2" presStyleCnt="5">
        <dgm:presLayoutVars>
          <dgm:bulletEnabled val="1"/>
        </dgm:presLayoutVars>
      </dgm:prSet>
      <dgm:spPr/>
      <dgm:t>
        <a:bodyPr/>
        <a:lstStyle/>
        <a:p>
          <a:endParaRPr lang="en-US"/>
        </a:p>
      </dgm:t>
    </dgm:pt>
    <dgm:pt modelId="{2715689F-5E7A-8B48-9C23-2492E41CD8E2}" type="pres">
      <dgm:prSet presAssocID="{88EB40F5-2D17-594C-9F91-6A86671D995B}" presName="parSpace" presStyleCnt="0"/>
      <dgm:spPr/>
    </dgm:pt>
    <dgm:pt modelId="{C0F4F1B4-DBA2-0043-91D7-36635CFB7FA3}" type="pres">
      <dgm:prSet presAssocID="{0F123664-BA14-6042-90D6-AC1AB5A4F901}" presName="parTxOnly" presStyleLbl="node1" presStyleIdx="3" presStyleCnt="5">
        <dgm:presLayoutVars>
          <dgm:bulletEnabled val="1"/>
        </dgm:presLayoutVars>
      </dgm:prSet>
      <dgm:spPr/>
      <dgm:t>
        <a:bodyPr/>
        <a:lstStyle/>
        <a:p>
          <a:endParaRPr lang="en-US"/>
        </a:p>
      </dgm:t>
    </dgm:pt>
    <dgm:pt modelId="{C4C0D357-6983-D142-9BE9-D5C07D79E510}" type="pres">
      <dgm:prSet presAssocID="{584FB000-7588-B54D-9E8F-D74C7E67F3FE}" presName="parSpace" presStyleCnt="0"/>
      <dgm:spPr/>
    </dgm:pt>
    <dgm:pt modelId="{F2D16519-E8F2-C14B-95BC-B823D7BE7420}" type="pres">
      <dgm:prSet presAssocID="{F5494C0A-8ECA-F544-9A32-23196EEB42A4}" presName="parTxOnly" presStyleLbl="node1" presStyleIdx="4" presStyleCnt="5">
        <dgm:presLayoutVars>
          <dgm:bulletEnabled val="1"/>
        </dgm:presLayoutVars>
      </dgm:prSet>
      <dgm:spPr/>
      <dgm:t>
        <a:bodyPr/>
        <a:lstStyle/>
        <a:p>
          <a:endParaRPr lang="en-US"/>
        </a:p>
      </dgm:t>
    </dgm:pt>
  </dgm:ptLst>
  <dgm:cxnLst>
    <dgm:cxn modelId="{75CA7BF9-3021-4141-A922-A95E5A74EF63}" type="presOf" srcId="{6667262A-9B73-0B4F-A0BF-D72E026E444C}" destId="{A3F31856-7810-1843-B73E-D6DC3F786330}" srcOrd="0" destOrd="0" presId="urn:microsoft.com/office/officeart/2005/8/layout/hChevron3"/>
    <dgm:cxn modelId="{6BFC27E8-E4A4-AE4B-9134-B7F35642F3A9}" type="presOf" srcId="{0F123664-BA14-6042-90D6-AC1AB5A4F901}" destId="{C0F4F1B4-DBA2-0043-91D7-36635CFB7FA3}" srcOrd="0" destOrd="0" presId="urn:microsoft.com/office/officeart/2005/8/layout/hChevron3"/>
    <dgm:cxn modelId="{81D7BD52-E2C3-FD45-91CC-49A47D585694}" type="presOf" srcId="{52BD2700-11A2-7C4D-A2AB-11E15D032A4E}" destId="{C4D759D8-8966-DF4A-8943-7EEC58BBBA56}" srcOrd="0" destOrd="0" presId="urn:microsoft.com/office/officeart/2005/8/layout/hChevron3"/>
    <dgm:cxn modelId="{0316CC8B-7C8A-564D-9E9D-FAC83E628EE0}" srcId="{1F51C0FC-6310-B64C-AC29-8A82D03FDB67}" destId="{52BD2700-11A2-7C4D-A2AB-11E15D032A4E}" srcOrd="1" destOrd="0" parTransId="{36404604-9FC7-6949-8EE9-888ADBF7910F}" sibTransId="{D4E3490F-49E1-3945-AA4F-7AD028AA76AB}"/>
    <dgm:cxn modelId="{9D3200FE-28D1-824A-B3F3-284E50261151}" type="presOf" srcId="{F5494C0A-8ECA-F544-9A32-23196EEB42A4}" destId="{F2D16519-E8F2-C14B-95BC-B823D7BE7420}" srcOrd="0" destOrd="0" presId="urn:microsoft.com/office/officeart/2005/8/layout/hChevron3"/>
    <dgm:cxn modelId="{06418317-3FD3-C443-B7F5-069BB802CCDA}" type="presOf" srcId="{1F51C0FC-6310-B64C-AC29-8A82D03FDB67}" destId="{ABE9B4D5-C573-6A4F-9F68-BECEFE5D191A}" srcOrd="0" destOrd="0" presId="urn:microsoft.com/office/officeart/2005/8/layout/hChevron3"/>
    <dgm:cxn modelId="{688D6715-3748-C449-8F6D-711AE84E550E}" srcId="{1F51C0FC-6310-B64C-AC29-8A82D03FDB67}" destId="{6667262A-9B73-0B4F-A0BF-D72E026E444C}" srcOrd="2" destOrd="0" parTransId="{FC435EAF-3DF8-F94A-A438-2287D79D51A6}" sibTransId="{88EB40F5-2D17-594C-9F91-6A86671D995B}"/>
    <dgm:cxn modelId="{40695AA4-B283-2E4D-9991-586EC2F9065A}" srcId="{1F51C0FC-6310-B64C-AC29-8A82D03FDB67}" destId="{9922E09F-C336-6B47-9CE3-6B0781B8E289}" srcOrd="0" destOrd="0" parTransId="{44A4E693-8572-084E-9A27-56A467007D39}" sibTransId="{34032C44-9E7D-8B4D-9D01-4378A1E87C45}"/>
    <dgm:cxn modelId="{03FBB2DD-EDF6-754F-9C9F-F8920FE0A072}" srcId="{1F51C0FC-6310-B64C-AC29-8A82D03FDB67}" destId="{0F123664-BA14-6042-90D6-AC1AB5A4F901}" srcOrd="3" destOrd="0" parTransId="{B19ED562-C220-8C4B-9117-BCFD42330C83}" sibTransId="{584FB000-7588-B54D-9E8F-D74C7E67F3FE}"/>
    <dgm:cxn modelId="{831AEECA-1420-8041-9BBC-B4226823E974}" type="presOf" srcId="{9922E09F-C336-6B47-9CE3-6B0781B8E289}" destId="{104F642E-3126-3442-B29D-AE8264BEDC92}" srcOrd="0" destOrd="0" presId="urn:microsoft.com/office/officeart/2005/8/layout/hChevron3"/>
    <dgm:cxn modelId="{9A557CBB-ECFE-3242-B3BE-FB4494848087}" srcId="{1F51C0FC-6310-B64C-AC29-8A82D03FDB67}" destId="{F5494C0A-8ECA-F544-9A32-23196EEB42A4}" srcOrd="4" destOrd="0" parTransId="{5D32D3E2-C8F6-9C4D-BF2D-CD35B887BD5F}" sibTransId="{24B5432B-F53C-9342-8950-8CBE8D4174BC}"/>
    <dgm:cxn modelId="{29769934-3102-D043-AD6E-0FFCCC4EB6AB}" type="presParOf" srcId="{ABE9B4D5-C573-6A4F-9F68-BECEFE5D191A}" destId="{104F642E-3126-3442-B29D-AE8264BEDC92}" srcOrd="0" destOrd="0" presId="urn:microsoft.com/office/officeart/2005/8/layout/hChevron3"/>
    <dgm:cxn modelId="{42993984-289B-5C40-BEDF-D94B797148AC}" type="presParOf" srcId="{ABE9B4D5-C573-6A4F-9F68-BECEFE5D191A}" destId="{FDEB9501-10D3-E84A-8AB5-941250E7B44F}" srcOrd="1" destOrd="0" presId="urn:microsoft.com/office/officeart/2005/8/layout/hChevron3"/>
    <dgm:cxn modelId="{9809013F-74F8-EA42-B4CC-7266C5540A6E}" type="presParOf" srcId="{ABE9B4D5-C573-6A4F-9F68-BECEFE5D191A}" destId="{C4D759D8-8966-DF4A-8943-7EEC58BBBA56}" srcOrd="2" destOrd="0" presId="urn:microsoft.com/office/officeart/2005/8/layout/hChevron3"/>
    <dgm:cxn modelId="{3165DE47-5CFA-BB43-B064-7D0EB00CCB28}" type="presParOf" srcId="{ABE9B4D5-C573-6A4F-9F68-BECEFE5D191A}" destId="{4006819C-E3C8-4A43-B2E7-DB2909801A5F}" srcOrd="3" destOrd="0" presId="urn:microsoft.com/office/officeart/2005/8/layout/hChevron3"/>
    <dgm:cxn modelId="{898AFDAB-FB51-5243-8388-83769431303A}" type="presParOf" srcId="{ABE9B4D5-C573-6A4F-9F68-BECEFE5D191A}" destId="{A3F31856-7810-1843-B73E-D6DC3F786330}" srcOrd="4" destOrd="0" presId="urn:microsoft.com/office/officeart/2005/8/layout/hChevron3"/>
    <dgm:cxn modelId="{197F6A24-5B6F-C74C-A621-C63076DDEA5E}" type="presParOf" srcId="{ABE9B4D5-C573-6A4F-9F68-BECEFE5D191A}" destId="{2715689F-5E7A-8B48-9C23-2492E41CD8E2}" srcOrd="5" destOrd="0" presId="urn:microsoft.com/office/officeart/2005/8/layout/hChevron3"/>
    <dgm:cxn modelId="{07D04C68-33CD-7845-893D-23371E76DE6C}" type="presParOf" srcId="{ABE9B4D5-C573-6A4F-9F68-BECEFE5D191A}" destId="{C0F4F1B4-DBA2-0043-91D7-36635CFB7FA3}" srcOrd="6" destOrd="0" presId="urn:microsoft.com/office/officeart/2005/8/layout/hChevron3"/>
    <dgm:cxn modelId="{87CBAA27-D649-2347-B88A-0D0B8CD349E7}" type="presParOf" srcId="{ABE9B4D5-C573-6A4F-9F68-BECEFE5D191A}" destId="{C4C0D357-6983-D142-9BE9-D5C07D79E510}" srcOrd="7" destOrd="0" presId="urn:microsoft.com/office/officeart/2005/8/layout/hChevron3"/>
    <dgm:cxn modelId="{A174BE95-0B7C-1746-B155-D605EA51B547}" type="presParOf" srcId="{ABE9B4D5-C573-6A4F-9F68-BECEFE5D191A}" destId="{F2D16519-E8F2-C14B-95BC-B823D7BE7420}"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390" cy="465773"/>
          </a:xfrm>
          <a:prstGeom prst="rect">
            <a:avLst/>
          </a:prstGeom>
        </p:spPr>
        <p:txBody>
          <a:bodyPr vert="horz" lIns="93385" tIns="46693" rIns="93385" bIns="46693"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9120" y="0"/>
            <a:ext cx="3042390" cy="465773"/>
          </a:xfrm>
          <a:prstGeom prst="rect">
            <a:avLst/>
          </a:prstGeom>
        </p:spPr>
        <p:txBody>
          <a:bodyPr vert="horz" lIns="93385" tIns="46693" rIns="93385" bIns="46693" rtlCol="0"/>
          <a:lstStyle>
            <a:lvl1pPr algn="r" fontAlgn="auto">
              <a:spcBef>
                <a:spcPts val="0"/>
              </a:spcBef>
              <a:spcAft>
                <a:spcPts val="0"/>
              </a:spcAft>
              <a:defRPr sz="1200">
                <a:latin typeface="+mn-lt"/>
              </a:defRPr>
            </a:lvl1pPr>
          </a:lstStyle>
          <a:p>
            <a:pPr>
              <a:defRPr/>
            </a:pPr>
            <a:fld id="{3E045F53-59DD-47EA-8970-7F48DEDE89EB}" type="datetimeFigureOut">
              <a:rPr lang="en-US"/>
              <a:pPr>
                <a:defRPr/>
              </a:pPr>
              <a:t>6/7/2018</a:t>
            </a:fld>
            <a:endParaRPr lang="en-US" dirty="0"/>
          </a:p>
        </p:txBody>
      </p:sp>
      <p:sp>
        <p:nvSpPr>
          <p:cNvPr id="4" name="Footer Placeholder 3"/>
          <p:cNvSpPr>
            <a:spLocks noGrp="1"/>
          </p:cNvSpPr>
          <p:nvPr>
            <p:ph type="ftr" sz="quarter" idx="2"/>
          </p:nvPr>
        </p:nvSpPr>
        <p:spPr>
          <a:xfrm>
            <a:off x="0" y="8841738"/>
            <a:ext cx="3042390" cy="465773"/>
          </a:xfrm>
          <a:prstGeom prst="rect">
            <a:avLst/>
          </a:prstGeom>
        </p:spPr>
        <p:txBody>
          <a:bodyPr vert="horz" lIns="93385" tIns="46693" rIns="93385" bIns="46693"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9120" y="8841738"/>
            <a:ext cx="3042390" cy="465773"/>
          </a:xfrm>
          <a:prstGeom prst="rect">
            <a:avLst/>
          </a:prstGeom>
        </p:spPr>
        <p:txBody>
          <a:bodyPr vert="horz" lIns="93385" tIns="46693" rIns="93385" bIns="46693" rtlCol="0" anchor="b"/>
          <a:lstStyle>
            <a:lvl1pPr algn="r" fontAlgn="auto">
              <a:spcBef>
                <a:spcPts val="0"/>
              </a:spcBef>
              <a:spcAft>
                <a:spcPts val="0"/>
              </a:spcAft>
              <a:defRPr sz="1200">
                <a:latin typeface="+mn-lt"/>
              </a:defRPr>
            </a:lvl1pPr>
          </a:lstStyle>
          <a:p>
            <a:pPr>
              <a:defRPr/>
            </a:pPr>
            <a:fld id="{93636EA9-7DB1-442E-B994-87C4C321F14A}" type="slidenum">
              <a:rPr lang="en-US"/>
              <a:pPr>
                <a:defRPr/>
              </a:pPr>
              <a:t>‹#›</a:t>
            </a:fld>
            <a:endParaRPr lang="en-US" dirty="0"/>
          </a:p>
        </p:txBody>
      </p:sp>
    </p:spTree>
    <p:extLst>
      <p:ext uri="{BB962C8B-B14F-4D97-AF65-F5344CB8AC3E}">
        <p14:creationId xmlns:p14="http://schemas.microsoft.com/office/powerpoint/2010/main" val="1785008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390" cy="465773"/>
          </a:xfrm>
          <a:prstGeom prst="rect">
            <a:avLst/>
          </a:prstGeom>
        </p:spPr>
        <p:txBody>
          <a:bodyPr vert="horz" lIns="93385" tIns="46693" rIns="93385" bIns="46693"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9120" y="0"/>
            <a:ext cx="3042390" cy="465773"/>
          </a:xfrm>
          <a:prstGeom prst="rect">
            <a:avLst/>
          </a:prstGeom>
        </p:spPr>
        <p:txBody>
          <a:bodyPr vert="horz" lIns="93385" tIns="46693" rIns="93385" bIns="46693" rtlCol="0"/>
          <a:lstStyle>
            <a:lvl1pPr algn="r" fontAlgn="auto">
              <a:spcBef>
                <a:spcPts val="0"/>
              </a:spcBef>
              <a:spcAft>
                <a:spcPts val="0"/>
              </a:spcAft>
              <a:defRPr sz="1200">
                <a:latin typeface="+mn-lt"/>
              </a:defRPr>
            </a:lvl1pPr>
          </a:lstStyle>
          <a:p>
            <a:pPr>
              <a:defRPr/>
            </a:pPr>
            <a:fld id="{CB5E5DC5-C6BE-4436-A832-79C87746CCD4}" type="datetimeFigureOut">
              <a:rPr lang="en-US"/>
              <a:pPr>
                <a:defRPr/>
              </a:pPr>
              <a:t>6/7/2018</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85" tIns="46693" rIns="93385" bIns="46693" rtlCol="0" anchor="ctr"/>
          <a:lstStyle/>
          <a:p>
            <a:pPr lvl="0"/>
            <a:endParaRPr lang="en-US" noProof="0" dirty="0"/>
          </a:p>
        </p:txBody>
      </p:sp>
      <p:sp>
        <p:nvSpPr>
          <p:cNvPr id="5" name="Notes Placeholder 4"/>
          <p:cNvSpPr>
            <a:spLocks noGrp="1"/>
          </p:cNvSpPr>
          <p:nvPr>
            <p:ph type="body" sz="quarter" idx="3"/>
          </p:nvPr>
        </p:nvSpPr>
        <p:spPr>
          <a:xfrm>
            <a:off x="702946" y="4422460"/>
            <a:ext cx="5617208" cy="4188778"/>
          </a:xfrm>
          <a:prstGeom prst="rect">
            <a:avLst/>
          </a:prstGeom>
        </p:spPr>
        <p:txBody>
          <a:bodyPr vert="horz" lIns="93385" tIns="46693" rIns="93385" bIns="4669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1738"/>
            <a:ext cx="3042390" cy="465773"/>
          </a:xfrm>
          <a:prstGeom prst="rect">
            <a:avLst/>
          </a:prstGeom>
        </p:spPr>
        <p:txBody>
          <a:bodyPr vert="horz" lIns="93385" tIns="46693" rIns="93385" bIns="46693"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9120" y="8841738"/>
            <a:ext cx="3042390" cy="465773"/>
          </a:xfrm>
          <a:prstGeom prst="rect">
            <a:avLst/>
          </a:prstGeom>
        </p:spPr>
        <p:txBody>
          <a:bodyPr vert="horz" lIns="93385" tIns="46693" rIns="93385" bIns="46693" rtlCol="0" anchor="b"/>
          <a:lstStyle>
            <a:lvl1pPr algn="r" fontAlgn="auto">
              <a:spcBef>
                <a:spcPts val="0"/>
              </a:spcBef>
              <a:spcAft>
                <a:spcPts val="0"/>
              </a:spcAft>
              <a:defRPr sz="1200">
                <a:latin typeface="+mn-lt"/>
              </a:defRPr>
            </a:lvl1pPr>
          </a:lstStyle>
          <a:p>
            <a:pPr>
              <a:defRPr/>
            </a:pPr>
            <a:fld id="{7759F2B1-657A-4D43-AC1C-884C792B49D0}" type="slidenum">
              <a:rPr lang="en-US"/>
              <a:pPr>
                <a:defRPr/>
              </a:pPr>
              <a:t>‹#›</a:t>
            </a:fld>
            <a:endParaRPr lang="en-US" dirty="0"/>
          </a:p>
        </p:txBody>
      </p:sp>
    </p:spTree>
    <p:extLst>
      <p:ext uri="{BB962C8B-B14F-4D97-AF65-F5344CB8AC3E}">
        <p14:creationId xmlns:p14="http://schemas.microsoft.com/office/powerpoint/2010/main" val="1909089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www.tsp.gov/" TargetMode="External"/><Relationship Id="rId3" Type="http://schemas.openxmlformats.org/officeDocument/2006/relationships/hyperlink" Target="http://militarypay.defense.gov/BlendedRetirement" TargetMode="External"/><Relationship Id="rId7" Type="http://schemas.openxmlformats.org/officeDocument/2006/relationships/hyperlink" Target="https://mypay.dfas.mil/"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www.militaryonesource.mil/" TargetMode="External"/><Relationship Id="rId5" Type="http://schemas.openxmlformats.org/officeDocument/2006/relationships/hyperlink" Target="http://jko.jten.mil/courses/brs/leader_training/Launch_Course.html" TargetMode="External"/><Relationship Id="rId4" Type="http://schemas.openxmlformats.org/officeDocument/2006/relationships/hyperlink" Target="https://jkodirect.jten.mil/" TargetMode="External"/><Relationship Id="rId9" Type="http://schemas.openxmlformats.org/officeDocument/2006/relationships/hyperlink" Target="http://www.militarysaves.org/"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spcBef>
                <a:spcPts val="0"/>
              </a:spcBef>
              <a:buFont typeface="Arial" panose="020B0604020202020204" pitchFamily="34" charset="0"/>
              <a:buChar char="•"/>
            </a:pPr>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National </a:t>
            </a:r>
            <a:r>
              <a:rPr lang="en-US" dirty="0">
                <a:latin typeface="Arial" panose="020B0604020202020204" pitchFamily="34" charset="0"/>
                <a:cs typeface="Arial" panose="020B0604020202020204" pitchFamily="34" charset="0"/>
              </a:rPr>
              <a:t>Defense Authorization Act </a:t>
            </a:r>
            <a:r>
              <a:rPr lang="en-US" dirty="0" smtClean="0">
                <a:latin typeface="Arial" panose="020B0604020202020204" pitchFamily="34" charset="0"/>
                <a:cs typeface="Arial" panose="020B0604020202020204" pitchFamily="34" charset="0"/>
              </a:rPr>
              <a:t>for Fiscal </a:t>
            </a:r>
            <a:r>
              <a:rPr lang="en-US" dirty="0">
                <a:latin typeface="Arial" panose="020B0604020202020204" pitchFamily="34" charset="0"/>
                <a:cs typeface="Arial" panose="020B0604020202020204" pitchFamily="34" charset="0"/>
              </a:rPr>
              <a:t>Year 2016 </a:t>
            </a:r>
            <a:r>
              <a:rPr lang="en-US" dirty="0" smtClean="0">
                <a:latin typeface="Arial" panose="020B0604020202020204" pitchFamily="34" charset="0"/>
                <a:cs typeface="Arial" panose="020B0604020202020204" pitchFamily="34" charset="0"/>
              </a:rPr>
              <a:t>established </a:t>
            </a:r>
            <a:r>
              <a:rPr lang="en-US" dirty="0">
                <a:latin typeface="Arial" panose="020B0604020202020204" pitchFamily="34" charset="0"/>
                <a:cs typeface="Arial" panose="020B0604020202020204" pitchFamily="34" charset="0"/>
              </a:rPr>
              <a:t>a modernized retirement plan for the Uniformed Services. </a:t>
            </a:r>
            <a:r>
              <a:rPr lang="en-US" dirty="0" smtClean="0">
                <a:latin typeface="Arial" panose="020B0604020202020204" pitchFamily="34" charset="0"/>
                <a:cs typeface="Arial" panose="020B0604020202020204" pitchFamily="34" charset="0"/>
              </a:rPr>
              <a:t> As written</a:t>
            </a:r>
            <a:r>
              <a:rPr lang="en-US" baseline="0" dirty="0" smtClean="0">
                <a:latin typeface="Arial" panose="020B0604020202020204" pitchFamily="34" charset="0"/>
                <a:cs typeface="Arial" panose="020B0604020202020204" pitchFamily="34" charset="0"/>
              </a:rPr>
              <a:t> into the law, the Uniformed Services have until January 1, 2018, to implement this new retirement system and fully educate the force.</a:t>
            </a:r>
            <a:endParaRPr lang="en-US" dirty="0" smtClean="0">
              <a:latin typeface="Arial" panose="020B0604020202020204" pitchFamily="34" charset="0"/>
              <a:cs typeface="Arial" panose="020B0604020202020204" pitchFamily="34" charset="0"/>
            </a:endParaRPr>
          </a:p>
          <a:p>
            <a:pPr>
              <a:spcBef>
                <a:spcPts val="0"/>
              </a:spcBef>
            </a:pPr>
            <a:endParaRPr lang="en-US" dirty="0" smtClean="0">
              <a:latin typeface="Arial" panose="020B0604020202020204" pitchFamily="34" charset="0"/>
              <a:cs typeface="Arial" panose="020B0604020202020204" pitchFamily="34" charset="0"/>
            </a:endParaRPr>
          </a:p>
          <a:p>
            <a:pPr marL="171707" indent="-171707">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The</a:t>
            </a:r>
            <a:r>
              <a:rPr lang="en-US" baseline="0" dirty="0" smtClean="0">
                <a:latin typeface="Arial" panose="020B0604020202020204" pitchFamily="34" charset="0"/>
                <a:cs typeface="Arial" panose="020B0604020202020204" pitchFamily="34" charset="0"/>
              </a:rPr>
              <a:t> Department of Defense refers to the modernized retirement system as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“Blended Retirement System” or “</a:t>
            </a:r>
            <a:r>
              <a:rPr lang="en-US" dirty="0" smtClean="0">
                <a:latin typeface="Arial" panose="020B0604020202020204" pitchFamily="34" charset="0"/>
                <a:cs typeface="Arial" panose="020B0604020202020204" pitchFamily="34" charset="0"/>
              </a:rPr>
              <a:t>BRS.” </a:t>
            </a:r>
          </a:p>
          <a:p>
            <a:pPr>
              <a:spcBef>
                <a:spcPts val="0"/>
              </a:spcBef>
            </a:pPr>
            <a:endParaRPr lang="en-US" dirty="0">
              <a:latin typeface="Arial" panose="020B0604020202020204" pitchFamily="34" charset="0"/>
              <a:cs typeface="Arial" panose="020B0604020202020204" pitchFamily="34" charset="0"/>
            </a:endParaRPr>
          </a:p>
          <a:p>
            <a:pPr marL="171707" indent="-171707">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The implementation of the BRS is likely the </a:t>
            </a:r>
            <a:r>
              <a:rPr lang="en-US" dirty="0">
                <a:latin typeface="Arial" panose="020B0604020202020204" pitchFamily="34" charset="0"/>
                <a:cs typeface="Arial" panose="020B0604020202020204" pitchFamily="34" charset="0"/>
              </a:rPr>
              <a:t>most wide-reaching and significant change to military pay and benefits </a:t>
            </a:r>
            <a:r>
              <a:rPr lang="en-US" dirty="0" smtClean="0">
                <a:latin typeface="Arial" panose="020B0604020202020204" pitchFamily="34" charset="0"/>
                <a:cs typeface="Arial" panose="020B0604020202020204" pitchFamily="34" charset="0"/>
              </a:rPr>
              <a:t>since the advent of the All-Volunteer</a:t>
            </a:r>
            <a:r>
              <a:rPr lang="en-US" baseline="0" dirty="0" smtClean="0">
                <a:latin typeface="Arial" panose="020B0604020202020204" pitchFamily="34" charset="0"/>
                <a:cs typeface="Arial" panose="020B0604020202020204" pitchFamily="34" charset="0"/>
              </a:rPr>
              <a:t> Force</a:t>
            </a:r>
            <a:r>
              <a:rPr lang="en-US" dirty="0" smtClean="0">
                <a:latin typeface="Arial" panose="020B0604020202020204" pitchFamily="34" charset="0"/>
                <a:cs typeface="Arial" panose="020B0604020202020204" pitchFamily="34" charset="0"/>
              </a:rPr>
              <a:t>.  Accordingly, we are aggressively</a:t>
            </a:r>
            <a:r>
              <a:rPr lang="en-US" baseline="0" dirty="0" smtClean="0">
                <a:latin typeface="Arial" panose="020B0604020202020204" pitchFamily="34" charset="0"/>
                <a:cs typeface="Arial" panose="020B0604020202020204" pitchFamily="34" charset="0"/>
              </a:rPr>
              <a:t> working to implement these changes, train the force about the new retirement system, and manage all of the myriad changes to systems and policy such a large effort requires.</a:t>
            </a:r>
          </a:p>
          <a:p>
            <a:pPr>
              <a:spcBef>
                <a:spcPts val="0"/>
              </a:spcBef>
            </a:pPr>
            <a:endParaRPr lang="en-US" baseline="0" dirty="0" smtClean="0">
              <a:latin typeface="Arial" panose="020B0604020202020204" pitchFamily="34" charset="0"/>
              <a:cs typeface="Arial" panose="020B0604020202020204" pitchFamily="34" charset="0"/>
            </a:endParaRPr>
          </a:p>
          <a:p>
            <a:pPr marL="171707" indent="-171707">
              <a:spcBef>
                <a:spcPts val="0"/>
              </a:spcBef>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Today, I am going to be discussing many of the features of the BRS as well as our ongoing efforts to implement the new system.</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59F2B1-657A-4D43-AC1C-884C792B49D0}" type="slidenum">
              <a:rPr lang="en-US" smtClean="0"/>
              <a:pPr>
                <a:defRPr/>
              </a:pPr>
              <a:t>1</a:t>
            </a:fld>
            <a:endParaRPr lang="en-US" dirty="0"/>
          </a:p>
        </p:txBody>
      </p:sp>
    </p:spTree>
    <p:extLst>
      <p:ext uri="{BB962C8B-B14F-4D97-AF65-F5344CB8AC3E}">
        <p14:creationId xmlns:p14="http://schemas.microsoft.com/office/powerpoint/2010/main" val="4106397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a:spcBef>
                <a:spcPts val="0"/>
              </a:spcBef>
            </a:pPr>
            <a:r>
              <a:rPr lang="en-US" sz="1000" dirty="0">
                <a:latin typeface="Arial" panose="020B0604020202020204" pitchFamily="34" charset="0"/>
                <a:cs typeface="Arial" panose="020B0604020202020204" pitchFamily="34" charset="0"/>
              </a:rPr>
              <a:t>A few other items I’d like to briefly mention: </a:t>
            </a:r>
          </a:p>
          <a:p>
            <a:pPr marL="744064" lvl="1" indent="-286179">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The Blended Retirement System does not change when a member is eligible to retire.</a:t>
            </a:r>
          </a:p>
          <a:p>
            <a:pPr marL="744064" lvl="1" indent="-286179">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Members covered by the Blended Retirement System may still elect to participate in the Survivor Benefit Plan.</a:t>
            </a:r>
          </a:p>
          <a:p>
            <a:pPr marL="744064" lvl="1" indent="-286179">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The Blended Retirement System does not change the law on division of retired pay under the Uniformed Services Former Spouses Protection Act</a:t>
            </a:r>
          </a:p>
          <a:p>
            <a:pPr marL="744064" lvl="1" indent="-286179">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Reservists covered by the Blended Retirement System are still eligible for reduced age retirement if they perform qualifying service.</a:t>
            </a:r>
          </a:p>
          <a:p>
            <a:pPr marL="286179" indent="-286179">
              <a:spcBef>
                <a:spcPts val="0"/>
              </a:spcBef>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a:spcBef>
                <a:spcPts val="0"/>
              </a:spcBef>
            </a:pPr>
            <a:r>
              <a:rPr lang="en-US" sz="1000" dirty="0">
                <a:latin typeface="Arial" panose="020B0604020202020204" pitchFamily="34" charset="0"/>
                <a:cs typeface="Arial" panose="020B0604020202020204" pitchFamily="34" charset="0"/>
              </a:rPr>
              <a:t>Finally, a few closing thoughts. </a:t>
            </a:r>
          </a:p>
          <a:p>
            <a:pPr>
              <a:spcBef>
                <a:spcPts val="0"/>
              </a:spcBef>
            </a:pPr>
            <a:endParaRPr lang="en-US" sz="1000" dirty="0">
              <a:latin typeface="Arial" panose="020B0604020202020204" pitchFamily="34" charset="0"/>
              <a:cs typeface="Arial" panose="020B0604020202020204" pitchFamily="34" charset="0"/>
            </a:endParaRPr>
          </a:p>
          <a:p>
            <a:pPr>
              <a:spcBef>
                <a:spcPts val="0"/>
              </a:spcBef>
            </a:pPr>
            <a:r>
              <a:rPr lang="en-US" sz="1000" dirty="0">
                <a:latin typeface="Arial" panose="020B0604020202020204" pitchFamily="34" charset="0"/>
                <a:cs typeface="Arial" panose="020B0604020202020204" pitchFamily="34" charset="0"/>
              </a:rPr>
              <a:t>There is no single right answer as to which retirement system is better.  Both the legacy retirement system, often called the “High-3” system and Blended Retirement System may have advantages and disadvantages based on a Service member’s particular circumstances.  </a:t>
            </a:r>
          </a:p>
          <a:p>
            <a:pPr>
              <a:spcBef>
                <a:spcPts val="0"/>
              </a:spcBef>
            </a:pPr>
            <a:endParaRPr lang="en-US" sz="1000" dirty="0">
              <a:latin typeface="Arial" panose="020B0604020202020204" pitchFamily="34" charset="0"/>
              <a:cs typeface="Arial" panose="020B0604020202020204" pitchFamily="34" charset="0"/>
            </a:endParaRPr>
          </a:p>
          <a:p>
            <a:pPr>
              <a:spcBef>
                <a:spcPts val="0"/>
              </a:spcBef>
            </a:pPr>
            <a:r>
              <a:rPr lang="en-US" sz="1000" dirty="0">
                <a:latin typeface="Arial" panose="020B0604020202020204" pitchFamily="34" charset="0"/>
                <a:cs typeface="Arial" panose="020B0604020202020204" pitchFamily="34" charset="0"/>
              </a:rPr>
              <a:t>Those members who have the option of choosing their retirement system should base their decision entirely upon their own circumstances, after completing the training and taking advantage of all of the information and resources available. </a:t>
            </a:r>
          </a:p>
          <a:p>
            <a:pPr>
              <a:spcBef>
                <a:spcPts val="0"/>
              </a:spcBef>
            </a:pPr>
            <a:endParaRPr lang="en-US" sz="1000" dirty="0">
              <a:latin typeface="Arial" panose="020B0604020202020204" pitchFamily="34" charset="0"/>
              <a:cs typeface="Arial" panose="020B0604020202020204" pitchFamily="34" charset="0"/>
            </a:endParaRPr>
          </a:p>
          <a:p>
            <a:pPr>
              <a:spcBef>
                <a:spcPts val="0"/>
              </a:spcBef>
            </a:pPr>
            <a:r>
              <a:rPr lang="en-US" sz="1000" dirty="0">
                <a:latin typeface="Arial" panose="020B0604020202020204" pitchFamily="34" charset="0"/>
                <a:cs typeface="Arial" panose="020B0604020202020204" pitchFamily="34" charset="0"/>
              </a:rPr>
              <a:t>For some, staying under the legacy retirement system will make sense.  For others, the Blended Retirement System will be a preferable option.</a:t>
            </a:r>
          </a:p>
          <a:p>
            <a:endParaRPr lang="en-US" sz="1600" dirty="0"/>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10</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pPr>
              <a:spcBef>
                <a:spcPts val="0"/>
              </a:spcBef>
            </a:pPr>
            <a:r>
              <a:rPr lang="en-US" sz="1000" b="1" dirty="0">
                <a:latin typeface="Arial" panose="020B0604020202020204" pitchFamily="34" charset="0"/>
                <a:cs typeface="Arial" panose="020B0604020202020204" pitchFamily="34" charset="0"/>
              </a:rPr>
              <a:t>Other Resources:</a:t>
            </a:r>
            <a:endParaRPr lang="en-US" sz="1000" dirty="0">
              <a:latin typeface="Arial" panose="020B0604020202020204" pitchFamily="34" charset="0"/>
              <a:cs typeface="Arial" panose="020B0604020202020204" pitchFamily="34" charset="0"/>
            </a:endParaRPr>
          </a:p>
          <a:p>
            <a:pPr>
              <a:spcBef>
                <a:spcPts val="0"/>
              </a:spcBef>
            </a:pPr>
            <a:r>
              <a:rPr lang="en-US" sz="1000" dirty="0">
                <a:latin typeface="Arial" panose="020B0604020202020204" pitchFamily="34" charset="0"/>
                <a:cs typeface="Arial" panose="020B0604020202020204" pitchFamily="34" charset="0"/>
              </a:rPr>
              <a:t> </a:t>
            </a:r>
          </a:p>
          <a:p>
            <a:pPr marL="171707" indent="-171707" defTabSz="915772">
              <a:spcBef>
                <a:spcPts val="0"/>
              </a:spcBef>
              <a:buFont typeface="Arial" panose="020B0604020202020204" pitchFamily="34" charset="0"/>
              <a:buChar char="•"/>
              <a:defRPr/>
            </a:pPr>
            <a:r>
              <a:rPr lang="en-US" sz="1000" dirty="0">
                <a:latin typeface="Arial" panose="020B0604020202020204" pitchFamily="34" charset="0"/>
                <a:cs typeface="Arial" panose="020B0604020202020204" pitchFamily="34" charset="0"/>
              </a:rPr>
              <a:t>DoD Blended Retirement System Resource Webpage: </a:t>
            </a:r>
            <a:r>
              <a:rPr lang="en-US" sz="1000" u="sng" dirty="0">
                <a:latin typeface="Arial" panose="020B0604020202020204" pitchFamily="34" charset="0"/>
                <a:cs typeface="Arial" panose="020B0604020202020204" pitchFamily="34" charset="0"/>
                <a:hlinkClick r:id="rId3"/>
              </a:rPr>
              <a:t>http://militarypay.defense.gov/BlendedRetirement</a:t>
            </a:r>
            <a:endParaRPr lang="en-US" sz="1000" dirty="0">
              <a:latin typeface="Arial" panose="020B0604020202020204" pitchFamily="34" charset="0"/>
              <a:cs typeface="Arial" panose="020B0604020202020204" pitchFamily="34" charset="0"/>
            </a:endParaRPr>
          </a:p>
          <a:p>
            <a:pPr marL="171707" indent="-171707">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Blended Retirement System Leader Course: (CAC required): </a:t>
            </a:r>
            <a:r>
              <a:rPr lang="en-US" sz="1000" u="sng" dirty="0">
                <a:latin typeface="Arial" panose="020B0604020202020204" pitchFamily="34" charset="0"/>
                <a:cs typeface="Arial" panose="020B0604020202020204" pitchFamily="34" charset="0"/>
                <a:hlinkClick r:id="rId4"/>
              </a:rPr>
              <a:t>https://jkodirect.jten.mil</a:t>
            </a:r>
            <a:endParaRPr lang="en-US" sz="1000" dirty="0">
              <a:latin typeface="Arial" panose="020B0604020202020204" pitchFamily="34" charset="0"/>
              <a:cs typeface="Arial" panose="020B0604020202020204" pitchFamily="34" charset="0"/>
            </a:endParaRPr>
          </a:p>
          <a:p>
            <a:pPr marL="171707" indent="-171707">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Blended Retirement System Leader Course: (Non-CAC): </a:t>
            </a:r>
            <a:r>
              <a:rPr lang="en-US" sz="1000" u="sng" dirty="0">
                <a:latin typeface="Arial" panose="020B0604020202020204" pitchFamily="34" charset="0"/>
                <a:cs typeface="Arial" panose="020B0604020202020204" pitchFamily="34" charset="0"/>
                <a:hlinkClick r:id="rId5"/>
              </a:rPr>
              <a:t>http://jko.jten.mil/courses/brs/leader_training/Launch_Course.html</a:t>
            </a:r>
            <a:r>
              <a:rPr lang="en-US" sz="1000" dirty="0">
                <a:latin typeface="Arial" panose="020B0604020202020204" pitchFamily="34" charset="0"/>
                <a:cs typeface="Arial" panose="020B0604020202020204" pitchFamily="34" charset="0"/>
              </a:rPr>
              <a:t> </a:t>
            </a:r>
          </a:p>
          <a:p>
            <a:pPr marL="171707" indent="-171707">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Military OneSource Website: </a:t>
            </a:r>
            <a:r>
              <a:rPr lang="en-US" sz="1000" u="sng" dirty="0">
                <a:latin typeface="Arial" panose="020B0604020202020204" pitchFamily="34" charset="0"/>
                <a:cs typeface="Arial" panose="020B0604020202020204" pitchFamily="34" charset="0"/>
                <a:hlinkClick r:id="rId6"/>
              </a:rPr>
              <a:t>www.militaryonesource.mil</a:t>
            </a:r>
            <a:endParaRPr lang="en-US" sz="1000" dirty="0">
              <a:latin typeface="Arial" panose="020B0604020202020204" pitchFamily="34" charset="0"/>
              <a:cs typeface="Arial" panose="020B0604020202020204" pitchFamily="34" charset="0"/>
            </a:endParaRPr>
          </a:p>
          <a:p>
            <a:pPr marL="171707" indent="-171707">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A </a:t>
            </a:r>
            <a:r>
              <a:rPr lang="en-US" sz="1000" dirty="0" err="1">
                <a:latin typeface="Arial" panose="020B0604020202020204" pitchFamily="34" charset="0"/>
                <a:cs typeface="Arial" panose="020B0604020202020204" pitchFamily="34" charset="0"/>
              </a:rPr>
              <a:t>MyPay</a:t>
            </a:r>
            <a:r>
              <a:rPr lang="en-US" sz="1000" dirty="0">
                <a:latin typeface="Arial" panose="020B0604020202020204" pitchFamily="34" charset="0"/>
                <a:cs typeface="Arial" panose="020B0604020202020204" pitchFamily="34" charset="0"/>
              </a:rPr>
              <a:t> account is required to make BRS and TSP elections: </a:t>
            </a:r>
            <a:r>
              <a:rPr lang="en-US" sz="1000" u="sng" dirty="0">
                <a:latin typeface="Arial" panose="020B0604020202020204" pitchFamily="34" charset="0"/>
                <a:cs typeface="Arial" panose="020B0604020202020204" pitchFamily="34" charset="0"/>
                <a:hlinkClick r:id="rId7"/>
              </a:rPr>
              <a:t>https://mypay.dfas.mil</a:t>
            </a:r>
            <a:endParaRPr lang="en-US" sz="1000" dirty="0">
              <a:latin typeface="Arial" panose="020B0604020202020204" pitchFamily="34" charset="0"/>
              <a:cs typeface="Arial" panose="020B0604020202020204" pitchFamily="34" charset="0"/>
            </a:endParaRPr>
          </a:p>
          <a:p>
            <a:pPr marL="171707" indent="-171707">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Information on TSP can be found at </a:t>
            </a:r>
            <a:r>
              <a:rPr lang="en-US" sz="1000" u="sng" dirty="0">
                <a:latin typeface="Arial" panose="020B0604020202020204" pitchFamily="34" charset="0"/>
                <a:cs typeface="Arial" panose="020B0604020202020204" pitchFamily="34" charset="0"/>
                <a:hlinkClick r:id="rId8"/>
              </a:rPr>
              <a:t>www.tsp.gov</a:t>
            </a:r>
            <a:endParaRPr lang="en-US" sz="1000" dirty="0">
              <a:latin typeface="Arial" panose="020B0604020202020204" pitchFamily="34" charset="0"/>
              <a:cs typeface="Arial" panose="020B0604020202020204" pitchFamily="34" charset="0"/>
            </a:endParaRPr>
          </a:p>
          <a:p>
            <a:pPr marL="171707" indent="-171707">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Learn more about saving money, reducing debt, and building wealth: </a:t>
            </a:r>
            <a:r>
              <a:rPr lang="en-US" sz="1000" u="sng" dirty="0">
                <a:latin typeface="Arial" panose="020B0604020202020204" pitchFamily="34" charset="0"/>
                <a:cs typeface="Arial" panose="020B0604020202020204" pitchFamily="34" charset="0"/>
                <a:hlinkClick r:id="rId9"/>
              </a:rPr>
              <a:t>www.militarysaves.org</a:t>
            </a:r>
            <a:endParaRPr lang="en-US" sz="1000" dirty="0">
              <a:latin typeface="Arial" panose="020B0604020202020204" pitchFamily="34" charset="0"/>
              <a:cs typeface="Arial" panose="020B0604020202020204" pitchFamily="34" charset="0"/>
            </a:endParaRPr>
          </a:p>
          <a:p>
            <a:endParaRPr lang="en-US" sz="1600" dirty="0"/>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11</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12</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sz="1600" dirty="0" smtClean="0"/>
              <a:t>Members </a:t>
            </a:r>
            <a:r>
              <a:rPr lang="en-US" sz="1600" dirty="0"/>
              <a:t>of the </a:t>
            </a:r>
            <a:r>
              <a:rPr lang="en-US" sz="1600" dirty="0" smtClean="0"/>
              <a:t>Individual</a:t>
            </a:r>
            <a:r>
              <a:rPr lang="en-US" sz="1600" baseline="0" dirty="0" smtClean="0"/>
              <a:t> Ready Reserve (IRR)</a:t>
            </a:r>
            <a:r>
              <a:rPr lang="en-US" sz="1600" dirty="0" smtClean="0"/>
              <a:t> </a:t>
            </a:r>
            <a:r>
              <a:rPr lang="en-US" sz="1600" dirty="0"/>
              <a:t>are also eligible to participate </a:t>
            </a:r>
            <a:r>
              <a:rPr lang="en-US" sz="1600" dirty="0" smtClean="0"/>
              <a:t>in the Blended Retirement System, </a:t>
            </a:r>
            <a:r>
              <a:rPr lang="en-US" sz="1600" dirty="0"/>
              <a:t>but in order to elect to enroll </a:t>
            </a:r>
            <a:r>
              <a:rPr lang="en-US" sz="1600" dirty="0" smtClean="0"/>
              <a:t>into the Blended Retirement System they </a:t>
            </a:r>
            <a:r>
              <a:rPr lang="en-US" sz="1600" dirty="0"/>
              <a:t>must be receiving pay (because of </a:t>
            </a:r>
            <a:r>
              <a:rPr lang="en-US" sz="1600" dirty="0" smtClean="0"/>
              <a:t>the Thrift Savings Plan component).  </a:t>
            </a:r>
            <a:r>
              <a:rPr lang="en-US" sz="1600" dirty="0"/>
              <a:t>Therefore, members of the IRR who are eligible to enroll in </a:t>
            </a:r>
            <a:r>
              <a:rPr lang="en-US" sz="1600" dirty="0" smtClean="0"/>
              <a:t>the Blended Retirement System </a:t>
            </a:r>
            <a:r>
              <a:rPr lang="en-US" sz="1600" dirty="0"/>
              <a:t>(because they are in the IRR as of December 31, 2017), but who do not drill in a paid status at all during calendar year 2018, will be allowed a one-time extension of the enrollment window beyond 2018. </a:t>
            </a:r>
          </a:p>
          <a:p>
            <a:endParaRPr lang="en-US" sz="1600" dirty="0"/>
          </a:p>
          <a:p>
            <a:r>
              <a:rPr lang="en-US" sz="1600" dirty="0" smtClean="0"/>
              <a:t>Not </a:t>
            </a:r>
            <a:r>
              <a:rPr lang="en-US" sz="1600" dirty="0"/>
              <a:t>eligible for BRS:</a:t>
            </a:r>
          </a:p>
          <a:p>
            <a:r>
              <a:rPr lang="en-US" sz="1600" dirty="0"/>
              <a:t>Retired Reserve</a:t>
            </a:r>
          </a:p>
          <a:p>
            <a:r>
              <a:rPr lang="en-US" sz="1600" dirty="0"/>
              <a:t>Inactive National Guard</a:t>
            </a:r>
          </a:p>
          <a:p>
            <a:r>
              <a:rPr lang="en-US" sz="1600" dirty="0"/>
              <a:t>Inactive Standby List</a:t>
            </a:r>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13</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     Eligibility </a:t>
            </a:r>
            <a:r>
              <a:rPr lang="en-US" dirty="0"/>
              <a:t>to opt-in is much broader for the RC than AC.  Unlike the AC, where eligibility to opt-in is based on having served for less than 12 years, any RC member with fewer than 4,320 retirement points as of December 31, 2017, will be eligible to opt-in during CY 2018, regardless of how many years they have actually been in the service.</a:t>
            </a:r>
          </a:p>
          <a:p>
            <a:r>
              <a:rPr lang="en-US" dirty="0"/>
              <a:t> </a:t>
            </a:r>
            <a:r>
              <a:rPr lang="en-US" dirty="0" smtClean="0"/>
              <a:t>          This </a:t>
            </a:r>
            <a:r>
              <a:rPr lang="en-US" dirty="0"/>
              <a:t>different eligibility criteria is based on language in the FY16 NDAA that mandated use of 10 U.S.C. §12733 to compute eligibility for RC members; 10 U.S.C. §12733 governs how years of service is calculated for a non-regular retirement.</a:t>
            </a:r>
          </a:p>
          <a:p>
            <a:r>
              <a:rPr lang="en-US" dirty="0"/>
              <a:t> </a:t>
            </a:r>
            <a:r>
              <a:rPr lang="en-US" dirty="0" smtClean="0"/>
              <a:t>           Under </a:t>
            </a:r>
            <a:r>
              <a:rPr lang="en-US" dirty="0"/>
              <a:t>10 U.S.C. §12733, “years of service” is derived by dividing 360 into the total points earned during an RC member’s career, resulting in credit for a certain number of equivalent “years of service” – 12 years of service therefore equals 4,320 points.    </a:t>
            </a:r>
          </a:p>
          <a:p>
            <a:r>
              <a:rPr lang="en-US" dirty="0"/>
              <a:t> </a:t>
            </a:r>
            <a:r>
              <a:rPr lang="en-US" dirty="0" smtClean="0"/>
              <a:t>            This </a:t>
            </a:r>
            <a:r>
              <a:rPr lang="en-US" dirty="0"/>
              <a:t>differing criterion makes the pool of members eligible to opt-in to BRS much larger in the RC; but it is important to note these members will remain covered under the current retirement system unless they choose to opt-in. </a:t>
            </a:r>
            <a:endParaRPr lang="en-US" dirty="0" smtClean="0"/>
          </a:p>
          <a:p>
            <a:endParaRPr lang="en-US" dirty="0"/>
          </a:p>
          <a:p>
            <a:pPr lvl="0"/>
            <a:r>
              <a:rPr lang="en-US" dirty="0" smtClean="0"/>
              <a:t>        Members </a:t>
            </a:r>
            <a:r>
              <a:rPr lang="en-US" dirty="0"/>
              <a:t>of the IRR are also eligible to participate in BRS, but in order to elect to enroll in BRS they must be receiving pay (because of TSP).  Therefore, members of the IRR who are eligible to enroll in BRS (because they are in the IRR as of December 31, 2017), but who do not drill in a paid status at all during calendar year 2018, will be allowed a one-time extension of the enrollment window beyond 2018. </a:t>
            </a:r>
          </a:p>
          <a:p>
            <a:endParaRPr lang="en-US" dirty="0"/>
          </a:p>
        </p:txBody>
      </p:sp>
      <p:sp>
        <p:nvSpPr>
          <p:cNvPr id="4" name="Slide Number Placeholder 3"/>
          <p:cNvSpPr>
            <a:spLocks noGrp="1"/>
          </p:cNvSpPr>
          <p:nvPr>
            <p:ph type="sldNum" sz="quarter" idx="10"/>
          </p:nvPr>
        </p:nvSpPr>
        <p:spPr/>
        <p:txBody>
          <a:bodyPr/>
          <a:lstStyle/>
          <a:p>
            <a:fld id="{B41C19D7-4197-46DF-BF35-C067B8B80B97}" type="slidenum">
              <a:rPr lang="en-US" smtClean="0"/>
              <a:t>14</a:t>
            </a:fld>
            <a:endParaRPr lang="en-US"/>
          </a:p>
        </p:txBody>
      </p:sp>
    </p:spTree>
    <p:extLst>
      <p:ext uri="{BB962C8B-B14F-4D97-AF65-F5344CB8AC3E}">
        <p14:creationId xmlns:p14="http://schemas.microsoft.com/office/powerpoint/2010/main" val="3274723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B41C19D7-4197-46DF-BF35-C067B8B80B97}"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274723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2375" y="381000"/>
            <a:ext cx="3138488" cy="2354263"/>
          </a:xfrm>
        </p:spPr>
      </p:sp>
      <p:sp>
        <p:nvSpPr>
          <p:cNvPr id="3" name="Notes Placeholder 2"/>
          <p:cNvSpPr>
            <a:spLocks noGrp="1"/>
          </p:cNvSpPr>
          <p:nvPr>
            <p:ph type="body" idx="1"/>
          </p:nvPr>
        </p:nvSpPr>
        <p:spPr>
          <a:xfrm>
            <a:off x="687042" y="3052164"/>
            <a:ext cx="5617208" cy="6028024"/>
          </a:xfrm>
        </p:spPr>
        <p:txBody>
          <a:bodyPr>
            <a:noAutofit/>
          </a:bodyPr>
          <a:lstStyle/>
          <a:p>
            <a:pPr>
              <a:spcBef>
                <a:spcPts val="0"/>
              </a:spcBef>
            </a:pPr>
            <a:r>
              <a:rPr lang="en-US" b="1" dirty="0" smtClean="0">
                <a:latin typeface="Arial" panose="020B0604020202020204" pitchFamily="34" charset="0"/>
                <a:cs typeface="Arial" panose="020B0604020202020204" pitchFamily="34" charset="0"/>
              </a:rPr>
              <a:t>Legacy Retirement System</a:t>
            </a:r>
          </a:p>
          <a:p>
            <a:pPr marL="286179" indent="-286179">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Under the Legacy Retirement System, which we often</a:t>
            </a:r>
            <a:r>
              <a:rPr lang="en-US" baseline="0" dirty="0" smtClean="0">
                <a:latin typeface="Arial" panose="020B0604020202020204" pitchFamily="34" charset="0"/>
                <a:cs typeface="Arial" panose="020B0604020202020204" pitchFamily="34" charset="0"/>
              </a:rPr>
              <a:t> call the “High-3 System” because the retired pay is based on an average of a Service member’s highest three years of pay</a:t>
            </a:r>
            <a:r>
              <a:rPr lang="en-US" dirty="0" smtClean="0">
                <a:latin typeface="Arial" panose="020B0604020202020204" pitchFamily="34" charset="0"/>
                <a:cs typeface="Arial" panose="020B0604020202020204" pitchFamily="34" charset="0"/>
              </a:rPr>
              <a:t>, Service members who complete </a:t>
            </a:r>
            <a:r>
              <a:rPr lang="en-US" dirty="0">
                <a:latin typeface="Arial" panose="020B0604020202020204" pitchFamily="34" charset="0"/>
                <a:cs typeface="Arial" panose="020B0604020202020204" pitchFamily="34" charset="0"/>
              </a:rPr>
              <a:t>at least 20 years of active military </a:t>
            </a:r>
            <a:r>
              <a:rPr lang="en-US" dirty="0" smtClean="0">
                <a:latin typeface="Arial" panose="020B0604020202020204" pitchFamily="34" charset="0"/>
                <a:cs typeface="Arial" panose="020B0604020202020204" pitchFamily="34" charset="0"/>
              </a:rPr>
              <a:t>service are </a:t>
            </a:r>
            <a:r>
              <a:rPr lang="en-US" dirty="0">
                <a:latin typeface="Arial" panose="020B0604020202020204" pitchFamily="34" charset="0"/>
                <a:cs typeface="Arial" panose="020B0604020202020204" pitchFamily="34" charset="0"/>
              </a:rPr>
              <a:t>eligible to receive </a:t>
            </a:r>
            <a:r>
              <a:rPr lang="en-US" dirty="0" smtClean="0">
                <a:latin typeface="Arial" panose="020B0604020202020204" pitchFamily="34" charset="0"/>
                <a:cs typeface="Arial" panose="020B0604020202020204" pitchFamily="34" charset="0"/>
              </a:rPr>
              <a:t>monthly retired pay (aka defined annuity).</a:t>
            </a:r>
          </a:p>
          <a:p>
            <a:pPr marL="286179" indent="-286179">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The</a:t>
            </a:r>
            <a:r>
              <a:rPr lang="en-US" baseline="0" dirty="0" smtClean="0">
                <a:latin typeface="Arial" panose="020B0604020202020204" pitchFamily="34" charset="0"/>
                <a:cs typeface="Arial" panose="020B0604020202020204" pitchFamily="34" charset="0"/>
              </a:rPr>
              <a:t> retired Service member receives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monthly retired </a:t>
            </a:r>
            <a:r>
              <a:rPr lang="en-US" dirty="0" smtClean="0">
                <a:latin typeface="Arial" panose="020B0604020202020204" pitchFamily="34" charset="0"/>
                <a:cs typeface="Arial" panose="020B0604020202020204" pitchFamily="34" charset="0"/>
              </a:rPr>
              <a:t>pay based </a:t>
            </a:r>
            <a:r>
              <a:rPr lang="en-US" dirty="0">
                <a:latin typeface="Arial" panose="020B0604020202020204" pitchFamily="34" charset="0"/>
                <a:cs typeface="Arial" panose="020B0604020202020204" pitchFamily="34" charset="0"/>
              </a:rPr>
              <a:t>on years of service and a percentage of a Service member’s </a:t>
            </a:r>
            <a:r>
              <a:rPr lang="en-US" dirty="0" smtClean="0">
                <a:latin typeface="Arial" panose="020B0604020202020204" pitchFamily="34" charset="0"/>
                <a:cs typeface="Arial" panose="020B0604020202020204" pitchFamily="34" charset="0"/>
              </a:rPr>
              <a:t>pay.  How we arrive at that amount of money is represented</a:t>
            </a:r>
            <a:r>
              <a:rPr lang="en-US" baseline="0" dirty="0" smtClean="0">
                <a:latin typeface="Arial" panose="020B0604020202020204" pitchFamily="34" charset="0"/>
                <a:cs typeface="Arial" panose="020B0604020202020204" pitchFamily="34" charset="0"/>
              </a:rPr>
              <a:t> by the formula you see at the top.  Their years of service are multiplied by 2.5% to determine a percentage.</a:t>
            </a:r>
            <a:endParaRPr lang="en-US" dirty="0" smtClean="0">
              <a:latin typeface="Arial" panose="020B0604020202020204" pitchFamily="34" charset="0"/>
              <a:cs typeface="Arial" panose="020B0604020202020204" pitchFamily="34" charset="0"/>
            </a:endParaRPr>
          </a:p>
          <a:p>
            <a:pPr marL="286179" indent="-286179">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However, only 19% of active component Service members today qualify for monthly retired pay,</a:t>
            </a:r>
            <a:r>
              <a:rPr lang="en-US" baseline="0" dirty="0" smtClean="0">
                <a:latin typeface="Arial" panose="020B0604020202020204" pitchFamily="34" charset="0"/>
                <a:cs typeface="Arial" panose="020B0604020202020204" pitchFamily="34" charset="0"/>
              </a:rPr>
              <a:t> and only about 14% of our reserve and National Guard population</a:t>
            </a:r>
            <a:r>
              <a:rPr lang="en-US" dirty="0" smtClean="0">
                <a:latin typeface="Arial" panose="020B0604020202020204" pitchFamily="34" charset="0"/>
                <a:cs typeface="Arial" panose="020B0604020202020204" pitchFamily="34" charset="0"/>
              </a:rPr>
              <a:t>. This means approximately 81% of active Service members and up to 86% of reservists</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leave military service with no retirement. </a:t>
            </a:r>
          </a:p>
          <a:p>
            <a:pPr marL="286179" indent="-286179">
              <a:spcBef>
                <a:spcPts val="0"/>
              </a:spcBef>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a:spcBef>
                <a:spcPts val="0"/>
              </a:spcBef>
            </a:pPr>
            <a:r>
              <a:rPr lang="en-US" b="1" dirty="0" smtClean="0">
                <a:latin typeface="Arial" panose="020B0604020202020204" pitchFamily="34" charset="0"/>
                <a:cs typeface="Arial" panose="020B0604020202020204" pitchFamily="34" charset="0"/>
              </a:rPr>
              <a:t>Blended Retirement System:</a:t>
            </a:r>
          </a:p>
          <a:p>
            <a:pPr marL="286179" indent="-286179">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The new Blended Retirement System combines </a:t>
            </a:r>
            <a:r>
              <a:rPr lang="en-US" dirty="0">
                <a:latin typeface="Arial" panose="020B0604020202020204" pitchFamily="34" charset="0"/>
                <a:cs typeface="Arial" panose="020B0604020202020204" pitchFamily="34" charset="0"/>
              </a:rPr>
              <a:t>the legacy 20-year military retirement </a:t>
            </a:r>
            <a:r>
              <a:rPr lang="en-US" dirty="0" smtClean="0">
                <a:latin typeface="Arial" panose="020B0604020202020204" pitchFamily="34" charset="0"/>
                <a:cs typeface="Arial" panose="020B0604020202020204" pitchFamily="34" charset="0"/>
              </a:rPr>
              <a:t>system (the defined annuity), </a:t>
            </a:r>
            <a:r>
              <a:rPr lang="en-US" dirty="0">
                <a:latin typeface="Arial" panose="020B0604020202020204" pitchFamily="34" charset="0"/>
                <a:cs typeface="Arial" panose="020B0604020202020204" pitchFamily="34" charset="0"/>
              </a:rPr>
              <a:t>with a defined contribution </a:t>
            </a:r>
            <a:r>
              <a:rPr lang="en-US" dirty="0" smtClean="0">
                <a:latin typeface="Arial" panose="020B0604020202020204" pitchFamily="34" charset="0"/>
                <a:cs typeface="Arial" panose="020B0604020202020204" pitchFamily="34" charset="0"/>
              </a:rPr>
              <a:t>plan, known as the Thrift Savings Plan or TSP, as it’s more commonly referred too. </a:t>
            </a:r>
          </a:p>
          <a:p>
            <a:pPr marL="286179" indent="-286179">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The defined </a:t>
            </a:r>
            <a:r>
              <a:rPr lang="en-US" dirty="0">
                <a:latin typeface="Arial" panose="020B0604020202020204" pitchFamily="34" charset="0"/>
                <a:cs typeface="Arial" panose="020B0604020202020204" pitchFamily="34" charset="0"/>
              </a:rPr>
              <a:t>contribution component </a:t>
            </a:r>
            <a:r>
              <a:rPr lang="en-US" dirty="0" smtClean="0">
                <a:latin typeface="Arial" panose="020B0604020202020204" pitchFamily="34" charset="0"/>
                <a:cs typeface="Arial" panose="020B0604020202020204" pitchFamily="34" charset="0"/>
              </a:rPr>
              <a:t>or TSP, </a:t>
            </a:r>
            <a:r>
              <a:rPr lang="en-US" dirty="0">
                <a:latin typeface="Arial" panose="020B0604020202020204" pitchFamily="34" charset="0"/>
                <a:cs typeface="Arial" panose="020B0604020202020204" pitchFamily="34" charset="0"/>
              </a:rPr>
              <a:t>includes automatic 1% </a:t>
            </a:r>
            <a:r>
              <a:rPr lang="en-US" dirty="0" smtClean="0">
                <a:latin typeface="Arial" panose="020B0604020202020204" pitchFamily="34" charset="0"/>
                <a:cs typeface="Arial" panose="020B0604020202020204" pitchFamily="34" charset="0"/>
              </a:rPr>
              <a:t>DoD contributions after 60-days and </a:t>
            </a:r>
            <a:r>
              <a:rPr lang="en-US" dirty="0">
                <a:latin typeface="Arial" panose="020B0604020202020204" pitchFamily="34" charset="0"/>
                <a:cs typeface="Arial" panose="020B0604020202020204" pitchFamily="34" charset="0"/>
              </a:rPr>
              <a:t>up to 4% additional matching contributions </a:t>
            </a:r>
            <a:r>
              <a:rPr lang="en-US" dirty="0" smtClean="0">
                <a:latin typeface="Arial" panose="020B0604020202020204" pitchFamily="34" charset="0"/>
                <a:cs typeface="Arial" panose="020B0604020202020204" pitchFamily="34" charset="0"/>
              </a:rPr>
              <a:t>after two-years of service to the </a:t>
            </a:r>
            <a:r>
              <a:rPr lang="en-US" dirty="0">
                <a:latin typeface="Arial" panose="020B0604020202020204" pitchFamily="34" charset="0"/>
                <a:cs typeface="Arial" panose="020B0604020202020204" pitchFamily="34" charset="0"/>
              </a:rPr>
              <a:t>member’s </a:t>
            </a:r>
            <a:r>
              <a:rPr lang="en-US" dirty="0" smtClean="0">
                <a:latin typeface="Arial" panose="020B0604020202020204" pitchFamily="34" charset="0"/>
                <a:cs typeface="Arial" panose="020B0604020202020204" pitchFamily="34" charset="0"/>
              </a:rPr>
              <a:t>TSP account</a:t>
            </a:r>
            <a:r>
              <a:rPr lang="en-US" dirty="0">
                <a:latin typeface="Arial" panose="020B0604020202020204" pitchFamily="34" charset="0"/>
                <a:cs typeface="Arial" panose="020B0604020202020204" pitchFamily="34" charset="0"/>
              </a:rPr>
              <a:t>. </a:t>
            </a:r>
          </a:p>
          <a:p>
            <a:pPr marL="286179" indent="-286179">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new Blended Retirement System will now ensure nearly 85 percent of military </a:t>
            </a:r>
            <a:r>
              <a:rPr lang="en-US" dirty="0" smtClean="0">
                <a:latin typeface="Arial" panose="020B0604020202020204" pitchFamily="34" charset="0"/>
                <a:cs typeface="Arial" panose="020B0604020202020204" pitchFamily="34" charset="0"/>
              </a:rPr>
              <a:t>Service members </a:t>
            </a:r>
            <a:r>
              <a:rPr lang="en-US" dirty="0">
                <a:latin typeface="Arial" panose="020B0604020202020204" pitchFamily="34" charset="0"/>
                <a:cs typeface="Arial" panose="020B0604020202020204" pitchFamily="34" charset="0"/>
              </a:rPr>
              <a:t>leave the service with retirement </a:t>
            </a:r>
            <a:r>
              <a:rPr lang="en-US" dirty="0" smtClean="0">
                <a:latin typeface="Arial" panose="020B0604020202020204" pitchFamily="34" charset="0"/>
                <a:cs typeface="Arial" panose="020B0604020202020204" pitchFamily="34" charset="0"/>
              </a:rPr>
              <a:t>benefits.</a:t>
            </a:r>
          </a:p>
          <a:p>
            <a:pPr marL="286179" indent="-286179">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The trade-off</a:t>
            </a:r>
            <a:r>
              <a:rPr lang="en-US" baseline="0" dirty="0" smtClean="0">
                <a:latin typeface="Arial" panose="020B0604020202020204" pitchFamily="34" charset="0"/>
                <a:cs typeface="Arial" panose="020B0604020202020204" pitchFamily="34" charset="0"/>
              </a:rPr>
              <a:t> as we incorporate matching TSP contributions is that, under the BRS, the annuity is lowered.  The formula for calculating retired pay will use a 2.0% multiplier for each year of service rather than 2.5% under the legacy system.</a:t>
            </a:r>
          </a:p>
          <a:p>
            <a:pPr marL="286179" indent="-286179">
              <a:spcBef>
                <a:spcPts val="0"/>
              </a:spcBef>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But…as you see at the bottom, BRS will provide retirement benefits to approximately 85% of the force, rather than the 19% who receive benefits under the legacy system.</a:t>
            </a:r>
            <a:endParaRPr lang="en-US" dirty="0">
              <a:latin typeface="Arial" panose="020B0604020202020204" pitchFamily="34" charset="0"/>
              <a:cs typeface="Arial" panose="020B0604020202020204" pitchFamily="34" charset="0"/>
            </a:endParaRPr>
          </a:p>
          <a:p>
            <a:endParaRPr lang="en-US" sz="1400" dirty="0"/>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2</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3</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pPr marL="171707" indent="-171707" defTabSz="915772">
              <a:spcBef>
                <a:spcPts val="0"/>
              </a:spcBef>
              <a:buFont typeface="Arial" panose="020B0604020202020204" pitchFamily="34" charset="0"/>
              <a:buChar char="•"/>
              <a:defRPr/>
            </a:pPr>
            <a:r>
              <a:rPr lang="en-US" dirty="0" smtClean="0">
                <a:latin typeface="Arial" panose="020B0604020202020204" pitchFamily="34" charset="0"/>
                <a:cs typeface="Arial" panose="020B0604020202020204" pitchFamily="34" charset="0"/>
              </a:rPr>
              <a:t>Everyone currently serving in the Uniformed Services as of December 31, 2017 will be grandfathered</a:t>
            </a:r>
            <a:r>
              <a:rPr lang="en-US" baseline="0" dirty="0" smtClean="0">
                <a:latin typeface="Arial" panose="020B0604020202020204" pitchFamily="34" charset="0"/>
                <a:cs typeface="Arial" panose="020B0604020202020204" pitchFamily="34" charset="0"/>
              </a:rPr>
              <a:t> under their current retirement system.</a:t>
            </a:r>
          </a:p>
          <a:p>
            <a:pPr marL="171707" indent="-171707" defTabSz="915772">
              <a:spcBef>
                <a:spcPts val="0"/>
              </a:spcBef>
              <a:buFont typeface="Arial" panose="020B0604020202020204" pitchFamily="34" charset="0"/>
              <a:buChar char="•"/>
              <a:defRPr/>
            </a:pPr>
            <a:endParaRPr lang="en-US" u="sng" dirty="0" smtClean="0">
              <a:solidFill>
                <a:srgbClr val="FF0000"/>
              </a:solidFill>
              <a:latin typeface="Arial" panose="020B0604020202020204" pitchFamily="34" charset="0"/>
              <a:cs typeface="Arial" panose="020B0604020202020204" pitchFamily="34" charset="0"/>
            </a:endParaRPr>
          </a:p>
          <a:p>
            <a:pPr marL="171707" indent="-171707" defTabSz="915772">
              <a:spcBef>
                <a:spcPts val="0"/>
              </a:spcBef>
              <a:buFont typeface="Arial" panose="020B0604020202020204" pitchFamily="34" charset="0"/>
              <a:buChar char="•"/>
              <a:defRPr/>
            </a:pPr>
            <a:r>
              <a:rPr lang="en-US" u="sng" dirty="0" smtClean="0">
                <a:solidFill>
                  <a:srgbClr val="FF0000"/>
                </a:solidFill>
                <a:latin typeface="Arial" panose="020B0604020202020204" pitchFamily="34" charset="0"/>
                <a:cs typeface="Arial" panose="020B0604020202020204" pitchFamily="34" charset="0"/>
              </a:rPr>
              <a:t>NO</a:t>
            </a:r>
            <a:r>
              <a:rPr lang="en-US" u="sng" baseline="0" dirty="0" smtClean="0">
                <a:solidFill>
                  <a:srgbClr val="FF0000"/>
                </a:solidFill>
                <a:latin typeface="Arial" panose="020B0604020202020204" pitchFamily="34" charset="0"/>
                <a:cs typeface="Arial" panose="020B0604020202020204" pitchFamily="34" charset="0"/>
              </a:rPr>
              <a:t> ONE will be automatically moved to the Blended Retirement System.</a:t>
            </a:r>
          </a:p>
          <a:p>
            <a:pPr marL="171707" indent="-171707" defTabSz="915772">
              <a:spcBef>
                <a:spcPts val="0"/>
              </a:spcBef>
              <a:buFont typeface="Arial" panose="020B0604020202020204" pitchFamily="34" charset="0"/>
              <a:buChar char="•"/>
              <a:defRPr/>
            </a:pPr>
            <a:endParaRPr lang="en-US" dirty="0" smtClean="0">
              <a:latin typeface="Arial" panose="020B0604020202020204" pitchFamily="34" charset="0"/>
              <a:cs typeface="Arial" panose="020B0604020202020204" pitchFamily="34" charset="0"/>
            </a:endParaRPr>
          </a:p>
          <a:p>
            <a:pPr marL="171707" indent="-171707" defTabSz="915772">
              <a:spcBef>
                <a:spcPts val="0"/>
              </a:spcBef>
              <a:buFont typeface="Arial" panose="020B0604020202020204" pitchFamily="34" charset="0"/>
              <a:buChar char="•"/>
              <a:defRPr/>
            </a:pPr>
            <a:r>
              <a:rPr lang="en-US" dirty="0" smtClean="0">
                <a:latin typeface="Arial" panose="020B0604020202020204" pitchFamily="34" charset="0"/>
                <a:cs typeface="Arial" panose="020B0604020202020204" pitchFamily="34" charset="0"/>
              </a:rPr>
              <a:t>Those who joined before 2006 and members of the Reserve Component with more than 4,320 retirement points will remain under the legacy retirement system. </a:t>
            </a:r>
          </a:p>
          <a:p>
            <a:pPr marL="171707" indent="-171707" defTabSz="915772">
              <a:spcBef>
                <a:spcPts val="0"/>
              </a:spcBef>
              <a:buFont typeface="Arial" panose="020B0604020202020204" pitchFamily="34" charset="0"/>
              <a:buChar char="•"/>
              <a:defRPr/>
            </a:pPr>
            <a:endParaRPr lang="en-US" dirty="0" smtClean="0">
              <a:latin typeface="Arial" panose="020B0604020202020204" pitchFamily="34" charset="0"/>
              <a:cs typeface="Arial" panose="020B0604020202020204" pitchFamily="34" charset="0"/>
            </a:endParaRPr>
          </a:p>
          <a:p>
            <a:pPr marL="171707" indent="-171707" defTabSz="915772">
              <a:spcBef>
                <a:spcPts val="0"/>
              </a:spcBef>
              <a:buFont typeface="Arial" panose="020B0604020202020204" pitchFamily="34" charset="0"/>
              <a:buChar char="•"/>
              <a:defRPr/>
            </a:pPr>
            <a:r>
              <a:rPr lang="en-US" dirty="0" smtClean="0">
                <a:latin typeface="Arial" panose="020B0604020202020204" pitchFamily="34" charset="0"/>
                <a:cs typeface="Arial" panose="020B0604020202020204" pitchFamily="34" charset="0"/>
              </a:rPr>
              <a:t>But some Service</a:t>
            </a:r>
            <a:r>
              <a:rPr lang="en-US" baseline="0" dirty="0" smtClean="0">
                <a:latin typeface="Arial" panose="020B0604020202020204" pitchFamily="34" charset="0"/>
                <a:cs typeface="Arial" panose="020B0604020202020204" pitchFamily="34" charset="0"/>
              </a:rPr>
              <a:t> members </a:t>
            </a:r>
            <a:r>
              <a:rPr lang="en-US" dirty="0" smtClean="0">
                <a:latin typeface="Arial" panose="020B0604020202020204" pitchFamily="34" charset="0"/>
                <a:cs typeface="Arial" panose="020B0604020202020204" pitchFamily="34" charset="0"/>
              </a:rPr>
              <a:t>may have a choice to make.</a:t>
            </a:r>
          </a:p>
          <a:p>
            <a:pPr>
              <a:spcBef>
                <a:spcPts val="0"/>
              </a:spcBef>
            </a:pPr>
            <a:endParaRPr lang="en-US" dirty="0" smtClean="0">
              <a:latin typeface="Arial" panose="020B0604020202020204" pitchFamily="34" charset="0"/>
              <a:cs typeface="Arial" panose="020B0604020202020204" pitchFamily="34" charset="0"/>
            </a:endParaRPr>
          </a:p>
          <a:p>
            <a:pPr marL="171707" indent="-171707">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Active </a:t>
            </a:r>
            <a:r>
              <a:rPr lang="en-US" dirty="0">
                <a:latin typeface="Arial" panose="020B0604020202020204" pitchFamily="34" charset="0"/>
                <a:cs typeface="Arial" panose="020B0604020202020204" pitchFamily="34" charset="0"/>
              </a:rPr>
              <a:t>Component Service members who joined after 2006, but before Jan. 1, 2018, and Reserve Component Service members with less than 4,320 retirement points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as of</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January 1, 2018, will have the choice of whether to stay with the legacy retirement system or opt in to the new Blended Retirement </a:t>
            </a:r>
            <a:r>
              <a:rPr lang="en-US" dirty="0" smtClean="0">
                <a:latin typeface="Arial" panose="020B0604020202020204" pitchFamily="34" charset="0"/>
                <a:cs typeface="Arial" panose="020B0604020202020204" pitchFamily="34" charset="0"/>
              </a:rPr>
              <a:t>System.</a:t>
            </a:r>
            <a:endParaRPr lang="en-US" dirty="0">
              <a:latin typeface="Arial" panose="020B0604020202020204" pitchFamily="34" charset="0"/>
              <a:cs typeface="Arial" panose="020B0604020202020204" pitchFamily="34" charset="0"/>
            </a:endParaRPr>
          </a:p>
          <a:p>
            <a:pPr>
              <a:spcBef>
                <a:spcPts val="0"/>
              </a:spcBef>
            </a:pPr>
            <a:endParaRPr lang="en-US" dirty="0" smtClean="0">
              <a:latin typeface="Arial" panose="020B0604020202020204" pitchFamily="34" charset="0"/>
              <a:cs typeface="Arial" panose="020B0604020202020204" pitchFamily="34" charset="0"/>
            </a:endParaRPr>
          </a:p>
          <a:p>
            <a:pPr marL="171707" indent="-171707">
              <a:spcBef>
                <a:spcPts val="0"/>
              </a:spcBef>
              <a:buFont typeface="Arial" panose="020B0604020202020204" pitchFamily="34" charset="0"/>
              <a:buChar char="•"/>
            </a:pPr>
            <a:r>
              <a:rPr lang="en-US" dirty="0" smtClean="0">
                <a:latin typeface="Arial" panose="020B0604020202020204" pitchFamily="34" charset="0"/>
                <a:cs typeface="Arial" panose="020B0604020202020204" pitchFamily="34" charset="0"/>
              </a:rPr>
              <a:t>New </a:t>
            </a:r>
            <a:r>
              <a:rPr lang="en-US" dirty="0">
                <a:latin typeface="Arial" panose="020B0604020202020204" pitchFamily="34" charset="0"/>
                <a:cs typeface="Arial" panose="020B0604020202020204" pitchFamily="34" charset="0"/>
              </a:rPr>
              <a:t>accessions after January 1, 2018, will automatically be enrolled in the new Blended Retirement System.</a:t>
            </a:r>
          </a:p>
          <a:p>
            <a:endParaRPr lang="en-US" sz="1600" dirty="0"/>
          </a:p>
          <a:p>
            <a:endParaRPr lang="en-US" sz="1600" dirty="0"/>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4</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3089275" cy="2317750"/>
          </a:xfrm>
        </p:spPr>
      </p:sp>
      <p:sp>
        <p:nvSpPr>
          <p:cNvPr id="3" name="Notes Placeholder 2"/>
          <p:cNvSpPr>
            <a:spLocks noGrp="1"/>
          </p:cNvSpPr>
          <p:nvPr>
            <p:ph type="body" idx="1"/>
          </p:nvPr>
        </p:nvSpPr>
        <p:spPr>
          <a:xfrm>
            <a:off x="687042" y="3204772"/>
            <a:ext cx="5617208" cy="5951720"/>
          </a:xfrm>
        </p:spPr>
        <p:txBody>
          <a:bodyPr>
            <a:noAutofit/>
          </a:bodyPr>
          <a:lstStyle/>
          <a:p>
            <a:pPr marL="171707" indent="-171707">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Let’s take a more detail look at the new Blended Retirement System. </a:t>
            </a:r>
          </a:p>
          <a:p>
            <a:pPr>
              <a:spcBef>
                <a:spcPts val="0"/>
              </a:spcBef>
            </a:pPr>
            <a:endParaRPr lang="en-US" sz="1100" dirty="0">
              <a:latin typeface="Arial" panose="020B0604020202020204" pitchFamily="34" charset="0"/>
              <a:cs typeface="Arial" panose="020B0604020202020204" pitchFamily="34" charset="0"/>
            </a:endParaRPr>
          </a:p>
          <a:p>
            <a:pPr marL="286179" indent="-286179">
              <a:spcBef>
                <a:spcPts val="0"/>
              </a:spcBef>
              <a:buFont typeface="Arial" panose="020B0604020202020204" pitchFamily="34" charset="0"/>
              <a:buChar char="•"/>
            </a:pPr>
            <a:r>
              <a:rPr lang="en-US" sz="1100" b="1" dirty="0">
                <a:latin typeface="Arial" panose="020B0604020202020204" pitchFamily="34" charset="0"/>
                <a:cs typeface="Arial" panose="020B0604020202020204" pitchFamily="34" charset="0"/>
              </a:rPr>
              <a:t>TSP: </a:t>
            </a:r>
            <a:r>
              <a:rPr lang="en-US" sz="1100" dirty="0">
                <a:latin typeface="Arial" panose="020B0604020202020204" pitchFamily="34" charset="0"/>
                <a:cs typeface="Arial" panose="020B0604020202020204" pitchFamily="34" charset="0"/>
              </a:rPr>
              <a:t>The Blended Retirement System includes a TSP component. </a:t>
            </a:r>
          </a:p>
          <a:p>
            <a:pPr marL="744064" lvl="1" indent="-286179">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All Service members joining after January 2018, will be automatically enrolled into the TSP at 3% of their base pay, with automatic 1% DoD contributions starting after 60 days, and DoD matching up to 4% at the start of the third year of service.  </a:t>
            </a:r>
          </a:p>
          <a:p>
            <a:pPr marL="744064" lvl="1" indent="-286179">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Both the DoD automatic 1% and the matching contributions continue through the end of the pay period during which the Service member attains 26 years of service. </a:t>
            </a:r>
          </a:p>
          <a:p>
            <a:pPr marL="744064" lvl="1" indent="-286179">
              <a:spcBef>
                <a:spcPts val="0"/>
              </a:spcBef>
              <a:buFont typeface="Arial" panose="020B0604020202020204" pitchFamily="34" charset="0"/>
              <a:buChar char="•"/>
            </a:pPr>
            <a:r>
              <a:rPr lang="en-US" sz="1100" b="1" dirty="0">
                <a:latin typeface="Arial" panose="020B0604020202020204" pitchFamily="34" charset="0"/>
                <a:cs typeface="Arial" panose="020B0604020202020204" pitchFamily="34" charset="0"/>
              </a:rPr>
              <a:t>NOTE:</a:t>
            </a:r>
            <a:r>
              <a:rPr lang="en-US" sz="1100" dirty="0">
                <a:latin typeface="Arial" panose="020B0604020202020204" pitchFamily="34" charset="0"/>
                <a:cs typeface="Arial" panose="020B0604020202020204" pitchFamily="34" charset="0"/>
              </a:rPr>
              <a:t> Current Service members who opt-in to the new Blended Retirement System between January 1, 2018, and December 31, 2018 (we’ll talk about opting-in in a moment) will receive DoD automatic 1% contribution and up to 4% additional DoD matching beginning the first pay period of election.</a:t>
            </a:r>
          </a:p>
          <a:p>
            <a:pPr marL="286179" indent="-286179">
              <a:spcBef>
                <a:spcPts val="0"/>
              </a:spcBef>
              <a:buFont typeface="Arial" panose="020B0604020202020204" pitchFamily="34" charset="0"/>
              <a:buChar char="•"/>
            </a:pPr>
            <a:r>
              <a:rPr lang="en-US" sz="1100" b="1" dirty="0">
                <a:latin typeface="Arial" panose="020B0604020202020204" pitchFamily="34" charset="0"/>
                <a:cs typeface="Arial" panose="020B0604020202020204" pitchFamily="34" charset="0"/>
              </a:rPr>
              <a:t>MONTHLY RETIRED PAY: </a:t>
            </a:r>
            <a:r>
              <a:rPr lang="en-US" sz="1100" dirty="0">
                <a:latin typeface="Arial" panose="020B0604020202020204" pitchFamily="34" charset="0"/>
                <a:cs typeface="Arial" panose="020B0604020202020204" pitchFamily="34" charset="0"/>
              </a:rPr>
              <a:t> For those who retire after at least 20 years of active service, the retirement remains predominantly a defined benefit in which the Service member will get monthly retired pay.  I</a:t>
            </a:r>
          </a:p>
          <a:p>
            <a:pPr marL="744064" lvl="1" indent="-286179">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Instead of being calculated at 2.5 percent times the average of the Service member’s highest 3 years of basic pay, the Service member’s monthly retired pay will be calculated with a 2.0 percent multiplier. </a:t>
            </a:r>
          </a:p>
          <a:p>
            <a:pPr marL="286179" indent="-286179">
              <a:spcBef>
                <a:spcPts val="0"/>
              </a:spcBef>
              <a:buFont typeface="Arial" panose="020B0604020202020204" pitchFamily="34" charset="0"/>
              <a:buChar char="•"/>
            </a:pPr>
            <a:r>
              <a:rPr lang="en-US" sz="1100" b="1" dirty="0">
                <a:latin typeface="Arial" panose="020B0604020202020204" pitchFamily="34" charset="0"/>
                <a:cs typeface="Arial" panose="020B0604020202020204" pitchFamily="34" charset="0"/>
              </a:rPr>
              <a:t>LUMP SUM: </a:t>
            </a:r>
            <a:r>
              <a:rPr lang="en-US" sz="1100" dirty="0">
                <a:latin typeface="Arial" panose="020B0604020202020204" pitchFamily="34" charset="0"/>
                <a:cs typeface="Arial" panose="020B0604020202020204" pitchFamily="34" charset="0"/>
              </a:rPr>
              <a:t>The lump-sum option gives Service members choices at retirement. </a:t>
            </a:r>
          </a:p>
          <a:p>
            <a:pPr marL="744064" lvl="1" indent="-286179">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The lump-sum option allows Service members to choose to elect 25% or 50% lump-sum payment at retirement in exchange for reduced monthly retired pay until the Service member reaches full  Social Security retirement age, which for most is 67 years old. </a:t>
            </a:r>
          </a:p>
          <a:p>
            <a:pPr marL="744064" lvl="1" indent="-286179">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The DoD continues to work on guidance related to this provision of the Blended Retirement System. </a:t>
            </a:r>
          </a:p>
          <a:p>
            <a:pPr marL="171707" indent="-171707">
              <a:spcBef>
                <a:spcPts val="0"/>
              </a:spcBef>
              <a:buFont typeface="Arial" panose="020B0604020202020204" pitchFamily="34" charset="0"/>
              <a:buChar char="•"/>
            </a:pPr>
            <a:r>
              <a:rPr lang="en-US" sz="1100" b="1" dirty="0">
                <a:latin typeface="Arial" panose="020B0604020202020204" pitchFamily="34" charset="0"/>
                <a:cs typeface="Arial" panose="020B0604020202020204" pitchFamily="34" charset="0"/>
              </a:rPr>
              <a:t>CONTINUATION PAY: </a:t>
            </a:r>
            <a:r>
              <a:rPr lang="en-US" sz="1100" dirty="0">
                <a:latin typeface="Arial" panose="020B0604020202020204" pitchFamily="34" charset="0"/>
                <a:cs typeface="Arial" panose="020B0604020202020204" pitchFamily="34" charset="0"/>
              </a:rPr>
              <a:t>The National Defense Authorization Act of Fiscal Year 2016 also included a continuation pay provision as a way to encourage Service members to continue serving in the Uniformed Services. </a:t>
            </a:r>
          </a:p>
          <a:p>
            <a:pPr marL="629593" lvl="1" indent="-171707">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Continuation Pay is a direct cash payout, like a bonus. </a:t>
            </a:r>
          </a:p>
          <a:p>
            <a:pPr marL="629593" lvl="1" indent="-171707">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It is targeted at the mid-career mark, </a:t>
            </a:r>
            <a:r>
              <a:rPr lang="en-US" sz="1100" dirty="0" smtClean="0">
                <a:latin typeface="Arial" panose="020B0604020202020204" pitchFamily="34" charset="0"/>
                <a:cs typeface="Arial" panose="020B0604020202020204" pitchFamily="34" charset="0"/>
              </a:rPr>
              <a:t>payable between</a:t>
            </a:r>
            <a:r>
              <a:rPr lang="en-US" sz="1100" baseline="0" dirty="0" smtClean="0">
                <a:latin typeface="Arial" panose="020B0604020202020204" pitchFamily="34" charset="0"/>
                <a:cs typeface="Arial" panose="020B0604020202020204" pitchFamily="34" charset="0"/>
              </a:rPr>
              <a:t> completion of 8 years of service and before completion of the </a:t>
            </a:r>
            <a:r>
              <a:rPr lang="en-US" sz="1100" dirty="0" smtClean="0">
                <a:latin typeface="Arial" panose="020B0604020202020204" pitchFamily="34" charset="0"/>
                <a:cs typeface="Arial" panose="020B0604020202020204" pitchFamily="34" charset="0"/>
              </a:rPr>
              <a:t>12</a:t>
            </a:r>
            <a:r>
              <a:rPr lang="en-US" sz="1100" baseline="30000" dirty="0" smtClean="0">
                <a:latin typeface="Arial" panose="020B0604020202020204" pitchFamily="34" charset="0"/>
                <a:cs typeface="Arial" panose="020B0604020202020204" pitchFamily="34" charset="0"/>
              </a:rPr>
              <a:t>th</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year of service. </a:t>
            </a:r>
            <a:endParaRPr lang="en-US" sz="1100" dirty="0" smtClean="0">
              <a:latin typeface="Arial" panose="020B0604020202020204" pitchFamily="34" charset="0"/>
              <a:cs typeface="Arial" panose="020B0604020202020204" pitchFamily="34" charset="0"/>
            </a:endParaRPr>
          </a:p>
          <a:p>
            <a:pPr marL="629593" lvl="1" indent="-171707">
              <a:spcBef>
                <a:spcPts val="0"/>
              </a:spcBef>
              <a:buFont typeface="Arial" panose="020B0604020202020204" pitchFamily="34" charset="0"/>
              <a:buChar char="•"/>
            </a:pPr>
            <a:r>
              <a:rPr lang="en-US" sz="1100" dirty="0" smtClean="0">
                <a:latin typeface="Arial" panose="020B0604020202020204" pitchFamily="34" charset="0"/>
                <a:cs typeface="Arial" panose="020B0604020202020204" pitchFamily="34" charset="0"/>
              </a:rPr>
              <a:t>Minimum for AC is 2.5x monthly basic pay up to a maximum</a:t>
            </a:r>
            <a:r>
              <a:rPr lang="en-US" sz="1100" baseline="0" dirty="0" smtClean="0">
                <a:latin typeface="Arial" panose="020B0604020202020204" pitchFamily="34" charset="0"/>
                <a:cs typeface="Arial" panose="020B0604020202020204" pitchFamily="34" charset="0"/>
              </a:rPr>
              <a:t> of 13x</a:t>
            </a:r>
          </a:p>
          <a:p>
            <a:pPr marL="629593" lvl="1" indent="-171707">
              <a:spcBef>
                <a:spcPts val="0"/>
              </a:spcBef>
              <a:buFont typeface="Arial" panose="020B0604020202020204" pitchFamily="34" charset="0"/>
              <a:buChar char="•"/>
            </a:pPr>
            <a:r>
              <a:rPr lang="en-US" sz="1100" baseline="0" dirty="0" smtClean="0">
                <a:latin typeface="Arial" panose="020B0604020202020204" pitchFamily="34" charset="0"/>
                <a:cs typeface="Arial" panose="020B0604020202020204" pitchFamily="34" charset="0"/>
              </a:rPr>
              <a:t>Minimum for RC is 0.5x monthly basic pay (of active duty) up to a maximum of 6x (AGR/FTS receive active rates)</a:t>
            </a:r>
            <a:endParaRPr lang="en-US" sz="1100" dirty="0">
              <a:latin typeface="Arial" panose="020B0604020202020204" pitchFamily="34" charset="0"/>
              <a:cs typeface="Arial" panose="020B0604020202020204" pitchFamily="34" charset="0"/>
            </a:endParaRPr>
          </a:p>
          <a:p>
            <a:pPr marL="629593" lvl="1" indent="-171707">
              <a:spcBef>
                <a:spcPts val="0"/>
              </a:spcBef>
              <a:buFont typeface="Arial" panose="020B0604020202020204" pitchFamily="34" charset="0"/>
              <a:buChar char="•"/>
            </a:pPr>
            <a:r>
              <a:rPr lang="en-US" sz="1100" dirty="0">
                <a:latin typeface="Arial" panose="020B0604020202020204" pitchFamily="34" charset="0"/>
                <a:cs typeface="Arial" panose="020B0604020202020204" pitchFamily="34" charset="0"/>
              </a:rPr>
              <a:t>The DoD continues to work on guidance related to this provision.</a:t>
            </a:r>
          </a:p>
          <a:p>
            <a:endParaRPr lang="en-US" sz="1600" dirty="0"/>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5</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effectLst/>
                <a:latin typeface="+mn-lt"/>
                <a:ea typeface="+mn-ea"/>
                <a:cs typeface="+mn-cs"/>
              </a:rPr>
              <a:t>The lump-sum option is a new option for service members under the Blended Retirement System,</a:t>
            </a:r>
            <a:r>
              <a:rPr lang="en-US" sz="1200" kern="1200" baseline="0" dirty="0" smtClean="0">
                <a:solidFill>
                  <a:schemeClr val="tx1"/>
                </a:solidFill>
                <a:effectLst/>
                <a:latin typeface="+mn-lt"/>
                <a:ea typeface="+mn-ea"/>
                <a:cs typeface="+mn-cs"/>
              </a:rPr>
              <a:t> providing </a:t>
            </a:r>
            <a:r>
              <a:rPr lang="en-US" sz="1200" kern="1200" dirty="0" smtClean="0">
                <a:solidFill>
                  <a:schemeClr val="tx1"/>
                </a:solidFill>
                <a:effectLst/>
                <a:latin typeface="+mn-lt"/>
                <a:ea typeface="+mn-ea"/>
                <a:cs typeface="+mn-cs"/>
              </a:rPr>
              <a:t>choices at retirement. The lump-sum option allows service members to choose to receive 50-percent or 25-percent of the discounted net present value of their future retirement payments at retirement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exchange for reduced monthly retired pay until the service member reaches full retirement age.  The monthly retired pay reverts to the full pension amount when the service member reaches Social Security retirement age, which for most will</a:t>
            </a:r>
            <a:r>
              <a:rPr lang="en-US" sz="1200" kern="1200" baseline="0" dirty="0" smtClean="0">
                <a:solidFill>
                  <a:schemeClr val="tx1"/>
                </a:solidFill>
                <a:effectLst/>
                <a:latin typeface="+mn-lt"/>
                <a:ea typeface="+mn-ea"/>
                <a:cs typeface="+mn-cs"/>
              </a:rPr>
              <a:t> be</a:t>
            </a:r>
            <a:r>
              <a:rPr lang="en-US" sz="1200" kern="1200" dirty="0" smtClean="0">
                <a:solidFill>
                  <a:schemeClr val="tx1"/>
                </a:solidFill>
                <a:effectLst/>
                <a:latin typeface="+mn-lt"/>
                <a:ea typeface="+mn-ea"/>
                <a:cs typeface="+mn-cs"/>
              </a:rPr>
              <a:t> 67 years old.  No such lump-sum option exists under the legacy military retirement system.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 </a:t>
            </a:r>
            <a:r>
              <a:rPr lang="en-US" sz="1200" kern="1200" dirty="0" smtClean="0">
                <a:solidFill>
                  <a:schemeClr val="tx1"/>
                </a:solidFill>
                <a:effectLst/>
                <a:latin typeface="+mn-lt"/>
                <a:ea typeface="+mn-ea"/>
                <a:cs typeface="+mn-cs"/>
              </a:rPr>
              <a:t>The law establishing the Blended Retirement System directs the Secretary of Defense to consider personal discount rates in establishing the discount rate used to determine the lump sum payment amount. The Department has made no decisions on personal discount rates. The DoD continues to work on guidance related to this provision of the Blended Retirement System.</a:t>
            </a:r>
          </a:p>
          <a:p>
            <a:endParaRPr lang="en-US" dirty="0"/>
          </a:p>
        </p:txBody>
      </p:sp>
      <p:sp>
        <p:nvSpPr>
          <p:cNvPr id="4" name="Slide Number Placeholder 3"/>
          <p:cNvSpPr>
            <a:spLocks noGrp="1"/>
          </p:cNvSpPr>
          <p:nvPr>
            <p:ph type="sldNum" sz="quarter" idx="10"/>
          </p:nvPr>
        </p:nvSpPr>
        <p:spPr/>
        <p:txBody>
          <a:bodyPr/>
          <a:lstStyle/>
          <a:p>
            <a:fld id="{B41C19D7-4197-46DF-BF35-C067B8B80B97}" type="slidenum">
              <a:rPr lang="en-US" smtClean="0"/>
              <a:t>6</a:t>
            </a:fld>
            <a:endParaRPr lang="en-US"/>
          </a:p>
        </p:txBody>
      </p:sp>
    </p:spTree>
    <p:extLst>
      <p:ext uri="{BB962C8B-B14F-4D97-AF65-F5344CB8AC3E}">
        <p14:creationId xmlns:p14="http://schemas.microsoft.com/office/powerpoint/2010/main" val="3274723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r>
              <a:rPr lang="en-US" sz="1000" dirty="0">
                <a:latin typeface="Arial" panose="020B0604020202020204" pitchFamily="34" charset="0"/>
                <a:cs typeface="Arial" panose="020B0604020202020204" pitchFamily="34" charset="0"/>
              </a:rPr>
              <a:t>The following timeline outlines major milestones along the way towards implementation of the Blended Retirement System.</a:t>
            </a:r>
          </a:p>
          <a:p>
            <a:endParaRPr lang="en-US" sz="1000" b="1"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A few key milestones I’d like to highlight:</a:t>
            </a:r>
          </a:p>
          <a:p>
            <a:pPr marL="286179" indent="-286179">
              <a:buFont typeface="Arial" panose="020B0604020202020204" pitchFamily="34" charset="0"/>
              <a:buChar char="•"/>
            </a:pPr>
            <a:r>
              <a:rPr lang="en-US" sz="1000" b="1" dirty="0">
                <a:latin typeface="Arial" panose="020B0604020202020204" pitchFamily="34" charset="0"/>
                <a:cs typeface="Arial" panose="020B0604020202020204" pitchFamily="34" charset="0"/>
              </a:rPr>
              <a:t>November 2016, Eligible Opt-In Members Notified: </a:t>
            </a:r>
            <a:r>
              <a:rPr lang="en-US" sz="1000" dirty="0">
                <a:latin typeface="Arial" panose="020B0604020202020204" pitchFamily="34" charset="0"/>
                <a:cs typeface="Arial" panose="020B0604020202020204" pitchFamily="34" charset="0"/>
              </a:rPr>
              <a:t>Services will begin notifying eligible Opt-In Service members starting in November 2016.</a:t>
            </a:r>
          </a:p>
          <a:p>
            <a:endParaRPr lang="en-US" sz="1000" b="1" dirty="0">
              <a:latin typeface="Arial" panose="020B0604020202020204" pitchFamily="34" charset="0"/>
              <a:cs typeface="Arial" panose="020B0604020202020204" pitchFamily="34" charset="0"/>
            </a:endParaRPr>
          </a:p>
          <a:p>
            <a:pPr marL="286179" indent="-286179">
              <a:spcBef>
                <a:spcPts val="0"/>
              </a:spcBef>
              <a:buFont typeface="Arial" panose="020B0604020202020204" pitchFamily="34" charset="0"/>
              <a:buChar char="•"/>
            </a:pPr>
            <a:r>
              <a:rPr lang="en-US" sz="1000" b="1" dirty="0">
                <a:latin typeface="Arial" panose="020B0604020202020204" pitchFamily="34" charset="0"/>
                <a:cs typeface="Arial" panose="020B0604020202020204" pitchFamily="34" charset="0"/>
              </a:rPr>
              <a:t>January 2017, Opt-in Training begins: </a:t>
            </a:r>
            <a:r>
              <a:rPr lang="en-US" sz="1000" dirty="0">
                <a:latin typeface="Arial" panose="020B0604020202020204" pitchFamily="34" charset="0"/>
                <a:cs typeface="Arial" panose="020B0604020202020204" pitchFamily="34" charset="0"/>
              </a:rPr>
              <a:t>Members with fewer than 12 years of service as of December 31, 2017 (or fewer than 4,320 retirement points in the case of Reserve Component members) are grandfathered under the current retirement system, but will be eligible to opt-in to BRS.   This is a </a:t>
            </a:r>
            <a:r>
              <a:rPr lang="en-US" sz="1000" u="sng" dirty="0">
                <a:latin typeface="Arial" panose="020B0604020202020204" pitchFamily="34" charset="0"/>
                <a:cs typeface="Arial" panose="020B0604020202020204" pitchFamily="34" charset="0"/>
              </a:rPr>
              <a:t>required course </a:t>
            </a:r>
            <a:r>
              <a:rPr lang="en-US" sz="1000" dirty="0">
                <a:latin typeface="Arial" panose="020B0604020202020204" pitchFamily="34" charset="0"/>
                <a:cs typeface="Arial" panose="020B0604020202020204" pitchFamily="34" charset="0"/>
              </a:rPr>
              <a:t>and will aid eligible Service members, both active and reserve, in understanding and comparing the legacy and new retirement systems. </a:t>
            </a:r>
          </a:p>
          <a:p>
            <a:pPr>
              <a:spcBef>
                <a:spcPts val="0"/>
              </a:spcBef>
            </a:pPr>
            <a:endParaRPr lang="en-US" sz="1000" dirty="0">
              <a:latin typeface="Arial" panose="020B0604020202020204" pitchFamily="34" charset="0"/>
              <a:cs typeface="Arial" panose="020B0604020202020204" pitchFamily="34" charset="0"/>
            </a:endParaRPr>
          </a:p>
          <a:p>
            <a:pPr marL="286179" indent="-286179">
              <a:spcBef>
                <a:spcPts val="0"/>
              </a:spcBef>
              <a:buFont typeface="Arial" panose="020B0604020202020204" pitchFamily="34" charset="0"/>
              <a:buChar char="•"/>
            </a:pPr>
            <a:r>
              <a:rPr lang="en-US" sz="1000" b="1" dirty="0">
                <a:latin typeface="Arial" panose="020B0604020202020204" pitchFamily="34" charset="0"/>
                <a:cs typeface="Arial" panose="020B0604020202020204" pitchFamily="34" charset="0"/>
              </a:rPr>
              <a:t>January 1, 2018 – December 31, 2018, OPT-IN WINDOW: </a:t>
            </a:r>
            <a:r>
              <a:rPr lang="en-US" sz="1000" dirty="0">
                <a:latin typeface="Arial" panose="020B0604020202020204" pitchFamily="34" charset="0"/>
                <a:cs typeface="Arial" panose="020B0604020202020204" pitchFamily="34" charset="0"/>
              </a:rPr>
              <a:t>The opt-in or election period for BRS will begin January 1, 2018 and conclude on December 31, 2018. </a:t>
            </a:r>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7</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Autofit/>
          </a:bodyPr>
          <a:lstStyle/>
          <a:p>
            <a:pPr marL="286179" indent="-286179">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The DoD has initiated an 18 month long multi-stage financial education training curriculum to fully prepare Active and Reserve component members and their families. These courses will be available on Joint Knowledge Online (JKO) .</a:t>
            </a:r>
          </a:p>
          <a:p>
            <a:pPr>
              <a:spcBef>
                <a:spcPts val="0"/>
              </a:spcBef>
            </a:pPr>
            <a:endParaRPr lang="en-US" sz="1000" dirty="0">
              <a:latin typeface="Arial" panose="020B0604020202020204" pitchFamily="34" charset="0"/>
              <a:cs typeface="Arial" panose="020B0604020202020204" pitchFamily="34" charset="0"/>
            </a:endParaRPr>
          </a:p>
          <a:p>
            <a:pPr marL="286179" indent="-286179">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The </a:t>
            </a:r>
            <a:r>
              <a:rPr lang="en-US" sz="1000" b="1" dirty="0">
                <a:latin typeface="Arial" panose="020B0604020202020204" pitchFamily="34" charset="0"/>
                <a:cs typeface="Arial" panose="020B0604020202020204" pitchFamily="34" charset="0"/>
              </a:rPr>
              <a:t>Leader Course </a:t>
            </a:r>
            <a:r>
              <a:rPr lang="en-US" sz="1000" dirty="0">
                <a:latin typeface="Arial" panose="020B0604020202020204" pitchFamily="34" charset="0"/>
                <a:cs typeface="Arial" panose="020B0604020202020204" pitchFamily="34" charset="0"/>
              </a:rPr>
              <a:t>is designed to provide military and civilian leaders with an understanding of the key components of BRS and the DoD plan to educate the force, including retirement plan comparisons, key milestones, and an overview of the opt-in option for Service members. Although geared towards leaders, BRS-LC is available to all Service members on JKO and MilitaryOneSource.mil.  Anyone looking for additional information is encouraged to take the course.</a:t>
            </a:r>
          </a:p>
          <a:p>
            <a:pPr marL="286179" indent="-286179">
              <a:spcBef>
                <a:spcPts val="0"/>
              </a:spcBef>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286179" indent="-286179">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The second course is the </a:t>
            </a:r>
            <a:r>
              <a:rPr lang="en-US" sz="1000" b="1" dirty="0">
                <a:latin typeface="Arial" panose="020B0604020202020204" pitchFamily="34" charset="0"/>
                <a:cs typeface="Arial" panose="020B0604020202020204" pitchFamily="34" charset="0"/>
              </a:rPr>
              <a:t>Personal Financial Counselors/Educators Course</a:t>
            </a:r>
            <a:r>
              <a:rPr lang="en-US" sz="1000" dirty="0">
                <a:latin typeface="Arial" panose="020B0604020202020204" pitchFamily="34" charset="0"/>
                <a:cs typeface="Arial" panose="020B0604020202020204" pitchFamily="34" charset="0"/>
              </a:rPr>
              <a:t>. This course will focus on various counseling scenarios to equip financial, retirement and similar advisers who assist commanders, </a:t>
            </a:r>
          </a:p>
          <a:p>
            <a:pPr>
              <a:spcBef>
                <a:spcPts val="0"/>
              </a:spcBef>
            </a:pPr>
            <a:endParaRPr lang="en-US" sz="1000" dirty="0">
              <a:latin typeface="Arial" panose="020B0604020202020204" pitchFamily="34" charset="0"/>
              <a:cs typeface="Arial" panose="020B0604020202020204" pitchFamily="34" charset="0"/>
            </a:endParaRPr>
          </a:p>
          <a:p>
            <a:pPr marL="286179" indent="-286179">
              <a:spcBef>
                <a:spcPts val="0"/>
              </a:spcBef>
              <a:buFont typeface="Arial" panose="020B0604020202020204" pitchFamily="34" charset="0"/>
              <a:buChar char="•"/>
            </a:pPr>
            <a:r>
              <a:rPr lang="en-US" sz="1000" b="1" dirty="0">
                <a:latin typeface="Arial" panose="020B0604020202020204" pitchFamily="34" charset="0"/>
                <a:cs typeface="Arial" panose="020B0604020202020204" pitchFamily="34" charset="0"/>
              </a:rPr>
              <a:t>The Opt-in Course </a:t>
            </a:r>
            <a:r>
              <a:rPr lang="en-US" sz="1000" dirty="0">
                <a:latin typeface="Arial" panose="020B0604020202020204" pitchFamily="34" charset="0"/>
                <a:cs typeface="Arial" panose="020B0604020202020204" pitchFamily="34" charset="0"/>
              </a:rPr>
              <a:t>will be a required course for all eligible Service members. It will aid eligible Service members, both active and reserve, in understanding and comparing the legacy and new retirement systems. Service members will use the knowledge gained from this course combined with their personal assessments of career goals and financial situations to decide which retirement is best for them.  </a:t>
            </a:r>
          </a:p>
          <a:p>
            <a:pPr marL="286179" indent="-286179">
              <a:spcBef>
                <a:spcPts val="0"/>
              </a:spcBef>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286179" indent="-286179">
              <a:spcBef>
                <a:spcPts val="0"/>
              </a:spcBef>
              <a:buFont typeface="Arial" panose="020B0604020202020204" pitchFamily="34" charset="0"/>
              <a:buChar char="•"/>
            </a:pPr>
            <a:r>
              <a:rPr lang="en-US" sz="1000" b="1" dirty="0">
                <a:latin typeface="Arial" panose="020B0604020202020204" pitchFamily="34" charset="0"/>
                <a:cs typeface="Arial" panose="020B0604020202020204" pitchFamily="34" charset="0"/>
              </a:rPr>
              <a:t>Finally, the New Accession Course </a:t>
            </a:r>
            <a:r>
              <a:rPr lang="en-US" sz="1000" dirty="0">
                <a:latin typeface="Arial" panose="020B0604020202020204" pitchFamily="34" charset="0"/>
                <a:cs typeface="Arial" panose="020B0604020202020204" pitchFamily="34" charset="0"/>
              </a:rPr>
              <a:t>is geared to Service Members who begin their service on or after January 1, 2018, will be covered by BRS.  All new Service members will be required to complete BRS-NAC within their first year of service. </a:t>
            </a:r>
            <a:r>
              <a:rPr lang="en-US" sz="1000" b="1" dirty="0">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8</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fontScale="92500"/>
          </a:bodyPr>
          <a:lstStyle/>
          <a:p>
            <a:pPr>
              <a:spcBef>
                <a:spcPts val="0"/>
              </a:spcBef>
            </a:pPr>
            <a:r>
              <a:rPr lang="en-US" b="0" dirty="0" smtClean="0">
                <a:latin typeface="Arial" panose="020B0604020202020204" pitchFamily="34" charset="0"/>
                <a:cs typeface="Arial" panose="020B0604020202020204" pitchFamily="34" charset="0"/>
              </a:rPr>
              <a:t>So thinking about how each individual circumstances are unique, we can walk through the</a:t>
            </a:r>
            <a:r>
              <a:rPr lang="en-US" b="0" baseline="0" dirty="0" smtClean="0">
                <a:latin typeface="Arial" panose="020B0604020202020204" pitchFamily="34" charset="0"/>
                <a:cs typeface="Arial" panose="020B0604020202020204" pitchFamily="34" charset="0"/>
              </a:rPr>
              <a:t> eligibility chart for just about anyone and determine how they are impacted by the opt-in process.</a:t>
            </a:r>
            <a:r>
              <a:rPr lang="en-US" b="0" dirty="0" smtClean="0">
                <a:latin typeface="Arial" panose="020B0604020202020204" pitchFamily="34" charset="0"/>
                <a:cs typeface="Arial" panose="020B0604020202020204" pitchFamily="34" charset="0"/>
              </a:rPr>
              <a:t> (Walk participants through opt-in</a:t>
            </a:r>
            <a:r>
              <a:rPr lang="en-US" b="0" baseline="0" dirty="0" smtClean="0">
                <a:latin typeface="Arial" panose="020B0604020202020204" pitchFamily="34" charset="0"/>
                <a:cs typeface="Arial" panose="020B0604020202020204" pitchFamily="34" charset="0"/>
              </a:rPr>
              <a:t> eligibility chart</a:t>
            </a:r>
            <a:r>
              <a:rPr lang="en-US" b="0" dirty="0" smtClean="0">
                <a:latin typeface="Arial" panose="020B0604020202020204" pitchFamily="34" charset="0"/>
                <a:cs typeface="Arial" panose="020B0604020202020204" pitchFamily="34" charset="0"/>
              </a:rPr>
              <a:t>).</a:t>
            </a:r>
          </a:p>
          <a:p>
            <a:pPr>
              <a:spcBef>
                <a:spcPts val="0"/>
              </a:spcBef>
            </a:pPr>
            <a:endParaRPr lang="en-US" b="0" dirty="0" smtClean="0">
              <a:latin typeface="Arial" panose="020B0604020202020204" pitchFamily="34" charset="0"/>
              <a:cs typeface="Arial" panose="020B0604020202020204" pitchFamily="34" charset="0"/>
            </a:endParaRPr>
          </a:p>
          <a:p>
            <a:pPr defTabSz="915772">
              <a:spcBef>
                <a:spcPts val="0"/>
              </a:spcBef>
              <a:defRPr/>
            </a:pPr>
            <a:r>
              <a:rPr lang="en-US" b="1" dirty="0" smtClean="0">
                <a:latin typeface="Arial" panose="020B0604020202020204" pitchFamily="34" charset="0"/>
                <a:cs typeface="Arial" panose="020B0604020202020204" pitchFamily="34" charset="0"/>
              </a:rPr>
              <a:t>Special note about the Reserve Component: </a:t>
            </a:r>
            <a:r>
              <a:rPr lang="en-US" b="0" dirty="0" smtClean="0">
                <a:latin typeface="Arial" panose="020B0604020202020204" pitchFamily="34" charset="0"/>
                <a:cs typeface="Arial" panose="020B0604020202020204" pitchFamily="34" charset="0"/>
              </a:rPr>
              <a:t>The</a:t>
            </a:r>
            <a:r>
              <a:rPr lang="en-US" b="0" baseline="0" dirty="0" smtClean="0">
                <a:latin typeface="Arial" panose="020B0604020202020204" pitchFamily="34" charset="0"/>
                <a:cs typeface="Arial" panose="020B0604020202020204" pitchFamily="34" charset="0"/>
              </a:rPr>
              <a:t> Reserve component is a bit unique in how eligibility is determined. </a:t>
            </a:r>
            <a:r>
              <a:rPr lang="en-US" dirty="0"/>
              <a:t>This different eligibility criteria is based on language in the FY16 NDAA that mandated use of 10 U.S.C. §12733 to compute eligibility for RC members; it governs how years of service is calculated for a non-regular retirement.</a:t>
            </a:r>
          </a:p>
          <a:p>
            <a:pPr>
              <a:spcBef>
                <a:spcPts val="0"/>
              </a:spcBef>
            </a:pPr>
            <a:endParaRPr lang="en-US" b="0" baseline="0" dirty="0" smtClean="0">
              <a:latin typeface="Arial" panose="020B0604020202020204" pitchFamily="34" charset="0"/>
              <a:cs typeface="Arial" panose="020B0604020202020204" pitchFamily="34" charset="0"/>
            </a:endParaRPr>
          </a:p>
          <a:p>
            <a:pPr>
              <a:spcBef>
                <a:spcPts val="0"/>
              </a:spcBef>
            </a:pPr>
            <a:r>
              <a:rPr lang="en-US" dirty="0" smtClean="0">
                <a:latin typeface="Arial" panose="020B0604020202020204" pitchFamily="34" charset="0"/>
                <a:cs typeface="Arial" panose="020B0604020202020204" pitchFamily="34" charset="0"/>
              </a:rPr>
              <a:t>For </a:t>
            </a:r>
            <a:r>
              <a:rPr lang="en-US" dirty="0">
                <a:latin typeface="Arial" panose="020B0604020202020204" pitchFamily="34" charset="0"/>
                <a:cs typeface="Arial" panose="020B0604020202020204" pitchFamily="34" charset="0"/>
              </a:rPr>
              <a:t>retirement, reserve service is converted to active service by dividing retirement points by 360. Remember, the military considers a month as 30 days for pay purposes, so each day is worth 1/30</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of a month; 12 months would then equal 360 days. Thus, a Reserve with 4,320 retirement points equates to 12 years of active service. </a:t>
            </a:r>
          </a:p>
          <a:p>
            <a:endParaRPr lang="en-US" sz="1600" dirty="0"/>
          </a:p>
          <a:p>
            <a:r>
              <a:rPr lang="en-US" sz="1500" dirty="0"/>
              <a:t>I’d like to quickly play this DoD video which gives a fairly succinct overview of BRS.</a:t>
            </a:r>
          </a:p>
          <a:p>
            <a:pPr marL="171707" indent="-171707">
              <a:spcBef>
                <a:spcPts val="0"/>
              </a:spcBef>
              <a:buFont typeface="Arial" panose="020B0604020202020204" pitchFamily="34" charset="0"/>
              <a:buChar char="•"/>
            </a:pPr>
            <a:r>
              <a:rPr lang="en-US" sz="1500" b="1" dirty="0">
                <a:latin typeface="Arial" panose="020B0604020202020204" pitchFamily="34" charset="0"/>
                <a:cs typeface="Arial" panose="020B0604020202020204" pitchFamily="34" charset="0"/>
              </a:rPr>
              <a:t>Optional DoD Blended Retirement System video can be played here.</a:t>
            </a:r>
          </a:p>
          <a:p>
            <a:r>
              <a:rPr lang="en-US" sz="1500" b="1" dirty="0">
                <a:latin typeface="Arial" panose="020B0604020202020204" pitchFamily="34" charset="0"/>
                <a:cs typeface="Arial" panose="020B0604020202020204" pitchFamily="34" charset="0"/>
              </a:rPr>
              <a:t>	&gt;To access: </a:t>
            </a:r>
            <a:r>
              <a:rPr lang="en-US" sz="1500" dirty="0">
                <a:latin typeface="Arial" panose="020B0604020202020204" pitchFamily="34" charset="0"/>
                <a:cs typeface="Arial" panose="020B0604020202020204" pitchFamily="34" charset="0"/>
              </a:rPr>
              <a:t>Click play button in PowerPoint or visit </a:t>
            </a:r>
            <a:r>
              <a:rPr lang="en-US" sz="1100" dirty="0"/>
              <a:t>https://www.dvidshub.net/video/449935/2018-blended-retirement-system-explained </a:t>
            </a:r>
          </a:p>
          <a:p>
            <a:endParaRPr lang="en-US" sz="1600" dirty="0"/>
          </a:p>
        </p:txBody>
      </p:sp>
      <p:sp>
        <p:nvSpPr>
          <p:cNvPr id="4" name="Slide Number Placeholder 3"/>
          <p:cNvSpPr>
            <a:spLocks noGrp="1"/>
          </p:cNvSpPr>
          <p:nvPr>
            <p:ph type="sldNum" sz="quarter" idx="10"/>
          </p:nvPr>
        </p:nvSpPr>
        <p:spPr/>
        <p:txBody>
          <a:bodyPr/>
          <a:lstStyle/>
          <a:p>
            <a:pPr>
              <a:defRPr/>
            </a:pPr>
            <a:fld id="{AA53D074-C2B2-4BF8-ACBC-9164708D0F58}" type="slidenum">
              <a:rPr lang="en-US" altLang="en-US" smtClean="0">
                <a:solidFill>
                  <a:prstClr val="black"/>
                </a:solidFill>
              </a:rPr>
              <a:pPr>
                <a:defRPr/>
              </a:pPr>
              <a:t>9</a:t>
            </a:fld>
            <a:endParaRPr lang="en-US" altLang="en-US">
              <a:solidFill>
                <a:prstClr val="black"/>
              </a:solidFill>
            </a:endParaRPr>
          </a:p>
        </p:txBody>
      </p:sp>
    </p:spTree>
    <p:extLst>
      <p:ext uri="{BB962C8B-B14F-4D97-AF65-F5344CB8AC3E}">
        <p14:creationId xmlns:p14="http://schemas.microsoft.com/office/powerpoint/2010/main" val="133863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0" y="0"/>
            <a:ext cx="1371600" cy="1143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90600" y="0"/>
            <a:ext cx="7162800" cy="2209800"/>
          </a:xfrm>
          <a:prstGeom prst="rect">
            <a:avLst/>
          </a:prstGeom>
          <a:solidFill>
            <a:srgbClr val="0020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userDrawn="1"/>
        </p:nvSpPr>
        <p:spPr>
          <a:xfrm>
            <a:off x="76200" y="136525"/>
            <a:ext cx="2133600" cy="207327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5" name="Picture 2" descr="T:\SP&amp;P Division\Planning Branch\Strategic Communications\Images\DoD_Seal_1.gif"/>
          <p:cNvPicPr>
            <a:picLocks noChangeAspect="1" noChangeArrowheads="1"/>
          </p:cNvPicPr>
          <p:nvPr userDrawn="1"/>
        </p:nvPicPr>
        <p:blipFill>
          <a:blip r:embed="rId2" cstate="print"/>
          <a:srcRect/>
          <a:stretch>
            <a:fillRect/>
          </a:stretch>
        </p:blipFill>
        <p:spPr bwMode="auto">
          <a:xfrm>
            <a:off x="190500" y="220662"/>
            <a:ext cx="1905000" cy="1905000"/>
          </a:xfrm>
          <a:prstGeom prst="rect">
            <a:avLst/>
          </a:prstGeom>
          <a:noFill/>
          <a:effectLst>
            <a:outerShdw blurRad="50800" dist="76200" dir="5400000" algn="t" rotWithShape="0">
              <a:prstClr val="black">
                <a:alpha val="40000"/>
              </a:prstClr>
            </a:outerShdw>
          </a:effectLst>
        </p:spPr>
      </p:pic>
      <p:sp>
        <p:nvSpPr>
          <p:cNvPr id="7" name="Footer Placeholder 4"/>
          <p:cNvSpPr txBox="1">
            <a:spLocks/>
          </p:cNvSpPr>
          <p:nvPr userDrawn="1"/>
        </p:nvSpPr>
        <p:spPr>
          <a:xfrm>
            <a:off x="2286000" y="6248400"/>
            <a:ext cx="6629400" cy="609600"/>
          </a:xfrm>
          <a:prstGeom prst="rect">
            <a:avLst/>
          </a:prstGeom>
        </p:spPr>
        <p:txBody>
          <a:bodyPr anchor="ctr"/>
          <a:lstStyle>
            <a:lvl1pPr>
              <a:defRPr sz="2000" b="0">
                <a:latin typeface="Copperplate-Gothic-Light" pitchFamily="2" charset="0"/>
                <a:ea typeface="Copperplate-Gothic-Light" pitchFamily="2" charset="0"/>
                <a:cs typeface="Arial" pitchFamily="34" charset="0"/>
              </a:defRPr>
            </a:lvl1pPr>
          </a:lstStyle>
          <a:p>
            <a:pPr algn="r" fontAlgn="auto">
              <a:spcBef>
                <a:spcPts val="0"/>
              </a:spcBef>
              <a:spcAft>
                <a:spcPts val="0"/>
              </a:spcAft>
              <a:defRPr/>
            </a:pPr>
            <a:r>
              <a:rPr lang="en-US" b="1" dirty="0" smtClean="0">
                <a:solidFill>
                  <a:schemeClr val="bg1"/>
                </a:solidFill>
                <a:latin typeface="Franklin Gothic Medium Cond" panose="020B0606030402020204" pitchFamily="34" charset="0"/>
              </a:rPr>
              <a:t>PERSONNEL AND READINESS</a:t>
            </a:r>
          </a:p>
        </p:txBody>
      </p:sp>
      <p:sp>
        <p:nvSpPr>
          <p:cNvPr id="13" name="Rectangle 12"/>
          <p:cNvSpPr/>
          <p:nvPr userDrawn="1"/>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userDrawn="1"/>
        </p:nvSpPr>
        <p:spPr>
          <a:xfrm>
            <a:off x="7086600" y="914400"/>
            <a:ext cx="2057400" cy="12954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8153400" y="0"/>
            <a:ext cx="990600" cy="1600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152400" y="6477000"/>
            <a:ext cx="3581400" cy="307777"/>
          </a:xfrm>
          <a:prstGeom prst="rect">
            <a:avLst/>
          </a:prstGeom>
          <a:noFill/>
        </p:spPr>
        <p:txBody>
          <a:bodyPr wrap="square" rtlCol="0">
            <a:spAutoFit/>
          </a:bodyPr>
          <a:lstStyle/>
          <a:p>
            <a:r>
              <a:rPr lang="en-US" sz="1400" dirty="0" smtClean="0">
                <a:solidFill>
                  <a:schemeClr val="bg1"/>
                </a:solidFill>
              </a:rPr>
              <a:t>UNCLASSIFIED</a:t>
            </a:r>
            <a:endParaRPr lang="en-US" sz="1400" dirty="0">
              <a:solidFill>
                <a:schemeClr val="bg1"/>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35736" y="2514600"/>
            <a:ext cx="6172200" cy="914400"/>
          </a:xfrm>
          <a:prstGeom prst="rect">
            <a:avLst/>
          </a:prstGeom>
        </p:spPr>
        <p:txBody>
          <a:bodyPr>
            <a:noAutofit/>
          </a:bodyPr>
          <a:lstStyle>
            <a:lvl1pPr algn="l" rtl="0" eaLnBrk="1" fontAlgn="base" hangingPunct="1">
              <a:spcBef>
                <a:spcPct val="0"/>
              </a:spcBef>
              <a:spcAft>
                <a:spcPct val="0"/>
              </a:spcAft>
              <a:defRPr lang="en-US" sz="2800" b="1" baseline="0" dirty="0">
                <a:solidFill>
                  <a:srgbClr val="16216C"/>
                </a:solidFill>
                <a:latin typeface="Arial" pitchFamily="34" charset="0"/>
                <a:ea typeface="+mj-ea"/>
                <a:cs typeface="Arial" pitchFamily="34" charset="0"/>
              </a:defRPr>
            </a:lvl1pPr>
          </a:lstStyle>
          <a:p>
            <a:r>
              <a:rPr lang="en-US" dirty="0" smtClean="0"/>
              <a:t>Click to edit Master title style</a:t>
            </a:r>
            <a:br>
              <a:rPr lang="en-US" dirty="0" smtClean="0"/>
            </a:br>
            <a:endParaRPr lang="en-US" dirty="0"/>
          </a:p>
        </p:txBody>
      </p:sp>
      <p:sp>
        <p:nvSpPr>
          <p:cNvPr id="3" name="Subtitle 2"/>
          <p:cNvSpPr>
            <a:spLocks noGrp="1"/>
          </p:cNvSpPr>
          <p:nvPr>
            <p:ph type="subTitle" idx="1"/>
          </p:nvPr>
        </p:nvSpPr>
        <p:spPr>
          <a:xfrm>
            <a:off x="1600200" y="4343400"/>
            <a:ext cx="5562600" cy="1066800"/>
          </a:xfrm>
          <a:prstGeom prst="rect">
            <a:avLst/>
          </a:prstGeom>
        </p:spPr>
        <p:txBody>
          <a:bodyPr>
            <a:normAutofit/>
          </a:bodyPr>
          <a:lstStyle>
            <a:lvl1pPr marL="0" indent="0" algn="ctr" rtl="0" eaLnBrk="0" fontAlgn="base" hangingPunct="0">
              <a:spcBef>
                <a:spcPts val="0"/>
              </a:spcBef>
              <a:spcAft>
                <a:spcPct val="0"/>
              </a:spcAft>
              <a:buClr>
                <a:srgbClr val="282C69"/>
              </a:buClr>
              <a:buFont typeface="Wingdings 2" pitchFamily="18" charset="2"/>
              <a:buNone/>
              <a:defRPr lang="en-US" sz="1800" b="0" dirty="0">
                <a:solidFill>
                  <a:schemeClr val="tx1"/>
                </a:solidFill>
                <a:latin typeface="Arial" pitchFamily="34" charset="0"/>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bwMode="white">
          <a:xfrm>
            <a:off x="3124200" y="6562344"/>
            <a:ext cx="2895600" cy="168275"/>
          </a:xfrm>
        </p:spPr>
        <p:txBody>
          <a:bodyPr/>
          <a:lstStyle>
            <a:lvl1pPr algn="ctr" rtl="0" eaLnBrk="1" fontAlgn="base" hangingPunct="1">
              <a:spcBef>
                <a:spcPct val="0"/>
              </a:spcBef>
              <a:spcAft>
                <a:spcPct val="0"/>
              </a:spcAft>
              <a:defRPr lang="en-US" sz="1050" b="1" kern="1200" dirty="0">
                <a:solidFill>
                  <a:schemeClr val="bg1"/>
                </a:solidFill>
                <a:latin typeface="Arial" charset="0"/>
                <a:ea typeface="+mn-ea"/>
                <a:cs typeface="+mn-cs"/>
              </a:defRPr>
            </a:lvl1pPr>
          </a:lstStyle>
          <a:p>
            <a:pPr>
              <a:defRPr/>
            </a:pPr>
            <a:r>
              <a:rPr smtClean="0">
                <a:solidFill>
                  <a:prstClr val="white"/>
                </a:solidFill>
              </a:rPr>
              <a:t>Integrity - Service - Innovation</a:t>
            </a:r>
            <a:endParaRPr>
              <a:solidFill>
                <a:prstClr val="white"/>
              </a:solidFill>
            </a:endParaRPr>
          </a:p>
        </p:txBody>
      </p:sp>
      <p:sp>
        <p:nvSpPr>
          <p:cNvPr id="6" name="Pentagon 5"/>
          <p:cNvSpPr/>
          <p:nvPr userDrawn="1"/>
        </p:nvSpPr>
        <p:spPr bwMode="auto">
          <a:xfrm>
            <a:off x="0" y="6572250"/>
            <a:ext cx="8715375" cy="161925"/>
          </a:xfrm>
          <a:prstGeom prst="homePlate">
            <a:avLst/>
          </a:prstGeom>
          <a:solidFill>
            <a:srgbClr val="282C69"/>
          </a:solidFill>
          <a:ln w="9525" cap="flat" cmpd="sng" algn="ctr">
            <a:noFill/>
            <a:prstDash val="solid"/>
            <a:miter lim="800000"/>
            <a:headEnd type="none" w="med" len="med"/>
            <a:tailEnd type="none" w="med" len="med"/>
          </a:ln>
          <a:effectLst/>
        </p:spPr>
        <p:txBody>
          <a:bodyPr wrap="none"/>
          <a:lstStyle/>
          <a:p>
            <a:pPr fontAlgn="auto">
              <a:spcBef>
                <a:spcPts val="0"/>
              </a:spcBef>
              <a:spcAft>
                <a:spcPts val="0"/>
              </a:spcAft>
              <a:defRPr/>
            </a:pPr>
            <a:endParaRPr lang="en-US" dirty="0">
              <a:solidFill>
                <a:prstClr val="black"/>
              </a:solidFill>
              <a:latin typeface="Calibri"/>
            </a:endParaRPr>
          </a:p>
        </p:txBody>
      </p:sp>
      <p:pic>
        <p:nvPicPr>
          <p:cNvPr id="7" name="Picture 14" descr="star.png"/>
          <p:cNvPicPr>
            <a:picLocks noChangeAspect="1"/>
          </p:cNvPicPr>
          <p:nvPr userDrawn="1"/>
        </p:nvPicPr>
        <p:blipFill>
          <a:blip r:embed="rId2" cstate="print"/>
          <a:srcRect/>
          <a:stretch>
            <a:fillRect/>
          </a:stretch>
        </p:blipFill>
        <p:spPr bwMode="auto">
          <a:xfrm>
            <a:off x="8710613" y="6492875"/>
            <a:ext cx="276225" cy="254000"/>
          </a:xfrm>
          <a:prstGeom prst="rect">
            <a:avLst/>
          </a:prstGeom>
          <a:noFill/>
          <a:ln w="9525">
            <a:noFill/>
            <a:miter lim="800000"/>
            <a:headEnd/>
            <a:tailEnd/>
          </a:ln>
        </p:spPr>
      </p:pic>
      <p:sp>
        <p:nvSpPr>
          <p:cNvPr id="8" name="Rectangle 8"/>
          <p:cNvSpPr txBox="1">
            <a:spLocks noChangeArrowheads="1"/>
          </p:cNvSpPr>
          <p:nvPr userDrawn="1"/>
        </p:nvSpPr>
        <p:spPr>
          <a:xfrm>
            <a:off x="2971800" y="5791200"/>
            <a:ext cx="2895600" cy="271463"/>
          </a:xfrm>
          <a:prstGeom prst="rect">
            <a:avLst/>
          </a:prstGeom>
        </p:spPr>
        <p:txBody>
          <a:bodyPr vert="horz" lIns="91440" tIns="45720" rIns="91440" bIns="45720" rtlCol="0" anchor="ctr"/>
          <a:lstStyle>
            <a:lvl1pPr algn="ctr" rtl="0" eaLnBrk="1" fontAlgn="base" hangingPunct="1">
              <a:spcBef>
                <a:spcPct val="0"/>
              </a:spcBef>
              <a:spcAft>
                <a:spcPct val="0"/>
              </a:spcAft>
              <a:defRPr lang="en-US" sz="1050" b="1" kern="1200">
                <a:solidFill>
                  <a:schemeClr val="bg1"/>
                </a:solidFill>
                <a:latin typeface="Arial" charset="0"/>
                <a:ea typeface="+mn-ea"/>
                <a:cs typeface="+mn-cs"/>
              </a:defRPr>
            </a:lvl1pPr>
          </a:lstStyle>
          <a:p>
            <a:pPr>
              <a:defRPr/>
            </a:pPr>
            <a:r>
              <a:rPr dirty="0" smtClean="0">
                <a:solidFill>
                  <a:prstClr val="white"/>
                </a:solidFill>
              </a:rPr>
              <a:t>Integrity - Service - Innovation</a:t>
            </a:r>
            <a:endParaRPr dirty="0">
              <a:solidFill>
                <a:prstClr val="white"/>
              </a:solidFill>
            </a:endParaRPr>
          </a:p>
        </p:txBody>
      </p:sp>
    </p:spTree>
    <p:extLst>
      <p:ext uri="{BB962C8B-B14F-4D97-AF65-F5344CB8AC3E}">
        <p14:creationId xmlns:p14="http://schemas.microsoft.com/office/powerpoint/2010/main" val="6258223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SzPct val="100000"/>
              <a:buFont typeface="Wingdings 2" panose="05020102010507070707" pitchFamily="18" charset="2"/>
              <a:buChar char="»"/>
              <a:defRPr/>
            </a:lvl1pPr>
            <a:lvl2pPr>
              <a:buClr>
                <a:srgbClr val="293685"/>
              </a:buClr>
              <a:buFont typeface="Wingdings" pitchFamily="2" charset="2"/>
              <a:buChar char="ü"/>
              <a:defRPr b="0"/>
            </a:lvl2pPr>
            <a:lvl3pPr marL="1033463" indent="-228600">
              <a:buClr>
                <a:srgbClr val="293685"/>
              </a:buClr>
              <a:defRPr/>
            </a:lvl3pPr>
            <a:lvl4pPr marL="1371600" indent="-228600">
              <a:buClr>
                <a:srgbClr val="293685"/>
              </a:buClr>
              <a:defRPr/>
            </a:lvl4pPr>
            <a:lvl5pPr marL="1719263" indent="-228600">
              <a:buClr>
                <a:srgbClr val="293685"/>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19B86-9834-4D3E-80C2-4D1D37A351F9}" type="datetime1">
              <a:rPr lang="en-US" smtClean="0">
                <a:solidFill>
                  <a:prstClr val="white"/>
                </a:solidFill>
              </a:rPr>
              <a:pPr/>
              <a:t>6/7/2018</a:t>
            </a:fld>
            <a:endParaRPr lang="en-US" dirty="0">
              <a:solidFill>
                <a:prstClr val="white"/>
              </a:solidFill>
            </a:endParaRPr>
          </a:p>
        </p:txBody>
      </p:sp>
      <p:sp>
        <p:nvSpPr>
          <p:cNvPr id="5" name="Footer Placeholder 4"/>
          <p:cNvSpPr>
            <a:spLocks noGrp="1"/>
          </p:cNvSpPr>
          <p:nvPr>
            <p:ph type="ftr" sz="quarter" idx="11"/>
          </p:nvPr>
        </p:nvSpPr>
        <p:spPr/>
        <p:txBody>
          <a:bodyPr/>
          <a:lstStyle/>
          <a:p>
            <a:r>
              <a:rPr lang="en-US" dirty="0" smtClean="0">
                <a:solidFill>
                  <a:prstClr val="white"/>
                </a:solidFill>
              </a:rPr>
              <a:t>Integrity - Service - Innovation</a:t>
            </a:r>
            <a:endParaRPr lang="en-US" dirty="0">
              <a:solidFill>
                <a:prstClr val="white"/>
              </a:solidFill>
            </a:endParaRPr>
          </a:p>
        </p:txBody>
      </p:sp>
      <p:sp>
        <p:nvSpPr>
          <p:cNvPr id="6" name="Slide Number Placeholder 5"/>
          <p:cNvSpPr>
            <a:spLocks noGrp="1"/>
          </p:cNvSpPr>
          <p:nvPr>
            <p:ph type="sldNum" sz="quarter" idx="12"/>
          </p:nvPr>
        </p:nvSpPr>
        <p:spPr>
          <a:xfrm>
            <a:off x="6553200" y="6571489"/>
            <a:ext cx="2057400" cy="152400"/>
          </a:xfrm>
          <a:prstGeom prst="rect">
            <a:avLst/>
          </a:prstGeom>
        </p:spPr>
        <p:txBody>
          <a:bodyPr/>
          <a:lstStyle/>
          <a:p>
            <a:fld id="{2C4898AF-1F4D-4737-8FEA-706E03585D5F}"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3084370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itle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304800" y="1066800"/>
            <a:ext cx="4191000" cy="5059363"/>
          </a:xfrm>
        </p:spPr>
        <p:txBody>
          <a:bodyPr/>
          <a:lstStyle>
            <a:lvl1pPr>
              <a:buFont typeface="Wingdings 2" pitchFamily="18" charset="2"/>
              <a:buChar char="»"/>
              <a:defRPr sz="2400"/>
            </a:lvl1pPr>
            <a:lvl2pPr>
              <a:buClr>
                <a:srgbClr val="293685"/>
              </a:buClr>
              <a:buFont typeface="Wingdings" pitchFamily="2" charset="2"/>
              <a:buChar char="ü"/>
              <a:defRPr sz="2000"/>
            </a:lvl2pPr>
            <a:lvl3pPr marL="1033463" indent="-228600">
              <a:buClr>
                <a:srgbClr val="293685"/>
              </a:buClr>
              <a:defRPr sz="1800"/>
            </a:lvl3pPr>
            <a:lvl4pPr marL="1371600" indent="-228600">
              <a:buClr>
                <a:srgbClr val="293685"/>
              </a:buClr>
              <a:defRPr sz="1600"/>
            </a:lvl4pPr>
            <a:lvl5pPr marL="1719263" indent="-228600">
              <a:buClr>
                <a:srgbClr val="293685"/>
              </a:buCl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66800"/>
            <a:ext cx="4191000" cy="5059363"/>
          </a:xfrm>
        </p:spPr>
        <p:txBody>
          <a:bodyPr/>
          <a:lstStyle>
            <a:lvl1pPr>
              <a:buClr>
                <a:srgbClr val="293685"/>
              </a:buClr>
              <a:buFont typeface="Wingdings 2" pitchFamily="18" charset="2"/>
              <a:buChar char="»"/>
              <a:defRPr sz="2400"/>
            </a:lvl1pPr>
            <a:lvl2pPr>
              <a:buClr>
                <a:srgbClr val="293685"/>
              </a:buClr>
              <a:buFont typeface="Wingdings" pitchFamily="2" charset="2"/>
              <a:buChar char="ü"/>
              <a:defRPr sz="2000"/>
            </a:lvl2pPr>
            <a:lvl3pPr marL="1033463" indent="-228600">
              <a:buClr>
                <a:srgbClr val="293685"/>
              </a:buClr>
              <a:defRPr sz="1800"/>
            </a:lvl3pPr>
            <a:lvl4pPr marL="1371600" indent="-228600">
              <a:buClr>
                <a:srgbClr val="293685"/>
              </a:buClr>
              <a:buFont typeface="Arial" pitchFamily="34" charset="0"/>
              <a:buChar char="•"/>
              <a:defRPr sz="1600"/>
            </a:lvl4pPr>
            <a:lvl5pPr marL="1719263" indent="-228600">
              <a:buClr>
                <a:srgbClr val="293685"/>
              </a:buCl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82ED63-F903-49E3-90B1-C22521C242F8}" type="datetime1">
              <a:rPr lang="en-US" smtClean="0">
                <a:solidFill>
                  <a:prstClr val="white"/>
                </a:solidFill>
              </a:rPr>
              <a:pPr/>
              <a:t>6/7/2018</a:t>
            </a:fld>
            <a:endParaRPr lang="en-US" dirty="0">
              <a:solidFill>
                <a:prstClr val="white"/>
              </a:solidFill>
            </a:endParaRPr>
          </a:p>
        </p:txBody>
      </p:sp>
      <p:sp>
        <p:nvSpPr>
          <p:cNvPr id="6" name="Footer Placeholder 5"/>
          <p:cNvSpPr>
            <a:spLocks noGrp="1"/>
          </p:cNvSpPr>
          <p:nvPr>
            <p:ph type="ftr" sz="quarter" idx="11"/>
          </p:nvPr>
        </p:nvSpPr>
        <p:spPr/>
        <p:txBody>
          <a:bodyPr/>
          <a:lstStyle/>
          <a:p>
            <a:r>
              <a:rPr lang="en-US" dirty="0" smtClean="0">
                <a:solidFill>
                  <a:prstClr val="white"/>
                </a:solidFill>
              </a:rPr>
              <a:t>Integrity - Service - Innovation</a:t>
            </a:r>
            <a:endParaRPr lang="en-US" dirty="0">
              <a:solidFill>
                <a:prstClr val="white"/>
              </a:solidFill>
            </a:endParaRPr>
          </a:p>
        </p:txBody>
      </p:sp>
      <p:sp>
        <p:nvSpPr>
          <p:cNvPr id="7" name="Slide Number Placeholder 6"/>
          <p:cNvSpPr>
            <a:spLocks noGrp="1"/>
          </p:cNvSpPr>
          <p:nvPr>
            <p:ph type="sldNum" sz="quarter" idx="12"/>
          </p:nvPr>
        </p:nvSpPr>
        <p:spPr>
          <a:xfrm>
            <a:off x="6553200" y="6571489"/>
            <a:ext cx="2057400" cy="152400"/>
          </a:xfrm>
          <a:prstGeom prst="rect">
            <a:avLst/>
          </a:prstGeom>
        </p:spPr>
        <p:txBody>
          <a:bodyPr/>
          <a:lstStyle/>
          <a:p>
            <a:fld id="{ADB0A4B7-05AF-4F5F-8812-770AA6AFFD2E}"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138368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248820B-48F6-4C76-8E30-203C32B91387}" type="datetime1">
              <a:rPr lang="en-US" smtClean="0">
                <a:solidFill>
                  <a:prstClr val="white"/>
                </a:solidFill>
              </a:rPr>
              <a:pPr/>
              <a:t>6/7/2018</a:t>
            </a:fld>
            <a:endParaRPr lang="en-US" dirty="0">
              <a:solidFill>
                <a:prstClr val="white"/>
              </a:solidFill>
            </a:endParaRPr>
          </a:p>
        </p:txBody>
      </p:sp>
      <p:sp>
        <p:nvSpPr>
          <p:cNvPr id="4" name="Footer Placeholder 3"/>
          <p:cNvSpPr>
            <a:spLocks noGrp="1"/>
          </p:cNvSpPr>
          <p:nvPr>
            <p:ph type="ftr" sz="quarter" idx="11"/>
          </p:nvPr>
        </p:nvSpPr>
        <p:spPr/>
        <p:txBody>
          <a:bodyPr/>
          <a:lstStyle/>
          <a:p>
            <a:r>
              <a:rPr lang="en-US" dirty="0" smtClean="0">
                <a:solidFill>
                  <a:prstClr val="white"/>
                </a:solidFill>
              </a:rPr>
              <a:t>Integrity - Service - Innovation</a:t>
            </a:r>
            <a:endParaRPr lang="en-US" dirty="0">
              <a:solidFill>
                <a:prstClr val="white"/>
              </a:solidFill>
            </a:endParaRPr>
          </a:p>
        </p:txBody>
      </p:sp>
      <p:sp>
        <p:nvSpPr>
          <p:cNvPr id="5" name="Slide Number Placeholder 4"/>
          <p:cNvSpPr>
            <a:spLocks noGrp="1"/>
          </p:cNvSpPr>
          <p:nvPr>
            <p:ph type="sldNum" sz="quarter" idx="12"/>
          </p:nvPr>
        </p:nvSpPr>
        <p:spPr>
          <a:xfrm>
            <a:off x="6553200" y="6571489"/>
            <a:ext cx="2057400" cy="152400"/>
          </a:xfrm>
          <a:prstGeom prst="rect">
            <a:avLst/>
          </a:prstGeom>
        </p:spPr>
        <p:txBody>
          <a:bodyPr/>
          <a:lstStyle/>
          <a:p>
            <a:fld id="{AEDED5F5-54A3-4749-8E90-F5AFC8F8F0DA}" type="slidenum">
              <a:rPr lang="en-US" smtClean="0">
                <a:solidFill>
                  <a:prstClr val="white"/>
                </a:solidFill>
              </a:rPr>
              <a:pPr/>
              <a:t>‹#›</a:t>
            </a:fld>
            <a:endParaRPr lang="en-US" dirty="0">
              <a:solidFill>
                <a:prstClr val="white"/>
              </a:solidFill>
            </a:endParaRPr>
          </a:p>
        </p:txBody>
      </p:sp>
      <p:sp>
        <p:nvSpPr>
          <p:cNvPr id="6" name="Title 1"/>
          <p:cNvSpPr>
            <a:spLocks noGrp="1"/>
          </p:cNvSpPr>
          <p:nvPr>
            <p:ph type="title"/>
          </p:nvPr>
        </p:nvSpPr>
        <p:spPr>
          <a:xfrm>
            <a:off x="304800" y="152400"/>
            <a:ext cx="8534400" cy="381000"/>
          </a:xfrm>
        </p:spPr>
        <p:txBody>
          <a:bodyPr/>
          <a:lstStyle>
            <a:lvl1pPr algn="l">
              <a:defRPr/>
            </a:lvl1pPr>
          </a:lstStyle>
          <a:p>
            <a:r>
              <a:rPr lang="en-US" smtClean="0"/>
              <a:t>Click to edit Master title style</a:t>
            </a:r>
            <a:endParaRPr lang="en-US" dirty="0"/>
          </a:p>
        </p:txBody>
      </p:sp>
    </p:spTree>
    <p:extLst>
      <p:ext uri="{BB962C8B-B14F-4D97-AF65-F5344CB8AC3E}">
        <p14:creationId xmlns:p14="http://schemas.microsoft.com/office/powerpoint/2010/main" val="15558456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2" name="Oval 61"/>
          <p:cNvSpPr/>
          <p:nvPr userDrawn="1"/>
        </p:nvSpPr>
        <p:spPr>
          <a:xfrm>
            <a:off x="-27709" y="-557212"/>
            <a:ext cx="9400309" cy="2005012"/>
          </a:xfrm>
          <a:prstGeom prst="ellipse">
            <a:avLst/>
          </a:prstGeom>
          <a:solidFill>
            <a:schemeClr val="accent1">
              <a:lumMod val="20000"/>
              <a:lumOff val="8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userDrawn="1"/>
        </p:nvSpPr>
        <p:spPr>
          <a:xfrm>
            <a:off x="1371600" y="418110"/>
            <a:ext cx="7772400" cy="248604"/>
          </a:xfrm>
          <a:prstGeom prst="rect">
            <a:avLst/>
          </a:prstGeom>
          <a:solidFill>
            <a:schemeClr val="accent1">
              <a:lumMod val="20000"/>
              <a:lumOff val="80000"/>
            </a:schemeClr>
          </a:solidFill>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0" y="0"/>
            <a:ext cx="1524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userDrawn="1"/>
        </p:nvSpPr>
        <p:spPr>
          <a:xfrm>
            <a:off x="0" y="76200"/>
            <a:ext cx="1447800" cy="1447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a:off x="3200400" y="76200"/>
            <a:ext cx="5943600" cy="307975"/>
          </a:xfrm>
          <a:prstGeom prst="rect">
            <a:avLst/>
          </a:prstGeom>
          <a:noFill/>
        </p:spPr>
        <p:txBody>
          <a:bodyPr>
            <a:spAutoFit/>
          </a:bodyPr>
          <a:lstStyle/>
          <a:p>
            <a:pPr algn="r" fontAlgn="auto">
              <a:spcBef>
                <a:spcPts val="0"/>
              </a:spcBef>
              <a:spcAft>
                <a:spcPts val="0"/>
              </a:spcAft>
              <a:defRPr/>
            </a:pPr>
            <a:r>
              <a:rPr lang="en-US" sz="1400" b="1" dirty="0">
                <a:solidFill>
                  <a:schemeClr val="bg1"/>
                </a:solidFill>
                <a:latin typeface="Franklin Gothic Medium Cond" panose="020B0606030402020204" pitchFamily="34" charset="0"/>
                <a:ea typeface="Copperplate-Gothic-Light" pitchFamily="2" charset="0"/>
                <a:cs typeface="Times New Roman" pitchFamily="18" charset="0"/>
              </a:rPr>
              <a:t>PERSONNEL AND READINESS</a:t>
            </a:r>
          </a:p>
        </p:txBody>
      </p:sp>
      <p:sp>
        <p:nvSpPr>
          <p:cNvPr id="3" name="Content Placeholder 2"/>
          <p:cNvSpPr>
            <a:spLocks noGrp="1"/>
          </p:cNvSpPr>
          <p:nvPr userDrawn="1">
            <p:ph idx="1"/>
          </p:nvPr>
        </p:nvSpPr>
        <p:spPr>
          <a:xfrm>
            <a:off x="457200" y="1600200"/>
            <a:ext cx="8229600" cy="4525963"/>
          </a:xfrm>
        </p:spPr>
        <p:txBody>
          <a:bodyPr/>
          <a:lstStyle>
            <a:lvl1pPr>
              <a:defRPr sz="2400">
                <a:latin typeface="Times New Roman" pitchFamily="18" charset="0"/>
                <a:cs typeface="Times New Roman" pitchFamily="18" charset="0"/>
              </a:defRPr>
            </a:lvl1pPr>
            <a:lvl2pPr>
              <a:defRPr sz="2200">
                <a:latin typeface="Times New Roman" pitchFamily="18" charset="0"/>
                <a:cs typeface="Times New Roman" pitchFamily="18" charset="0"/>
              </a:defRPr>
            </a:lvl2pPr>
            <a:lvl3pPr>
              <a:defRPr sz="2200">
                <a:latin typeface="Times New Roman" pitchFamily="18" charset="0"/>
                <a:cs typeface="Times New Roman" pitchFamily="18" charset="0"/>
              </a:defRPr>
            </a:lvl3pPr>
            <a:lvl4pPr>
              <a:defRPr sz="2200">
                <a:latin typeface="Times New Roman" pitchFamily="18" charset="0"/>
                <a:cs typeface="Times New Roman" pitchFamily="18" charset="0"/>
              </a:defRPr>
            </a:lvl4pPr>
            <a:lvl5pPr>
              <a:defRPr sz="2200">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userDrawn="1">
            <p:ph type="title"/>
          </p:nvPr>
        </p:nvSpPr>
        <p:spPr>
          <a:xfrm>
            <a:off x="990600" y="533400"/>
            <a:ext cx="7162800" cy="838200"/>
          </a:xfrm>
        </p:spPr>
        <p:txBody>
          <a:bodyPr>
            <a:normAutofit/>
          </a:bodyPr>
          <a:lstStyle>
            <a:lvl1pPr algn="ctr">
              <a:defRPr sz="2800" b="1">
                <a:latin typeface="Times New Roman" pitchFamily="18" charset="0"/>
                <a:cs typeface="Times New Roman" pitchFamily="18" charset="0"/>
              </a:defRPr>
            </a:lvl1pPr>
          </a:lstStyle>
          <a:p>
            <a:r>
              <a:rPr lang="en-US" dirty="0" smtClean="0"/>
              <a:t>Click to edit Master title style</a:t>
            </a:r>
            <a:endParaRPr lang="en-US" dirty="0"/>
          </a:p>
        </p:txBody>
      </p:sp>
      <p:sp>
        <p:nvSpPr>
          <p:cNvPr id="10" name="TextBox 9"/>
          <p:cNvSpPr txBox="1"/>
          <p:nvPr userDrawn="1"/>
        </p:nvSpPr>
        <p:spPr>
          <a:xfrm>
            <a:off x="8795828" y="6596390"/>
            <a:ext cx="348172" cy="261610"/>
          </a:xfrm>
          <a:prstGeom prst="rect">
            <a:avLst/>
          </a:prstGeom>
          <a:noFill/>
        </p:spPr>
        <p:txBody>
          <a:bodyPr wrap="none" rtlCol="0">
            <a:spAutoFit/>
          </a:bodyPr>
          <a:lstStyle/>
          <a:p>
            <a:fld id="{7E72008D-F4C6-4899-8F28-A3FB2D150AB2}" type="slidenum">
              <a:rPr lang="en-US" sz="1100" smtClean="0">
                <a:latin typeface="Times New Roman" panose="02020603050405020304" pitchFamily="18" charset="0"/>
                <a:cs typeface="Times New Roman" panose="02020603050405020304" pitchFamily="18" charset="0"/>
              </a:rPr>
              <a:t>‹#›</a:t>
            </a:fld>
            <a:endParaRPr lang="en-US" sz="1100" dirty="0">
              <a:latin typeface="Times New Roman" panose="02020603050405020304" pitchFamily="18" charset="0"/>
              <a:cs typeface="Times New Roman" panose="02020603050405020304" pitchFamily="18" charset="0"/>
            </a:endParaRPr>
          </a:p>
        </p:txBody>
      </p:sp>
      <p:pic>
        <p:nvPicPr>
          <p:cNvPr id="6" name="Picture 2" descr="T:\SP&amp;P Division\Planning Branch\Strategic Communications\Images\DoD_Seal_1.gif"/>
          <p:cNvPicPr>
            <a:picLocks noChangeAspect="1" noChangeArrowheads="1"/>
          </p:cNvPicPr>
          <p:nvPr userDrawn="1"/>
        </p:nvPicPr>
        <p:blipFill>
          <a:blip r:embed="rId2" cstate="print"/>
          <a:srcRect/>
          <a:stretch>
            <a:fillRect/>
          </a:stretch>
        </p:blipFill>
        <p:spPr bwMode="auto">
          <a:xfrm>
            <a:off x="76200" y="152400"/>
            <a:ext cx="1295400" cy="1295400"/>
          </a:xfrm>
          <a:prstGeom prst="rect">
            <a:avLst/>
          </a:prstGeom>
          <a:ln>
            <a:noFill/>
          </a:ln>
          <a:effectLst>
            <a:outerShdw blurRad="50800" dist="38100" dir="2700000" algn="tl" rotWithShape="0">
              <a:prstClr val="black">
                <a:alpha val="40000"/>
              </a:prstClr>
            </a:outerShdw>
          </a:effectLst>
        </p:spPr>
      </p:pic>
      <p:sp>
        <p:nvSpPr>
          <p:cNvPr id="24" name="Rectangle 23"/>
          <p:cNvSpPr/>
          <p:nvPr userDrawn="1"/>
        </p:nvSpPr>
        <p:spPr>
          <a:xfrm>
            <a:off x="1524000" y="0"/>
            <a:ext cx="7620000" cy="533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userDrawn="1"/>
        </p:nvSpPr>
        <p:spPr>
          <a:xfrm>
            <a:off x="6629400" y="-38552"/>
            <a:ext cx="2514600" cy="584775"/>
          </a:xfrm>
          <a:prstGeom prst="rect">
            <a:avLst/>
          </a:prstGeom>
          <a:noFill/>
        </p:spPr>
        <p:txBody>
          <a:bodyPr wrap="square" rtlCol="0">
            <a:spAutoFit/>
          </a:bodyPr>
          <a:lstStyle/>
          <a:p>
            <a:pPr algn="r"/>
            <a:r>
              <a:rPr lang="en-US" sz="1600" b="0" dirty="0" smtClean="0">
                <a:solidFill>
                  <a:schemeClr val="bg1"/>
                </a:solidFill>
                <a:latin typeface="Franklin Gothic Medium Cond" charset="0"/>
                <a:ea typeface="Franklin Gothic Medium Cond" charset="0"/>
                <a:cs typeface="Franklin Gothic Medium Cond" charset="0"/>
              </a:rPr>
              <a:t>The Uniformed Services</a:t>
            </a:r>
            <a:r>
              <a:rPr lang="en-US" sz="1600" b="0" baseline="0" dirty="0" smtClean="0">
                <a:solidFill>
                  <a:schemeClr val="bg1"/>
                </a:solidFill>
                <a:latin typeface="Franklin Gothic Medium Cond" charset="0"/>
                <a:ea typeface="Franklin Gothic Medium Cond" charset="0"/>
                <a:cs typeface="Franklin Gothic Medium Cond" charset="0"/>
              </a:rPr>
              <a:t> </a:t>
            </a:r>
            <a:r>
              <a:rPr lang="en-US" sz="1600" b="0" dirty="0" smtClean="0">
                <a:solidFill>
                  <a:schemeClr val="bg1"/>
                </a:solidFill>
                <a:latin typeface="Franklin Gothic Medium Cond" charset="0"/>
                <a:ea typeface="Franklin Gothic Medium Cond" charset="0"/>
                <a:cs typeface="Franklin Gothic Medium Cond" charset="0"/>
              </a:rPr>
              <a:t>Blended Retirement System</a:t>
            </a:r>
            <a:endParaRPr lang="en-US" sz="1600" b="0" dirty="0">
              <a:solidFill>
                <a:schemeClr val="bg1"/>
              </a:solidFill>
              <a:latin typeface="Franklin Gothic Medium Cond" charset="0"/>
              <a:ea typeface="Franklin Gothic Medium Cond" charset="0"/>
              <a:cs typeface="Franklin Gothic Medium Cond" charset="0"/>
            </a:endParaRPr>
          </a:p>
        </p:txBody>
      </p:sp>
      <p:sp>
        <p:nvSpPr>
          <p:cNvPr id="15" name="TextBox 14"/>
          <p:cNvSpPr txBox="1"/>
          <p:nvPr userDrawn="1"/>
        </p:nvSpPr>
        <p:spPr>
          <a:xfrm>
            <a:off x="1412358" y="38391"/>
            <a:ext cx="3540642" cy="246221"/>
          </a:xfrm>
          <a:prstGeom prst="rect">
            <a:avLst/>
          </a:prstGeom>
          <a:noFill/>
        </p:spPr>
        <p:txBody>
          <a:bodyPr wrap="square" rtlCol="0">
            <a:spAutoFit/>
          </a:bodyPr>
          <a:lstStyle/>
          <a:p>
            <a:pPr algn="l"/>
            <a:r>
              <a:rPr lang="en-US" sz="1000" b="1" dirty="0" smtClean="0">
                <a:solidFill>
                  <a:schemeClr val="bg1"/>
                </a:solidFill>
                <a:effectLst/>
              </a:rPr>
              <a:t>UNCLASSIFIED</a:t>
            </a:r>
            <a:endParaRPr lang="en-US" sz="1000" b="1" dirty="0">
              <a:solidFill>
                <a:schemeClr val="bg1"/>
              </a:solidFill>
              <a:effectLst/>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descr="InteriorOverlay.pn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Footer Placeholder 4"/>
          <p:cNvSpPr txBox="1">
            <a:spLocks/>
          </p:cNvSpPr>
          <p:nvPr userDrawn="1"/>
        </p:nvSpPr>
        <p:spPr>
          <a:xfrm>
            <a:off x="2286000" y="6248400"/>
            <a:ext cx="6629400" cy="609600"/>
          </a:xfrm>
          <a:prstGeom prst="rect">
            <a:avLst/>
          </a:prstGeom>
        </p:spPr>
        <p:txBody>
          <a:bodyPr anchor="ctr"/>
          <a:lstStyle>
            <a:lvl1pPr>
              <a:defRPr sz="2000" b="0">
                <a:latin typeface="Copperplate-Gothic-Light" pitchFamily="2" charset="0"/>
                <a:ea typeface="Copperplate-Gothic-Light" pitchFamily="2" charset="0"/>
                <a:cs typeface="Arial" pitchFamily="34" charset="0"/>
              </a:defRPr>
            </a:lvl1pPr>
          </a:lstStyle>
          <a:p>
            <a:pPr algn="r" fontAlgn="auto">
              <a:spcBef>
                <a:spcPts val="0"/>
              </a:spcBef>
              <a:spcAft>
                <a:spcPts val="0"/>
              </a:spcAft>
              <a:defRPr/>
            </a:pPr>
            <a:r>
              <a:rPr lang="en-US" dirty="0" smtClean="0">
                <a:solidFill>
                  <a:schemeClr val="bg1"/>
                </a:solidFill>
                <a:latin typeface="Garamond" pitchFamily="18" charset="0"/>
              </a:rPr>
              <a:t>PERSONNEL AND READINESS</a:t>
            </a:r>
          </a:p>
        </p:txBody>
      </p:sp>
      <p:pic>
        <p:nvPicPr>
          <p:cNvPr id="6" name="Picture 2" descr="T:\SP&amp;P Division\Planning Branch\Strategic Communications\Images\DoD_Seal_1.gif"/>
          <p:cNvPicPr>
            <a:picLocks noChangeAspect="1" noChangeArrowheads="1"/>
          </p:cNvPicPr>
          <p:nvPr userDrawn="1"/>
        </p:nvPicPr>
        <p:blipFill>
          <a:blip r:embed="rId3" cstate="print"/>
          <a:srcRect/>
          <a:stretch>
            <a:fillRect/>
          </a:stretch>
        </p:blipFill>
        <p:spPr bwMode="auto">
          <a:xfrm>
            <a:off x="152400" y="4724400"/>
            <a:ext cx="1905000" cy="1905000"/>
          </a:xfrm>
          <a:prstGeom prst="rect">
            <a:avLst/>
          </a:prstGeom>
          <a:noFill/>
          <a:effectLst>
            <a:outerShdw blurRad="50800" dist="38100" dir="16200000" rotWithShape="0">
              <a:prstClr val="black">
                <a:alpha val="40000"/>
              </a:prstClr>
            </a:outerShdw>
          </a:effectLst>
        </p:spPr>
      </p:pic>
      <p:sp>
        <p:nvSpPr>
          <p:cNvPr id="2" name="Title 1"/>
          <p:cNvSpPr>
            <a:spLocks noGrp="1"/>
          </p:cNvSpPr>
          <p:nvPr>
            <p:ph type="title"/>
          </p:nvPr>
        </p:nvSpPr>
        <p:spPr>
          <a:xfrm>
            <a:off x="609600" y="1905000"/>
            <a:ext cx="7772400" cy="1362075"/>
          </a:xfrm>
        </p:spPr>
        <p:txBody>
          <a:bodyPr anchor="t"/>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3048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3" descr="pres_06012010a_flag.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8" name="Picture 2" descr="T:\SP&amp;P Division\Planning Branch\Strategic Communications\Images\DoD_Seal_1.gif"/>
          <p:cNvPicPr>
            <a:picLocks noChangeAspect="1" noChangeArrowheads="1"/>
          </p:cNvPicPr>
          <p:nvPr userDrawn="1"/>
        </p:nvPicPr>
        <p:blipFill>
          <a:blip r:embed="rId3" cstate="print"/>
          <a:srcRect/>
          <a:stretch>
            <a:fillRect/>
          </a:stretch>
        </p:blipFill>
        <p:spPr bwMode="auto">
          <a:xfrm>
            <a:off x="152400" y="152400"/>
            <a:ext cx="1143000" cy="1143000"/>
          </a:xfrm>
          <a:prstGeom prst="rect">
            <a:avLst/>
          </a:prstGeom>
          <a:noFill/>
          <a:effectLst>
            <a:outerShdw blurRad="50800" dist="38100" dir="2700000" algn="tl" rotWithShape="0">
              <a:prstClr val="black">
                <a:alpha val="40000"/>
              </a:prstClr>
            </a:outerShdw>
          </a:effectLst>
        </p:spPr>
      </p:pic>
      <p:sp>
        <p:nvSpPr>
          <p:cNvPr id="9" name="TextBox 8"/>
          <p:cNvSpPr txBox="1"/>
          <p:nvPr userDrawn="1"/>
        </p:nvSpPr>
        <p:spPr>
          <a:xfrm>
            <a:off x="3200400" y="76200"/>
            <a:ext cx="5943600" cy="307975"/>
          </a:xfrm>
          <a:prstGeom prst="rect">
            <a:avLst/>
          </a:prstGeom>
          <a:noFill/>
        </p:spPr>
        <p:txBody>
          <a:bodyPr>
            <a:spAutoFit/>
          </a:bodyPr>
          <a:lstStyle/>
          <a:p>
            <a:pPr algn="r" fontAlgn="auto">
              <a:spcBef>
                <a:spcPts val="0"/>
              </a:spcBef>
              <a:spcAft>
                <a:spcPts val="0"/>
              </a:spcAft>
              <a:defRPr/>
            </a:pPr>
            <a:r>
              <a:rPr lang="en-US" sz="1400" b="1" dirty="0">
                <a:solidFill>
                  <a:schemeClr val="bg1"/>
                </a:solidFill>
                <a:latin typeface="Garamond" pitchFamily="18" charset="0"/>
                <a:ea typeface="Copperplate-Gothic-Light" pitchFamily="2" charset="0"/>
                <a:cs typeface="Arial" pitchFamily="34" charset="0"/>
              </a:rPr>
              <a:t>PERSONNEL AND READINESS</a:t>
            </a:r>
          </a:p>
        </p:txBody>
      </p:sp>
      <p:sp>
        <p:nvSpPr>
          <p:cNvPr id="3" name="Text Placeholder 2"/>
          <p:cNvSpPr>
            <a:spLocks noGrp="1"/>
          </p:cNvSpPr>
          <p:nvPr>
            <p:ph type="body" idx="1"/>
          </p:nvPr>
        </p:nvSpPr>
        <p:spPr>
          <a:xfrm>
            <a:off x="457200" y="17335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3733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335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733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1447800" y="762000"/>
            <a:ext cx="7391400" cy="685800"/>
          </a:xfrm>
        </p:spPr>
        <p:txBody>
          <a:bodyPr/>
          <a:lstStyle>
            <a:lvl1pPr>
              <a:defRPr/>
            </a:lvl1pPr>
          </a:lstStyle>
          <a:p>
            <a:r>
              <a:rPr lang="en-US" dirty="0" smtClean="0"/>
              <a:t>Click to edit Master title style</a:t>
            </a:r>
            <a:endParaRPr lang="en-US" dirty="0"/>
          </a:p>
        </p:txBody>
      </p:sp>
      <p:sp>
        <p:nvSpPr>
          <p:cNvPr id="10" name="Date Placeholder 3"/>
          <p:cNvSpPr>
            <a:spLocks noGrp="1"/>
          </p:cNvSpPr>
          <p:nvPr>
            <p:ph type="dt" sz="half" idx="10"/>
          </p:nvPr>
        </p:nvSpPr>
        <p:spPr>
          <a:xfrm>
            <a:off x="152400" y="6492875"/>
            <a:ext cx="2133600" cy="365125"/>
          </a:xfrm>
          <a:prstGeom prst="rect">
            <a:avLst/>
          </a:prstGeom>
        </p:spPr>
        <p:txBody>
          <a:bodyPr/>
          <a:lstStyle>
            <a:lvl1pPr fontAlgn="auto">
              <a:spcBef>
                <a:spcPts val="0"/>
              </a:spcBef>
              <a:spcAft>
                <a:spcPts val="0"/>
              </a:spcAft>
              <a:defRPr sz="1200">
                <a:latin typeface="Garamond" pitchFamily="18" charset="0"/>
              </a:defRPr>
            </a:lvl1pPr>
          </a:lstStyle>
          <a:p>
            <a:pPr>
              <a:defRPr/>
            </a:pPr>
            <a:fld id="{F1727B30-0148-4378-BE3C-AC3463C35419}" type="datetime4">
              <a:rPr lang="en-US" smtClean="0"/>
              <a:t>June 7, 2018</a:t>
            </a:fld>
            <a:endParaRPr lang="en-US" dirty="0"/>
          </a:p>
        </p:txBody>
      </p:sp>
      <p:sp>
        <p:nvSpPr>
          <p:cNvPr id="11" name="Footer Placeholder 4"/>
          <p:cNvSpPr>
            <a:spLocks noGrp="1"/>
          </p:cNvSpPr>
          <p:nvPr>
            <p:ph type="ftr" sz="quarter" idx="11"/>
          </p:nvPr>
        </p:nvSpPr>
        <p:spPr>
          <a:xfrm>
            <a:off x="3124200" y="6492875"/>
            <a:ext cx="2895600" cy="365125"/>
          </a:xfrm>
          <a:prstGeom prst="rect">
            <a:avLst/>
          </a:prstGeom>
        </p:spPr>
        <p:txBody>
          <a:bodyPr/>
          <a:lstStyle>
            <a:lvl1pPr algn="ctr" fontAlgn="auto">
              <a:spcBef>
                <a:spcPts val="0"/>
              </a:spcBef>
              <a:spcAft>
                <a:spcPts val="0"/>
              </a:spcAft>
              <a:defRPr sz="1200">
                <a:latin typeface="Garamond" pitchFamily="18" charset="0"/>
              </a:defRPr>
            </a:lvl1pPr>
          </a:lstStyle>
          <a:p>
            <a:pPr>
              <a:defRPr/>
            </a:pPr>
            <a:r>
              <a:rPr lang="en-US" dirty="0"/>
              <a:t>Pre-decisional – Not for Release</a:t>
            </a:r>
          </a:p>
        </p:txBody>
      </p:sp>
      <p:sp>
        <p:nvSpPr>
          <p:cNvPr id="12" name="Slide Number Placeholder 5"/>
          <p:cNvSpPr>
            <a:spLocks noGrp="1"/>
          </p:cNvSpPr>
          <p:nvPr>
            <p:ph type="sldNum" sz="quarter" idx="12"/>
          </p:nvPr>
        </p:nvSpPr>
        <p:spPr>
          <a:xfrm>
            <a:off x="8458200" y="6492875"/>
            <a:ext cx="533400" cy="365125"/>
          </a:xfrm>
          <a:prstGeom prst="rect">
            <a:avLst/>
          </a:prstGeom>
        </p:spPr>
        <p:txBody>
          <a:bodyPr/>
          <a:lstStyle>
            <a:lvl1pPr algn="r" fontAlgn="auto">
              <a:spcBef>
                <a:spcPts val="0"/>
              </a:spcBef>
              <a:spcAft>
                <a:spcPts val="0"/>
              </a:spcAft>
              <a:defRPr sz="1200">
                <a:latin typeface="Garamond" pitchFamily="18" charset="0"/>
              </a:defRPr>
            </a:lvl1pPr>
          </a:lstStyle>
          <a:p>
            <a:pPr>
              <a:defRPr/>
            </a:pPr>
            <a:fld id="{D0B4FE87-901F-4547-BED0-5A6C0E1FB2A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152400" y="6492875"/>
            <a:ext cx="2133600" cy="365125"/>
          </a:xfrm>
          <a:prstGeom prst="rect">
            <a:avLst/>
          </a:prstGeom>
        </p:spPr>
        <p:txBody>
          <a:bodyPr/>
          <a:lstStyle>
            <a:lvl1pPr fontAlgn="auto">
              <a:spcBef>
                <a:spcPts val="0"/>
              </a:spcBef>
              <a:spcAft>
                <a:spcPts val="0"/>
              </a:spcAft>
              <a:defRPr sz="1200">
                <a:latin typeface="Garamond" pitchFamily="18" charset="0"/>
              </a:defRPr>
            </a:lvl1pPr>
          </a:lstStyle>
          <a:p>
            <a:pPr>
              <a:defRPr/>
            </a:pPr>
            <a:fld id="{C2C3E6F4-E427-4E49-B3FA-8995DD6F8665}" type="datetime4">
              <a:rPr lang="en-US" smtClean="0"/>
              <a:t>June 7, 2018</a:t>
            </a:fld>
            <a:endParaRPr lang="en-US" dirty="0"/>
          </a:p>
        </p:txBody>
      </p:sp>
      <p:sp>
        <p:nvSpPr>
          <p:cNvPr id="6" name="Footer Placeholder 4"/>
          <p:cNvSpPr>
            <a:spLocks noGrp="1"/>
          </p:cNvSpPr>
          <p:nvPr>
            <p:ph type="ftr" sz="quarter" idx="11"/>
          </p:nvPr>
        </p:nvSpPr>
        <p:spPr>
          <a:xfrm>
            <a:off x="3124200" y="6492875"/>
            <a:ext cx="2895600" cy="365125"/>
          </a:xfrm>
          <a:prstGeom prst="rect">
            <a:avLst/>
          </a:prstGeom>
        </p:spPr>
        <p:txBody>
          <a:bodyPr/>
          <a:lstStyle>
            <a:lvl1pPr algn="ctr" fontAlgn="auto">
              <a:spcBef>
                <a:spcPts val="0"/>
              </a:spcBef>
              <a:spcAft>
                <a:spcPts val="0"/>
              </a:spcAft>
              <a:defRPr sz="1200">
                <a:latin typeface="Garamond" pitchFamily="18" charset="0"/>
              </a:defRPr>
            </a:lvl1pPr>
          </a:lstStyle>
          <a:p>
            <a:pPr>
              <a:defRPr/>
            </a:pPr>
            <a:r>
              <a:rPr lang="en-US" dirty="0"/>
              <a:t>Pre-decisional – Not for Release</a:t>
            </a:r>
          </a:p>
        </p:txBody>
      </p:sp>
      <p:sp>
        <p:nvSpPr>
          <p:cNvPr id="7" name="Slide Number Placeholder 5"/>
          <p:cNvSpPr>
            <a:spLocks noGrp="1"/>
          </p:cNvSpPr>
          <p:nvPr>
            <p:ph type="sldNum" sz="quarter" idx="12"/>
          </p:nvPr>
        </p:nvSpPr>
        <p:spPr>
          <a:xfrm>
            <a:off x="8458200" y="6492875"/>
            <a:ext cx="533400" cy="365125"/>
          </a:xfrm>
          <a:prstGeom prst="rect">
            <a:avLst/>
          </a:prstGeom>
        </p:spPr>
        <p:txBody>
          <a:bodyPr/>
          <a:lstStyle>
            <a:lvl1pPr algn="r" fontAlgn="auto">
              <a:spcBef>
                <a:spcPts val="0"/>
              </a:spcBef>
              <a:spcAft>
                <a:spcPts val="0"/>
              </a:spcAft>
              <a:defRPr sz="1200">
                <a:latin typeface="Garamond" pitchFamily="18" charset="0"/>
              </a:defRPr>
            </a:lvl1pPr>
          </a:lstStyle>
          <a:p>
            <a:pPr>
              <a:defRPr/>
            </a:pPr>
            <a:fld id="{A34B857D-C45F-4EC9-8BE6-E799A82F81A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152400" y="6492875"/>
            <a:ext cx="2133600" cy="365125"/>
          </a:xfrm>
          <a:prstGeom prst="rect">
            <a:avLst/>
          </a:prstGeom>
        </p:spPr>
        <p:txBody>
          <a:bodyPr/>
          <a:lstStyle>
            <a:lvl1pPr fontAlgn="auto">
              <a:spcBef>
                <a:spcPts val="0"/>
              </a:spcBef>
              <a:spcAft>
                <a:spcPts val="0"/>
              </a:spcAft>
              <a:defRPr sz="1200">
                <a:latin typeface="Garamond" pitchFamily="18" charset="0"/>
              </a:defRPr>
            </a:lvl1pPr>
          </a:lstStyle>
          <a:p>
            <a:pPr>
              <a:defRPr/>
            </a:pPr>
            <a:fld id="{0E1B12DE-B35B-4410-96C1-AAB1379B8DC3}" type="datetime4">
              <a:rPr lang="en-US" smtClean="0"/>
              <a:t>June 7, 2018</a:t>
            </a:fld>
            <a:endParaRPr lang="en-US" dirty="0"/>
          </a:p>
        </p:txBody>
      </p:sp>
      <p:sp>
        <p:nvSpPr>
          <p:cNvPr id="6" name="Footer Placeholder 4"/>
          <p:cNvSpPr>
            <a:spLocks noGrp="1"/>
          </p:cNvSpPr>
          <p:nvPr>
            <p:ph type="ftr" sz="quarter" idx="11"/>
          </p:nvPr>
        </p:nvSpPr>
        <p:spPr>
          <a:xfrm>
            <a:off x="3124200" y="6492875"/>
            <a:ext cx="2895600" cy="365125"/>
          </a:xfrm>
          <a:prstGeom prst="rect">
            <a:avLst/>
          </a:prstGeom>
        </p:spPr>
        <p:txBody>
          <a:bodyPr/>
          <a:lstStyle>
            <a:lvl1pPr algn="ctr" fontAlgn="auto">
              <a:spcBef>
                <a:spcPts val="0"/>
              </a:spcBef>
              <a:spcAft>
                <a:spcPts val="0"/>
              </a:spcAft>
              <a:defRPr sz="1200">
                <a:latin typeface="Garamond" pitchFamily="18" charset="0"/>
              </a:defRPr>
            </a:lvl1pPr>
          </a:lstStyle>
          <a:p>
            <a:pPr>
              <a:defRPr/>
            </a:pPr>
            <a:r>
              <a:rPr lang="en-US" dirty="0"/>
              <a:t>Pre-decisional – Not for Release</a:t>
            </a:r>
          </a:p>
        </p:txBody>
      </p:sp>
      <p:sp>
        <p:nvSpPr>
          <p:cNvPr id="7" name="Slide Number Placeholder 5"/>
          <p:cNvSpPr>
            <a:spLocks noGrp="1"/>
          </p:cNvSpPr>
          <p:nvPr>
            <p:ph type="sldNum" sz="quarter" idx="12"/>
          </p:nvPr>
        </p:nvSpPr>
        <p:spPr>
          <a:xfrm>
            <a:off x="8458200" y="6492875"/>
            <a:ext cx="533400" cy="365125"/>
          </a:xfrm>
          <a:prstGeom prst="rect">
            <a:avLst/>
          </a:prstGeom>
        </p:spPr>
        <p:txBody>
          <a:bodyPr/>
          <a:lstStyle>
            <a:lvl1pPr algn="r" fontAlgn="auto">
              <a:spcBef>
                <a:spcPts val="0"/>
              </a:spcBef>
              <a:spcAft>
                <a:spcPts val="0"/>
              </a:spcAft>
              <a:defRPr sz="1200">
                <a:latin typeface="Garamond" pitchFamily="18" charset="0"/>
              </a:defRPr>
            </a:lvl1pPr>
          </a:lstStyle>
          <a:p>
            <a:pPr>
              <a:defRPr/>
            </a:pPr>
            <a:fld id="{6666B785-8D98-47BF-AC17-21292448FE9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2400" y="6492875"/>
            <a:ext cx="2133600" cy="365125"/>
          </a:xfrm>
          <a:prstGeom prst="rect">
            <a:avLst/>
          </a:prstGeom>
        </p:spPr>
        <p:txBody>
          <a:bodyPr/>
          <a:lstStyle>
            <a:lvl1pPr fontAlgn="auto">
              <a:spcBef>
                <a:spcPts val="0"/>
              </a:spcBef>
              <a:spcAft>
                <a:spcPts val="0"/>
              </a:spcAft>
              <a:defRPr sz="1200">
                <a:latin typeface="Garamond" pitchFamily="18" charset="0"/>
              </a:defRPr>
            </a:lvl1pPr>
          </a:lstStyle>
          <a:p>
            <a:pPr>
              <a:defRPr/>
            </a:pPr>
            <a:fld id="{78A3C97F-E951-4F74-8003-25BFF3DA7E17}" type="datetime4">
              <a:rPr lang="en-US" smtClean="0"/>
              <a:t>June 7, 2018</a:t>
            </a:fld>
            <a:endParaRPr lang="en-US" dirty="0"/>
          </a:p>
        </p:txBody>
      </p:sp>
      <p:sp>
        <p:nvSpPr>
          <p:cNvPr id="5" name="Footer Placeholder 4"/>
          <p:cNvSpPr>
            <a:spLocks noGrp="1"/>
          </p:cNvSpPr>
          <p:nvPr>
            <p:ph type="ftr" sz="quarter" idx="11"/>
          </p:nvPr>
        </p:nvSpPr>
        <p:spPr>
          <a:xfrm>
            <a:off x="3124200" y="6492875"/>
            <a:ext cx="2895600" cy="365125"/>
          </a:xfrm>
          <a:prstGeom prst="rect">
            <a:avLst/>
          </a:prstGeom>
        </p:spPr>
        <p:txBody>
          <a:bodyPr/>
          <a:lstStyle>
            <a:lvl1pPr algn="ctr" fontAlgn="auto">
              <a:spcBef>
                <a:spcPts val="0"/>
              </a:spcBef>
              <a:spcAft>
                <a:spcPts val="0"/>
              </a:spcAft>
              <a:defRPr sz="1200">
                <a:latin typeface="Garamond" pitchFamily="18" charset="0"/>
              </a:defRPr>
            </a:lvl1pPr>
          </a:lstStyle>
          <a:p>
            <a:pPr>
              <a:defRPr/>
            </a:pPr>
            <a:r>
              <a:rPr lang="en-US" dirty="0"/>
              <a:t>Pre-decisional – Not for Release</a:t>
            </a:r>
          </a:p>
        </p:txBody>
      </p:sp>
      <p:sp>
        <p:nvSpPr>
          <p:cNvPr id="6" name="Slide Number Placeholder 5"/>
          <p:cNvSpPr>
            <a:spLocks noGrp="1"/>
          </p:cNvSpPr>
          <p:nvPr>
            <p:ph type="sldNum" sz="quarter" idx="12"/>
          </p:nvPr>
        </p:nvSpPr>
        <p:spPr>
          <a:xfrm>
            <a:off x="8458200" y="6492875"/>
            <a:ext cx="533400" cy="365125"/>
          </a:xfrm>
          <a:prstGeom prst="rect">
            <a:avLst/>
          </a:prstGeom>
        </p:spPr>
        <p:txBody>
          <a:bodyPr/>
          <a:lstStyle>
            <a:lvl1pPr algn="r" fontAlgn="auto">
              <a:spcBef>
                <a:spcPts val="0"/>
              </a:spcBef>
              <a:spcAft>
                <a:spcPts val="0"/>
              </a:spcAft>
              <a:defRPr sz="1200">
                <a:latin typeface="Garamond" pitchFamily="18" charset="0"/>
              </a:defRPr>
            </a:lvl1pPr>
          </a:lstStyle>
          <a:p>
            <a:pPr>
              <a:defRPr/>
            </a:pPr>
            <a:fld id="{E058F596-3BF9-481E-8F93-8B4E5FCCE6D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52400" y="6492875"/>
            <a:ext cx="2133600" cy="365125"/>
          </a:xfrm>
          <a:prstGeom prst="rect">
            <a:avLst/>
          </a:prstGeom>
        </p:spPr>
        <p:txBody>
          <a:bodyPr/>
          <a:lstStyle>
            <a:lvl1pPr fontAlgn="auto">
              <a:spcBef>
                <a:spcPts val="0"/>
              </a:spcBef>
              <a:spcAft>
                <a:spcPts val="0"/>
              </a:spcAft>
              <a:defRPr sz="1200">
                <a:latin typeface="Garamond" pitchFamily="18" charset="0"/>
              </a:defRPr>
            </a:lvl1pPr>
          </a:lstStyle>
          <a:p>
            <a:pPr>
              <a:defRPr/>
            </a:pPr>
            <a:fld id="{11B02200-C95E-4B21-8BAA-D9045C69EC72}" type="datetime4">
              <a:rPr lang="en-US" smtClean="0"/>
              <a:t>June 7, 2018</a:t>
            </a:fld>
            <a:endParaRPr lang="en-US" dirty="0"/>
          </a:p>
        </p:txBody>
      </p:sp>
      <p:sp>
        <p:nvSpPr>
          <p:cNvPr id="5" name="Footer Placeholder 4"/>
          <p:cNvSpPr>
            <a:spLocks noGrp="1"/>
          </p:cNvSpPr>
          <p:nvPr>
            <p:ph type="ftr" sz="quarter" idx="11"/>
          </p:nvPr>
        </p:nvSpPr>
        <p:spPr>
          <a:xfrm>
            <a:off x="3124200" y="6492875"/>
            <a:ext cx="2895600" cy="365125"/>
          </a:xfrm>
          <a:prstGeom prst="rect">
            <a:avLst/>
          </a:prstGeom>
        </p:spPr>
        <p:txBody>
          <a:bodyPr/>
          <a:lstStyle>
            <a:lvl1pPr algn="ctr" fontAlgn="auto">
              <a:spcBef>
                <a:spcPts val="0"/>
              </a:spcBef>
              <a:spcAft>
                <a:spcPts val="0"/>
              </a:spcAft>
              <a:defRPr sz="1200">
                <a:latin typeface="Garamond" pitchFamily="18" charset="0"/>
              </a:defRPr>
            </a:lvl1pPr>
          </a:lstStyle>
          <a:p>
            <a:pPr>
              <a:defRPr/>
            </a:pPr>
            <a:r>
              <a:rPr lang="en-US" dirty="0"/>
              <a:t>Pre-decisional – Not for Release</a:t>
            </a:r>
          </a:p>
        </p:txBody>
      </p:sp>
      <p:sp>
        <p:nvSpPr>
          <p:cNvPr id="6" name="Slide Number Placeholder 5"/>
          <p:cNvSpPr>
            <a:spLocks noGrp="1"/>
          </p:cNvSpPr>
          <p:nvPr>
            <p:ph type="sldNum" sz="quarter" idx="12"/>
          </p:nvPr>
        </p:nvSpPr>
        <p:spPr>
          <a:xfrm>
            <a:off x="8458200" y="6492875"/>
            <a:ext cx="533400" cy="365125"/>
          </a:xfrm>
          <a:prstGeom prst="rect">
            <a:avLst/>
          </a:prstGeom>
        </p:spPr>
        <p:txBody>
          <a:bodyPr/>
          <a:lstStyle>
            <a:lvl1pPr algn="r" fontAlgn="auto">
              <a:spcBef>
                <a:spcPts val="0"/>
              </a:spcBef>
              <a:spcAft>
                <a:spcPts val="0"/>
              </a:spcAft>
              <a:defRPr sz="1200">
                <a:latin typeface="Garamond" pitchFamily="18" charset="0"/>
              </a:defRPr>
            </a:lvl1pPr>
          </a:lstStyle>
          <a:p>
            <a:pPr>
              <a:defRPr/>
            </a:pPr>
            <a:fld id="{2866A3C2-01FD-480D-937A-1689A91DD28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4"/>
          <p:cNvSpPr txBox="1">
            <a:spLocks/>
          </p:cNvSpPr>
          <p:nvPr userDrawn="1"/>
        </p:nvSpPr>
        <p:spPr>
          <a:xfrm>
            <a:off x="7010400" y="6629400"/>
            <a:ext cx="2133600" cy="228600"/>
          </a:xfrm>
          <a:prstGeom prst="rect">
            <a:avLst/>
          </a:prstGeom>
        </p:spPr>
        <p:txBody>
          <a:bodyPr anchor="ctr"/>
          <a:lstStyle/>
          <a:p>
            <a:pPr algn="r" fontAlgn="auto">
              <a:spcBef>
                <a:spcPts val="0"/>
              </a:spcBef>
              <a:spcAft>
                <a:spcPts val="0"/>
              </a:spcAft>
              <a:defRPr/>
            </a:pPr>
            <a:fld id="{F6FCED46-F327-439D-BB37-DB32C62D2D5A}" type="slidenum">
              <a:rPr lang="en-US" sz="1200">
                <a:solidFill>
                  <a:schemeClr val="tx1">
                    <a:tint val="75000"/>
                  </a:schemeClr>
                </a:solidFill>
                <a:latin typeface="+mn-lt"/>
                <a:cs typeface="+mn-cs"/>
              </a:rPr>
              <a:pPr algn="r" fontAlgn="auto">
                <a:spcBef>
                  <a:spcPts val="0"/>
                </a:spcBef>
                <a:spcAft>
                  <a:spcPts val="0"/>
                </a:spcAft>
                <a:defRPr/>
              </a:pPr>
              <a:t>‹#›</a:t>
            </a:fld>
            <a:endParaRPr lang="en-US" sz="1200" dirty="0">
              <a:solidFill>
                <a:schemeClr val="tx1">
                  <a:tint val="75000"/>
                </a:schemeClr>
              </a:solidFill>
              <a:latin typeface="+mn-lt"/>
              <a:cs typeface="+mn-cs"/>
            </a:endParaRPr>
          </a:p>
        </p:txBody>
      </p:sp>
      <p:sp>
        <p:nvSpPr>
          <p:cNvPr id="7" name="Text Box 18"/>
          <p:cNvSpPr txBox="1">
            <a:spLocks noChangeArrowheads="1"/>
          </p:cNvSpPr>
          <p:nvPr userDrawn="1"/>
        </p:nvSpPr>
        <p:spPr bwMode="gray">
          <a:xfrm>
            <a:off x="0" y="6596292"/>
            <a:ext cx="2536825" cy="244475"/>
          </a:xfrm>
          <a:prstGeom prst="rect">
            <a:avLst/>
          </a:prstGeom>
          <a:noFill/>
          <a:ln w="9525">
            <a:noFill/>
            <a:miter lim="800000"/>
            <a:headEnd/>
            <a:tailEnd/>
          </a:ln>
          <a:effectLst/>
        </p:spPr>
        <p:txBody>
          <a:bodyPr wrap="none">
            <a:spAutoFit/>
          </a:bodyPr>
          <a:lstStyle/>
          <a:p>
            <a:pPr algn="r" eaLnBrk="0" hangingPunct="0"/>
            <a:r>
              <a:rPr lang="en-US" sz="1000" i="0" dirty="0">
                <a:solidFill>
                  <a:schemeClr val="tx2">
                    <a:lumMod val="75000"/>
                  </a:schemeClr>
                </a:solidFill>
                <a:effectLst>
                  <a:outerShdw blurRad="38100" dist="38100" dir="2700000" algn="tl">
                    <a:srgbClr val="C0C0C0"/>
                  </a:outerShdw>
                </a:effectLst>
                <a:latin typeface="Arial Rounded MT Bold" pitchFamily="34" charset="0"/>
              </a:rPr>
              <a:t>OUSD(P&amp;R) / </a:t>
            </a:r>
            <a:r>
              <a:rPr lang="en-US" sz="1000" i="0" baseline="0" dirty="0">
                <a:solidFill>
                  <a:schemeClr val="tx2">
                    <a:lumMod val="75000"/>
                  </a:schemeClr>
                </a:solidFill>
                <a:effectLst>
                  <a:outerShdw blurRad="38100" dist="38100" dir="2700000" algn="tl">
                    <a:srgbClr val="C0C0C0"/>
                  </a:outerShdw>
                </a:effectLst>
                <a:latin typeface="Arial Rounded MT Bold" pitchFamily="34" charset="0"/>
              </a:rPr>
              <a:t>Military</a:t>
            </a:r>
            <a:r>
              <a:rPr lang="en-US" sz="1000" i="0" dirty="0">
                <a:solidFill>
                  <a:schemeClr val="tx2">
                    <a:lumMod val="75000"/>
                  </a:schemeClr>
                </a:solidFill>
                <a:effectLst>
                  <a:outerShdw blurRad="38100" dist="38100" dir="2700000" algn="tl">
                    <a:srgbClr val="C0C0C0"/>
                  </a:outerShdw>
                </a:effectLst>
                <a:latin typeface="Arial Rounded MT Bold" pitchFamily="34" charset="0"/>
              </a:rPr>
              <a:t> Personnel Policy</a:t>
            </a:r>
          </a:p>
        </p:txBody>
      </p:sp>
      <p:sp>
        <p:nvSpPr>
          <p:cNvPr id="8" name="Footer Placeholder 4"/>
          <p:cNvSpPr>
            <a:spLocks noGrp="1"/>
          </p:cNvSpPr>
          <p:nvPr>
            <p:ph type="ftr" sz="quarter" idx="10"/>
          </p:nvPr>
        </p:nvSpPr>
        <p:spPr>
          <a:xfrm>
            <a:off x="3276600" y="6629400"/>
            <a:ext cx="2895600" cy="228600"/>
          </a:xfrm>
          <a:prstGeom prst="rect">
            <a:avLst/>
          </a:prstGeom>
        </p:spPr>
        <p:txBody>
          <a:bodyPr/>
          <a:lstStyle>
            <a:lvl1pPr>
              <a:defRPr/>
            </a:lvl1pPr>
          </a:lstStyle>
          <a:p>
            <a:pPr>
              <a:defRPr/>
            </a:pPr>
            <a:r>
              <a:rPr lang="en-US" smtClean="0"/>
              <a:t>Pre-decisional – Not for Release</a:t>
            </a:r>
            <a:endParaRPr lang="en-US" dirty="0"/>
          </a:p>
        </p:txBody>
      </p:sp>
    </p:spTree>
    <p:extLst>
      <p:ext uri="{BB962C8B-B14F-4D97-AF65-F5344CB8AC3E}">
        <p14:creationId xmlns:p14="http://schemas.microsoft.com/office/powerpoint/2010/main" val="1016024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Layout" Target="../slideLayouts/slideLayout13.xml"/><Relationship Id="rId7"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478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618" r:id="rId1"/>
    <p:sldLayoutId id="2147484619" r:id="rId2"/>
    <p:sldLayoutId id="2147484620" r:id="rId3"/>
    <p:sldLayoutId id="2147484621" r:id="rId4"/>
    <p:sldLayoutId id="2147484622" r:id="rId5"/>
    <p:sldLayoutId id="2147484623" r:id="rId6"/>
    <p:sldLayoutId id="2147484624" r:id="rId7"/>
    <p:sldLayoutId id="2147484625" r:id="rId8"/>
    <p:sldLayoutId id="2147484626" r:id="rId9"/>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b="1">
          <a:solidFill>
            <a:schemeClr val="tx1"/>
          </a:solidFill>
          <a:latin typeface="Arial" pitchFamily="34" charset="0"/>
          <a:cs typeface="Arial" pitchFamily="34" charset="0"/>
        </a:defRPr>
      </a:lvl2pPr>
      <a:lvl3pPr algn="l" rtl="0" eaLnBrk="0" fontAlgn="base" hangingPunct="0">
        <a:spcBef>
          <a:spcPct val="0"/>
        </a:spcBef>
        <a:spcAft>
          <a:spcPct val="0"/>
        </a:spcAft>
        <a:defRPr sz="2800" b="1">
          <a:solidFill>
            <a:schemeClr val="tx1"/>
          </a:solidFill>
          <a:latin typeface="Arial" pitchFamily="34" charset="0"/>
          <a:cs typeface="Arial" pitchFamily="34" charset="0"/>
        </a:defRPr>
      </a:lvl3pPr>
      <a:lvl4pPr algn="l" rtl="0" eaLnBrk="0" fontAlgn="base" hangingPunct="0">
        <a:spcBef>
          <a:spcPct val="0"/>
        </a:spcBef>
        <a:spcAft>
          <a:spcPct val="0"/>
        </a:spcAft>
        <a:defRPr sz="2800" b="1">
          <a:solidFill>
            <a:schemeClr val="tx1"/>
          </a:solidFill>
          <a:latin typeface="Arial" pitchFamily="34" charset="0"/>
          <a:cs typeface="Arial" pitchFamily="34" charset="0"/>
        </a:defRPr>
      </a:lvl4pPr>
      <a:lvl5pPr algn="l" rtl="0" eaLnBrk="0" fontAlgn="base" hangingPunct="0">
        <a:spcBef>
          <a:spcPct val="0"/>
        </a:spcBef>
        <a:spcAft>
          <a:spcPct val="0"/>
        </a:spcAft>
        <a:defRPr sz="2800" b="1">
          <a:solidFill>
            <a:schemeClr val="tx1"/>
          </a:solidFill>
          <a:latin typeface="Arial" pitchFamily="34" charset="0"/>
          <a:cs typeface="Arial" pitchFamily="34" charset="0"/>
        </a:defRPr>
      </a:lvl5pPr>
      <a:lvl6pPr marL="457200" algn="l" rtl="0" fontAlgn="base">
        <a:spcBef>
          <a:spcPct val="0"/>
        </a:spcBef>
        <a:spcAft>
          <a:spcPct val="0"/>
        </a:spcAft>
        <a:defRPr sz="2800" b="1">
          <a:solidFill>
            <a:schemeClr val="tx1"/>
          </a:solidFill>
          <a:latin typeface="Arial" pitchFamily="34" charset="0"/>
          <a:cs typeface="Arial" pitchFamily="34" charset="0"/>
        </a:defRPr>
      </a:lvl6pPr>
      <a:lvl7pPr marL="914400" algn="l" rtl="0" fontAlgn="base">
        <a:spcBef>
          <a:spcPct val="0"/>
        </a:spcBef>
        <a:spcAft>
          <a:spcPct val="0"/>
        </a:spcAft>
        <a:defRPr sz="2800" b="1">
          <a:solidFill>
            <a:schemeClr val="tx1"/>
          </a:solidFill>
          <a:latin typeface="Arial" pitchFamily="34" charset="0"/>
          <a:cs typeface="Arial" pitchFamily="34" charset="0"/>
        </a:defRPr>
      </a:lvl7pPr>
      <a:lvl8pPr marL="1371600" algn="l" rtl="0" fontAlgn="base">
        <a:spcBef>
          <a:spcPct val="0"/>
        </a:spcBef>
        <a:spcAft>
          <a:spcPct val="0"/>
        </a:spcAft>
        <a:defRPr sz="2800" b="1">
          <a:solidFill>
            <a:schemeClr val="tx1"/>
          </a:solidFill>
          <a:latin typeface="Arial" pitchFamily="34" charset="0"/>
          <a:cs typeface="Arial" pitchFamily="34" charset="0"/>
        </a:defRPr>
      </a:lvl8pPr>
      <a:lvl9pPr marL="1828800" algn="l" rtl="0" fontAlgn="base">
        <a:spcBef>
          <a:spcPct val="0"/>
        </a:spcBef>
        <a:spcAft>
          <a:spcPct val="0"/>
        </a:spcAft>
        <a:defRPr sz="2800" b="1">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496456"/>
            <a:ext cx="8892020" cy="310191"/>
            <a:chOff x="0" y="6496456"/>
            <a:chExt cx="8892020" cy="310191"/>
          </a:xfrm>
        </p:grpSpPr>
        <p:sp>
          <p:nvSpPr>
            <p:cNvPr id="8" name="Pentagon 7"/>
            <p:cNvSpPr/>
            <p:nvPr userDrawn="1"/>
          </p:nvSpPr>
          <p:spPr bwMode="auto">
            <a:xfrm>
              <a:off x="0" y="6572250"/>
              <a:ext cx="8639783" cy="161925"/>
            </a:xfrm>
            <a:prstGeom prst="homePlate">
              <a:avLst/>
            </a:prstGeom>
            <a:solidFill>
              <a:srgbClr val="16216C"/>
            </a:solidFill>
            <a:ln w="9525" cap="flat" cmpd="sng" algn="ctr">
              <a:noFill/>
              <a:prstDash val="solid"/>
              <a:miter lim="800000"/>
              <a:headEnd type="none" w="med" len="med"/>
              <a:tailEnd type="none" w="med" len="med"/>
            </a:ln>
            <a:effectLst/>
          </p:spPr>
          <p:txBody>
            <a:bodyPr wrap="none"/>
            <a:lstStyle/>
            <a:p>
              <a:pPr fontAlgn="auto">
                <a:spcBef>
                  <a:spcPts val="0"/>
                </a:spcBef>
                <a:spcAft>
                  <a:spcPts val="0"/>
                </a:spcAft>
                <a:defRPr/>
              </a:pPr>
              <a:endParaRPr lang="en-US" dirty="0">
                <a:solidFill>
                  <a:prstClr val="black"/>
                </a:solidFill>
                <a:latin typeface="Calibri"/>
              </a:endParaRP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39175" y="6496456"/>
              <a:ext cx="252845" cy="310191"/>
            </a:xfrm>
            <a:prstGeom prst="rect">
              <a:avLst/>
            </a:prstGeom>
          </p:spPr>
        </p:pic>
      </p:grpSp>
      <p:sp>
        <p:nvSpPr>
          <p:cNvPr id="4" name="Date Placeholder 3"/>
          <p:cNvSpPr>
            <a:spLocks noGrp="1"/>
          </p:cNvSpPr>
          <p:nvPr>
            <p:ph type="dt" sz="half" idx="2"/>
          </p:nvPr>
        </p:nvSpPr>
        <p:spPr bwMode="white">
          <a:xfrm>
            <a:off x="457200" y="6562344"/>
            <a:ext cx="2133600" cy="168275"/>
          </a:xfrm>
          <a:prstGeom prst="rect">
            <a:avLst/>
          </a:prstGeom>
        </p:spPr>
        <p:txBody>
          <a:bodyPr vert="horz" lIns="91440" tIns="45720" rIns="91440" bIns="45720" rtlCol="0" anchor="ctr"/>
          <a:lstStyle>
            <a:lvl1pPr algn="l">
              <a:defRPr sz="800">
                <a:solidFill>
                  <a:schemeClr val="bg1"/>
                </a:solidFill>
                <a:latin typeface="Arial" pitchFamily="34" charset="0"/>
                <a:cs typeface="Arial" pitchFamily="34" charset="0"/>
              </a:defRPr>
            </a:lvl1pPr>
          </a:lstStyle>
          <a:p>
            <a:pPr fontAlgn="auto">
              <a:spcBef>
                <a:spcPts val="0"/>
              </a:spcBef>
              <a:spcAft>
                <a:spcPts val="0"/>
              </a:spcAft>
            </a:pPr>
            <a:fld id="{E1687A61-E494-4D9C-B6E1-4105103B12E8}" type="datetime1">
              <a:rPr lang="en-US" smtClean="0">
                <a:solidFill>
                  <a:prstClr val="white"/>
                </a:solidFill>
              </a:rPr>
              <a:pPr fontAlgn="auto">
                <a:spcBef>
                  <a:spcPts val="0"/>
                </a:spcBef>
                <a:spcAft>
                  <a:spcPts val="0"/>
                </a:spcAft>
              </a:pPr>
              <a:t>6/7/2018</a:t>
            </a:fld>
            <a:endParaRPr lang="en-US" dirty="0">
              <a:solidFill>
                <a:prstClr val="white"/>
              </a:solidFill>
            </a:endParaRPr>
          </a:p>
        </p:txBody>
      </p:sp>
      <p:sp>
        <p:nvSpPr>
          <p:cNvPr id="5" name="Footer Placeholder 4"/>
          <p:cNvSpPr>
            <a:spLocks noGrp="1"/>
          </p:cNvSpPr>
          <p:nvPr>
            <p:ph type="ftr" sz="quarter" idx="3"/>
          </p:nvPr>
        </p:nvSpPr>
        <p:spPr bwMode="white">
          <a:xfrm>
            <a:off x="3124200" y="6562344"/>
            <a:ext cx="2895600" cy="168275"/>
          </a:xfrm>
          <a:prstGeom prst="rect">
            <a:avLst/>
          </a:prstGeom>
        </p:spPr>
        <p:txBody>
          <a:bodyPr vert="horz" lIns="91440" tIns="45720" rIns="91440" bIns="45720" rtlCol="0" anchor="ctr"/>
          <a:lstStyle>
            <a:lvl1pPr algn="ctr">
              <a:defRPr sz="1050" b="1">
                <a:solidFill>
                  <a:schemeClr val="bg1"/>
                </a:solidFill>
                <a:latin typeface="Arial" pitchFamily="34" charset="0"/>
                <a:cs typeface="Arial" pitchFamily="34" charset="0"/>
              </a:defRPr>
            </a:lvl1pPr>
          </a:lstStyle>
          <a:p>
            <a:pPr fontAlgn="auto">
              <a:spcBef>
                <a:spcPts val="0"/>
              </a:spcBef>
              <a:spcAft>
                <a:spcPts val="0"/>
              </a:spcAft>
            </a:pPr>
            <a:r>
              <a:rPr lang="en-US" dirty="0" smtClean="0">
                <a:solidFill>
                  <a:prstClr val="white"/>
                </a:solidFill>
              </a:rPr>
              <a:t>Integrity - Service - Innovation</a:t>
            </a:r>
            <a:endParaRPr lang="en-US" dirty="0">
              <a:solidFill>
                <a:prstClr val="white"/>
              </a:solidFill>
            </a:endParaRPr>
          </a:p>
        </p:txBody>
      </p:sp>
      <p:sp>
        <p:nvSpPr>
          <p:cNvPr id="6" name="Slide Number Placeholder 5"/>
          <p:cNvSpPr>
            <a:spLocks noGrp="1"/>
          </p:cNvSpPr>
          <p:nvPr>
            <p:ph type="sldNum" sz="quarter" idx="4"/>
          </p:nvPr>
        </p:nvSpPr>
        <p:spPr bwMode="white">
          <a:xfrm>
            <a:off x="6534912" y="6562344"/>
            <a:ext cx="1999488" cy="171831"/>
          </a:xfrm>
          <a:prstGeom prst="rect">
            <a:avLst/>
          </a:prstGeom>
        </p:spPr>
        <p:txBody>
          <a:bodyPr vert="horz" lIns="91440" tIns="45720" rIns="91440" bIns="45720" rtlCol="0" anchor="ctr"/>
          <a:lstStyle>
            <a:lvl1pPr algn="r">
              <a:defRPr sz="800">
                <a:solidFill>
                  <a:schemeClr val="bg1"/>
                </a:solidFill>
                <a:latin typeface="Arial" pitchFamily="34" charset="0"/>
                <a:cs typeface="Arial" pitchFamily="34" charset="0"/>
              </a:defRPr>
            </a:lvl1pPr>
          </a:lstStyle>
          <a:p>
            <a:pPr fontAlgn="auto">
              <a:spcBef>
                <a:spcPts val="0"/>
              </a:spcBef>
              <a:spcAft>
                <a:spcPts val="0"/>
              </a:spcAft>
            </a:pPr>
            <a:fld id="{AEDED5F5-54A3-4749-8E90-F5AFC8F8F0DA}" type="slidenum">
              <a:rPr lang="en-US" smtClean="0">
                <a:solidFill>
                  <a:prstClr val="white"/>
                </a:solidFill>
              </a:rPr>
              <a:pPr fontAlgn="auto">
                <a:spcBef>
                  <a:spcPts val="0"/>
                </a:spcBef>
                <a:spcAft>
                  <a:spcPts val="0"/>
                </a:spcAft>
              </a:pPr>
              <a:t>‹#›</a:t>
            </a:fld>
            <a:endParaRPr lang="en-US" dirty="0">
              <a:solidFill>
                <a:prstClr val="white"/>
              </a:solidFill>
            </a:endParaRPr>
          </a:p>
        </p:txBody>
      </p:sp>
      <p:sp>
        <p:nvSpPr>
          <p:cNvPr id="13" name="TextBox 12"/>
          <p:cNvSpPr txBox="1"/>
          <p:nvPr/>
        </p:nvSpPr>
        <p:spPr>
          <a:xfrm>
            <a:off x="933450" y="3394392"/>
            <a:ext cx="5553075" cy="369888"/>
          </a:xfrm>
          <a:prstGeom prst="rect">
            <a:avLst/>
          </a:prstGeom>
          <a:noFill/>
        </p:spPr>
        <p:txBody>
          <a:bodyPr>
            <a:spAutoFit/>
          </a:bodyPr>
          <a:lstStyle/>
          <a:p>
            <a:pPr fontAlgn="auto">
              <a:spcBef>
                <a:spcPts val="0"/>
              </a:spcBef>
              <a:spcAft>
                <a:spcPts val="0"/>
              </a:spcAft>
              <a:defRPr/>
            </a:pPr>
            <a:r>
              <a:rPr lang="en-US" i="1" dirty="0">
                <a:solidFill>
                  <a:srgbClr val="626364"/>
                </a:solidFill>
                <a:latin typeface="Calibri"/>
              </a:rPr>
              <a:t>Defense Finance and Accounting Service</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0838" y="4559060"/>
            <a:ext cx="2286000" cy="1933815"/>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53200" y="228600"/>
            <a:ext cx="2332837" cy="2667000"/>
          </a:xfrm>
          <a:prstGeom prst="rect">
            <a:avLst/>
          </a:prstGeom>
        </p:spPr>
      </p:pic>
    </p:spTree>
    <p:extLst>
      <p:ext uri="{BB962C8B-B14F-4D97-AF65-F5344CB8AC3E}">
        <p14:creationId xmlns:p14="http://schemas.microsoft.com/office/powerpoint/2010/main" val="2022423505"/>
      </p:ext>
    </p:extLst>
  </p:cSld>
  <p:clrMap bg1="lt1" tx1="dk1" bg2="lt2" tx2="dk2" accent1="accent1" accent2="accent2" accent3="accent3" accent4="accent4" accent5="accent5" accent6="accent6" hlink="hlink" folHlink="folHlink"/>
  <p:sldLayoutIdLst>
    <p:sldLayoutId id="2147484631" r:id="rId1"/>
  </p:sldLayoutIdLst>
  <p:timing>
    <p:tnLst>
      <p:par>
        <p:cTn id="1" dur="indefinite" restart="never" nodeType="tmRoot"/>
      </p:par>
    </p:tnLst>
  </p:timing>
  <p:hf hdr="0"/>
  <p:txStyles>
    <p:titleStyle>
      <a:lvl1pPr algn="ctr" defTabSz="914400" rtl="0" eaLnBrk="1" latinLnBrk="0" hangingPunct="1">
        <a:spcBef>
          <a:spcPct val="0"/>
        </a:spcBef>
        <a:buNone/>
        <a:defRPr lang="en-US" sz="2400" b="1" kern="1200" dirty="0">
          <a:solidFill>
            <a:srgbClr val="293685"/>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2400" kern="1200" dirty="0" smtClean="0">
          <a:solidFill>
            <a:srgbClr val="293685"/>
          </a:solidFill>
          <a:latin typeface="Arial" pitchFamily="34" charset="0"/>
          <a:ea typeface="+mj-ea"/>
          <a:cs typeface="Arial" pitchFamily="34" charset="0"/>
        </a:defRPr>
      </a:lvl1pPr>
      <a:lvl2pPr marL="742950" indent="-285750" algn="l" defTabSz="914400" rtl="0" eaLnBrk="1" latinLnBrk="0" hangingPunct="1">
        <a:spcBef>
          <a:spcPct val="20000"/>
        </a:spcBef>
        <a:buFont typeface="Arial" pitchFamily="34" charset="0"/>
        <a:buChar char="–"/>
        <a:defRPr lang="en-US" sz="2000" kern="1200" dirty="0" smtClean="0">
          <a:solidFill>
            <a:srgbClr val="00000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1800" kern="1200" dirty="0" smtClean="0">
          <a:solidFill>
            <a:srgbClr val="00000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1600" kern="1200" dirty="0" smtClean="0">
          <a:solidFill>
            <a:srgbClr val="00000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600" kern="1200" dirty="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3" name="Group 12" descr="Integrity - Service - Innovation banner with a star"/>
          <p:cNvGrpSpPr/>
          <p:nvPr/>
        </p:nvGrpSpPr>
        <p:grpSpPr>
          <a:xfrm>
            <a:off x="0" y="6496456"/>
            <a:ext cx="8892020" cy="310191"/>
            <a:chOff x="0" y="6496456"/>
            <a:chExt cx="8892020" cy="310191"/>
          </a:xfrm>
        </p:grpSpPr>
        <p:sp>
          <p:nvSpPr>
            <p:cNvPr id="14" name="Pentagon 13"/>
            <p:cNvSpPr/>
            <p:nvPr userDrawn="1"/>
          </p:nvSpPr>
          <p:spPr bwMode="auto">
            <a:xfrm>
              <a:off x="0" y="6572250"/>
              <a:ext cx="8639783" cy="161925"/>
            </a:xfrm>
            <a:prstGeom prst="homePlate">
              <a:avLst/>
            </a:prstGeom>
            <a:solidFill>
              <a:srgbClr val="16216C"/>
            </a:solidFill>
            <a:ln w="9525" cap="flat" cmpd="sng" algn="ctr">
              <a:noFill/>
              <a:prstDash val="solid"/>
              <a:miter lim="800000"/>
              <a:headEnd type="none" w="med" len="med"/>
              <a:tailEnd type="none" w="med" len="med"/>
            </a:ln>
            <a:effectLst/>
          </p:spPr>
          <p:txBody>
            <a:bodyPr wrap="none"/>
            <a:lstStyle/>
            <a:p>
              <a:pPr fontAlgn="auto">
                <a:spcBef>
                  <a:spcPts val="0"/>
                </a:spcBef>
                <a:spcAft>
                  <a:spcPts val="0"/>
                </a:spcAft>
                <a:defRPr/>
              </a:pPr>
              <a:endParaRPr lang="en-US" dirty="0">
                <a:solidFill>
                  <a:prstClr val="black"/>
                </a:solidFill>
                <a:latin typeface="Calibri"/>
              </a:endParaRPr>
            </a:p>
          </p:txBody>
        </p:sp>
        <p:pic>
          <p:nvPicPr>
            <p:cNvPr id="17" name="Picture 1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639175" y="6496456"/>
              <a:ext cx="252845" cy="310191"/>
            </a:xfrm>
            <a:prstGeom prst="rect">
              <a:avLst/>
            </a:prstGeom>
          </p:spPr>
        </p:pic>
      </p:grpSp>
      <p:pic>
        <p:nvPicPr>
          <p:cNvPr id="15" name="Picture 14"/>
          <p:cNvPicPr>
            <a:picLocks noChangeAspect="1"/>
          </p:cNvPicPr>
          <p:nvPr/>
        </p:nvPicPr>
        <p:blipFill rotWithShape="1">
          <a:blip r:embed="rId6" cstate="print">
            <a:extLst>
              <a:ext uri="{28A0092B-C50C-407E-A947-70E740481C1C}">
                <a14:useLocalDpi xmlns:a14="http://schemas.microsoft.com/office/drawing/2010/main" val="0"/>
              </a:ext>
            </a:extLst>
          </a:blip>
          <a:srcRect l="976" t="10833" r="17424" b="86806"/>
          <a:stretch/>
        </p:blipFill>
        <p:spPr>
          <a:xfrm>
            <a:off x="-9527" y="608842"/>
            <a:ext cx="7726025" cy="196632"/>
          </a:xfrm>
          <a:prstGeom prst="rect">
            <a:avLst/>
          </a:prstGeom>
        </p:spPr>
      </p:pic>
      <p:sp>
        <p:nvSpPr>
          <p:cNvPr id="2" name="Title Placeholder 1"/>
          <p:cNvSpPr>
            <a:spLocks noGrp="1"/>
          </p:cNvSpPr>
          <p:nvPr>
            <p:ph type="title"/>
          </p:nvPr>
        </p:nvSpPr>
        <p:spPr>
          <a:xfrm>
            <a:off x="304800" y="152400"/>
            <a:ext cx="8534400" cy="381000"/>
          </a:xfrm>
          <a:prstGeom prst="rect">
            <a:avLst/>
          </a:prstGeom>
        </p:spPr>
        <p:txBody>
          <a:bodyPr vert="horz" lIns="91440" tIns="45720" rIns="91440" bIns="45720" rtlCol="0" anchor="ctr">
            <a:normAutofit/>
          </a:bodyPr>
          <a:lstStyle/>
          <a:p>
            <a:pPr lvl="0" algn="l" defTabSz="914400" rtl="0" eaLnBrk="0" fontAlgn="base" latinLnBrk="0" hangingPunct="0">
              <a:spcBef>
                <a:spcPct val="0"/>
              </a:spcBef>
              <a:spcAft>
                <a:spcPct val="0"/>
              </a:spcAft>
              <a:buNone/>
            </a:pPr>
            <a:r>
              <a:rPr lang="en-US" smtClean="0"/>
              <a:t>Click to edit Master title style</a:t>
            </a:r>
            <a:endParaRPr lang="en-US" dirty="0"/>
          </a:p>
        </p:txBody>
      </p:sp>
      <p:sp>
        <p:nvSpPr>
          <p:cNvPr id="3" name="Text Placeholder 2"/>
          <p:cNvSpPr>
            <a:spLocks noGrp="1"/>
          </p:cNvSpPr>
          <p:nvPr>
            <p:ph type="body" idx="1"/>
          </p:nvPr>
        </p:nvSpPr>
        <p:spPr>
          <a:xfrm>
            <a:off x="304800" y="1066800"/>
            <a:ext cx="8534400" cy="5105400"/>
          </a:xfrm>
          <a:prstGeom prst="rect">
            <a:avLst/>
          </a:prstGeom>
        </p:spPr>
        <p:txBody>
          <a:bodyPr vert="horz" lIns="91440" tIns="45720" rIns="91440" bIns="45720" rtlCol="0">
            <a:normAutofit/>
          </a:bodyPr>
          <a:lstStyle/>
          <a:p>
            <a:pPr marL="342900" lvl="0" indent="-342900" algn="l" defTabSz="914400" rtl="0" eaLnBrk="0" fontAlgn="base" latinLnBrk="0" hangingPunct="0">
              <a:spcBef>
                <a:spcPct val="20000"/>
              </a:spcBef>
              <a:spcAft>
                <a:spcPct val="0"/>
              </a:spcAft>
              <a:buClr>
                <a:srgbClr val="282C69"/>
              </a:buClr>
              <a:buFont typeface="Wingdings 2" pitchFamily="18" charset="2"/>
              <a:buChar char=""/>
            </a:pPr>
            <a:r>
              <a:rPr lang="en-US" smtClean="0"/>
              <a:t>Click to edit Master text styles</a:t>
            </a:r>
          </a:p>
          <a:p>
            <a:pPr marL="342900" lvl="1" indent="-342900" algn="l" defTabSz="914400" rtl="0" eaLnBrk="0" fontAlgn="base" latinLnBrk="0" hangingPunct="0">
              <a:spcBef>
                <a:spcPct val="20000"/>
              </a:spcBef>
              <a:spcAft>
                <a:spcPct val="0"/>
              </a:spcAft>
              <a:buClr>
                <a:srgbClr val="282C69"/>
              </a:buClr>
              <a:buFont typeface="Wingdings 2" pitchFamily="18" charset="2"/>
              <a:buChar char=""/>
            </a:pPr>
            <a:r>
              <a:rPr lang="en-US" smtClean="0"/>
              <a:t>Second level</a:t>
            </a:r>
          </a:p>
          <a:p>
            <a:pPr marL="342900" lvl="2" indent="-342900" algn="l" defTabSz="914400" rtl="0" eaLnBrk="0" fontAlgn="base" latinLnBrk="0" hangingPunct="0">
              <a:spcBef>
                <a:spcPct val="20000"/>
              </a:spcBef>
              <a:spcAft>
                <a:spcPct val="0"/>
              </a:spcAft>
              <a:buClr>
                <a:srgbClr val="282C69"/>
              </a:buClr>
              <a:buFont typeface="Wingdings 2" pitchFamily="18" charset="2"/>
              <a:buChar char=""/>
            </a:pPr>
            <a:r>
              <a:rPr lang="en-US" smtClean="0"/>
              <a:t>Third level</a:t>
            </a:r>
          </a:p>
          <a:p>
            <a:pPr marL="342900" lvl="3" indent="-342900" algn="l" defTabSz="914400" rtl="0" eaLnBrk="0" fontAlgn="base" latinLnBrk="0" hangingPunct="0">
              <a:spcBef>
                <a:spcPct val="20000"/>
              </a:spcBef>
              <a:spcAft>
                <a:spcPct val="0"/>
              </a:spcAft>
              <a:buClr>
                <a:srgbClr val="282C69"/>
              </a:buClr>
              <a:buFont typeface="Wingdings 2" pitchFamily="18" charset="2"/>
              <a:buChar char=""/>
            </a:pPr>
            <a:r>
              <a:rPr lang="en-US" smtClean="0"/>
              <a:t>Fourth level</a:t>
            </a:r>
          </a:p>
          <a:p>
            <a:pPr marL="342900" lvl="4" indent="-342900" algn="l" defTabSz="914400" rtl="0" eaLnBrk="0" fontAlgn="base" latinLnBrk="0" hangingPunct="0">
              <a:spcBef>
                <a:spcPct val="20000"/>
              </a:spcBef>
              <a:spcAft>
                <a:spcPct val="0"/>
              </a:spcAft>
              <a:buClr>
                <a:srgbClr val="282C69"/>
              </a:buClr>
              <a:buFont typeface="Wingdings 2" pitchFamily="18" charset="2"/>
              <a:buChar char=""/>
            </a:pPr>
            <a:r>
              <a:rPr lang="en-US" smtClean="0"/>
              <a:t>Fifth level</a:t>
            </a:r>
            <a:endParaRPr lang="en-US" dirty="0"/>
          </a:p>
        </p:txBody>
      </p:sp>
      <p:sp>
        <p:nvSpPr>
          <p:cNvPr id="4" name="Date Placeholder 3"/>
          <p:cNvSpPr>
            <a:spLocks noGrp="1"/>
          </p:cNvSpPr>
          <p:nvPr>
            <p:ph type="dt" sz="half" idx="2"/>
          </p:nvPr>
        </p:nvSpPr>
        <p:spPr bwMode="white">
          <a:xfrm>
            <a:off x="457200" y="6562344"/>
            <a:ext cx="2133600" cy="168275"/>
          </a:xfrm>
          <a:prstGeom prst="rect">
            <a:avLst/>
          </a:prstGeom>
        </p:spPr>
        <p:txBody>
          <a:bodyPr vert="horz" lIns="91440" tIns="45720" rIns="91440" bIns="45720" rtlCol="0" anchor="ctr"/>
          <a:lstStyle>
            <a:lvl1pPr algn="l">
              <a:defRPr sz="800">
                <a:solidFill>
                  <a:schemeClr val="bg1"/>
                </a:solidFill>
                <a:latin typeface="Arial" pitchFamily="34" charset="0"/>
                <a:cs typeface="Arial" pitchFamily="34" charset="0"/>
              </a:defRPr>
            </a:lvl1pPr>
          </a:lstStyle>
          <a:p>
            <a:pPr fontAlgn="auto">
              <a:spcBef>
                <a:spcPts val="0"/>
              </a:spcBef>
              <a:spcAft>
                <a:spcPts val="0"/>
              </a:spcAft>
            </a:pPr>
            <a:fld id="{2D69E164-5E49-43FD-9203-20DA3290BB23}" type="datetime1">
              <a:rPr lang="en-US" smtClean="0">
                <a:solidFill>
                  <a:prstClr val="white"/>
                </a:solidFill>
              </a:rPr>
              <a:pPr fontAlgn="auto">
                <a:spcBef>
                  <a:spcPts val="0"/>
                </a:spcBef>
                <a:spcAft>
                  <a:spcPts val="0"/>
                </a:spcAft>
              </a:pPr>
              <a:t>6/7/2018</a:t>
            </a:fld>
            <a:endParaRPr lang="en-US" dirty="0">
              <a:solidFill>
                <a:prstClr val="white"/>
              </a:solidFill>
            </a:endParaRPr>
          </a:p>
        </p:txBody>
      </p:sp>
      <p:sp>
        <p:nvSpPr>
          <p:cNvPr id="5" name="Footer Placeholder 4"/>
          <p:cNvSpPr>
            <a:spLocks noGrp="1"/>
          </p:cNvSpPr>
          <p:nvPr>
            <p:ph type="ftr" sz="quarter" idx="3"/>
          </p:nvPr>
        </p:nvSpPr>
        <p:spPr bwMode="white">
          <a:xfrm>
            <a:off x="3124200" y="6562344"/>
            <a:ext cx="2895600" cy="168275"/>
          </a:xfrm>
          <a:prstGeom prst="rect">
            <a:avLst/>
          </a:prstGeom>
        </p:spPr>
        <p:txBody>
          <a:bodyPr vert="horz" lIns="91440" tIns="45720" rIns="91440" bIns="45720" rtlCol="0" anchor="ctr"/>
          <a:lstStyle>
            <a:lvl1pPr algn="ctr">
              <a:defRPr sz="1050" b="1">
                <a:solidFill>
                  <a:schemeClr val="bg1"/>
                </a:solidFill>
                <a:latin typeface="Arial" pitchFamily="34" charset="0"/>
                <a:cs typeface="Arial" pitchFamily="34" charset="0"/>
              </a:defRPr>
            </a:lvl1pPr>
          </a:lstStyle>
          <a:p>
            <a:pPr fontAlgn="auto">
              <a:spcBef>
                <a:spcPts val="0"/>
              </a:spcBef>
              <a:spcAft>
                <a:spcPts val="0"/>
              </a:spcAft>
            </a:pPr>
            <a:r>
              <a:rPr lang="en-US" dirty="0" smtClean="0">
                <a:solidFill>
                  <a:prstClr val="white"/>
                </a:solidFill>
              </a:rPr>
              <a:t>Integrity - Service - Innovation</a:t>
            </a:r>
            <a:endParaRPr lang="en-US" dirty="0">
              <a:solidFill>
                <a:prstClr val="white"/>
              </a:solidFill>
            </a:endParaRPr>
          </a:p>
        </p:txBody>
      </p:sp>
      <p:pic>
        <p:nvPicPr>
          <p:cNvPr id="16" name="Picture 15"/>
          <p:cNvPicPr>
            <a:picLocks noChangeAspect="1"/>
          </p:cNvPicPr>
          <p:nvPr/>
        </p:nvPicPr>
        <p:blipFill rotWithShape="1">
          <a:blip r:embed="rId7" cstate="print">
            <a:extLst>
              <a:ext uri="{28A0092B-C50C-407E-A947-70E740481C1C}">
                <a14:useLocalDpi xmlns:a14="http://schemas.microsoft.com/office/drawing/2010/main" val="0"/>
              </a:ext>
            </a:extLst>
          </a:blip>
          <a:srcRect l="1868" t="12548" r="16619" b="86280"/>
          <a:stretch/>
        </p:blipFill>
        <p:spPr>
          <a:xfrm>
            <a:off x="-9527" y="730843"/>
            <a:ext cx="7781925" cy="165026"/>
          </a:xfrm>
          <a:prstGeom prst="rect">
            <a:avLst/>
          </a:prstGeom>
        </p:spPr>
      </p:pic>
      <p:sp>
        <p:nvSpPr>
          <p:cNvPr id="18" name="Slide Number Placeholder 5"/>
          <p:cNvSpPr>
            <a:spLocks noGrp="1"/>
          </p:cNvSpPr>
          <p:nvPr>
            <p:ph type="sldNum" sz="quarter" idx="4"/>
          </p:nvPr>
        </p:nvSpPr>
        <p:spPr bwMode="white">
          <a:xfrm>
            <a:off x="6534912" y="6562344"/>
            <a:ext cx="1999488" cy="171831"/>
          </a:xfrm>
          <a:prstGeom prst="rect">
            <a:avLst/>
          </a:prstGeom>
        </p:spPr>
        <p:txBody>
          <a:bodyPr vert="horz" lIns="91440" tIns="45720" rIns="91440" bIns="45720" rtlCol="0" anchor="ctr"/>
          <a:lstStyle>
            <a:lvl1pPr algn="r">
              <a:defRPr sz="800">
                <a:solidFill>
                  <a:schemeClr val="bg1"/>
                </a:solidFill>
                <a:latin typeface="Arial" pitchFamily="34" charset="0"/>
                <a:cs typeface="Arial" pitchFamily="34" charset="0"/>
              </a:defRPr>
            </a:lvl1pPr>
          </a:lstStyle>
          <a:p>
            <a:pPr fontAlgn="auto">
              <a:spcBef>
                <a:spcPts val="0"/>
              </a:spcBef>
              <a:spcAft>
                <a:spcPts val="0"/>
              </a:spcAft>
            </a:pPr>
            <a:fld id="{6C30C76A-07FC-4260-99EA-1CFB63604932}" type="slidenum">
              <a:rPr lang="en-US" smtClean="0">
                <a:solidFill>
                  <a:prstClr val="white"/>
                </a:solidFill>
              </a:rPr>
              <a:pPr fontAlgn="auto">
                <a:spcBef>
                  <a:spcPts val="0"/>
                </a:spcBef>
                <a:spcAft>
                  <a:spcPts val="0"/>
                </a:spcAft>
              </a:pPr>
              <a:t>‹#›</a:t>
            </a:fld>
            <a:endParaRPr lang="en-US" dirty="0">
              <a:solidFill>
                <a:prstClr val="white"/>
              </a:solidFill>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16498" y="46250"/>
            <a:ext cx="1296489" cy="1096750"/>
          </a:xfrm>
          <a:prstGeom prst="rect">
            <a:avLst/>
          </a:prstGeom>
        </p:spPr>
      </p:pic>
    </p:spTree>
    <p:extLst>
      <p:ext uri="{BB962C8B-B14F-4D97-AF65-F5344CB8AC3E}">
        <p14:creationId xmlns:p14="http://schemas.microsoft.com/office/powerpoint/2010/main" val="2765469345"/>
      </p:ext>
    </p:extLst>
  </p:cSld>
  <p:clrMap bg1="lt1" tx1="dk1" bg2="lt2" tx2="dk2" accent1="accent1" accent2="accent2" accent3="accent3" accent4="accent4" accent5="accent5" accent6="accent6" hlink="hlink" folHlink="folHlink"/>
  <p:sldLayoutIdLst>
    <p:sldLayoutId id="2147484633" r:id="rId1"/>
    <p:sldLayoutId id="2147484634" r:id="rId2"/>
    <p:sldLayoutId id="2147484635" r:id="rId3"/>
  </p:sldLayoutIdLst>
  <p:timing>
    <p:tnLst>
      <p:par>
        <p:cTn id="1" dur="indefinite" restart="never" nodeType="tmRoot"/>
      </p:par>
    </p:tnLst>
  </p:timing>
  <p:hf hdr="0"/>
  <p:txStyles>
    <p:titleStyle>
      <a:lvl1pPr algn="ctr" defTabSz="914400" rtl="0" eaLnBrk="1" latinLnBrk="0" hangingPunct="1">
        <a:spcBef>
          <a:spcPct val="0"/>
        </a:spcBef>
        <a:buNone/>
        <a:defRPr lang="en-US" sz="2400" b="1" kern="1200" dirty="0" smtClean="0">
          <a:solidFill>
            <a:srgbClr val="16216C"/>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16216C"/>
        </a:buClr>
        <a:buFont typeface="Wingdings" pitchFamily="2" charset="2"/>
        <a:buChar char="ü"/>
        <a:defRPr lang="en-US" sz="2400" kern="1200" dirty="0" smtClean="0">
          <a:solidFill>
            <a:srgbClr val="16216C"/>
          </a:solidFill>
          <a:latin typeface="Arial" pitchFamily="34" charset="0"/>
          <a:ea typeface="+mj-ea"/>
          <a:cs typeface="Arial" pitchFamily="34" charset="0"/>
        </a:defRPr>
      </a:lvl1pPr>
      <a:lvl2pPr marL="742950" indent="-285750" algn="l" defTabSz="914400" rtl="0" eaLnBrk="1" latinLnBrk="0" hangingPunct="1">
        <a:spcBef>
          <a:spcPct val="20000"/>
        </a:spcBef>
        <a:buClr>
          <a:srgbClr val="16216C"/>
        </a:buClr>
        <a:buFontTx/>
        <a:buNone/>
        <a:defRPr lang="en-US" sz="2000" kern="1200" baseline="0" dirty="0" smtClean="0">
          <a:solidFill>
            <a:srgbClr val="000000"/>
          </a:solidFill>
          <a:latin typeface="Arial" pitchFamily="34" charset="0"/>
          <a:ea typeface="+mn-ea"/>
          <a:cs typeface="Arial" pitchFamily="34" charset="0"/>
        </a:defRPr>
      </a:lvl2pPr>
      <a:lvl3pPr marL="1143000" indent="-228600" algn="l" defTabSz="914400" rtl="0" eaLnBrk="1" latinLnBrk="0" hangingPunct="1">
        <a:spcBef>
          <a:spcPct val="20000"/>
        </a:spcBef>
        <a:buClr>
          <a:srgbClr val="16216C"/>
        </a:buClr>
        <a:buFont typeface="Arial" pitchFamily="34" charset="0"/>
        <a:buChar char="•"/>
        <a:defRPr lang="en-US" sz="1800" kern="1200" dirty="0" smtClean="0">
          <a:solidFill>
            <a:srgbClr val="000000"/>
          </a:solidFill>
          <a:latin typeface="Arial" pitchFamily="34" charset="0"/>
          <a:ea typeface="+mn-ea"/>
          <a:cs typeface="Arial" pitchFamily="34" charset="0"/>
        </a:defRPr>
      </a:lvl3pPr>
      <a:lvl4pPr marL="1600200" indent="-228600" algn="l" defTabSz="914400" rtl="0" eaLnBrk="1" latinLnBrk="0" hangingPunct="1">
        <a:spcBef>
          <a:spcPct val="20000"/>
        </a:spcBef>
        <a:buClr>
          <a:srgbClr val="16216C"/>
        </a:buClr>
        <a:buFont typeface="Arial" pitchFamily="34" charset="0"/>
        <a:buChar char="•"/>
        <a:defRPr lang="en-US" sz="1600" kern="1200" dirty="0" smtClean="0">
          <a:solidFill>
            <a:srgbClr val="000000"/>
          </a:solidFill>
          <a:latin typeface="Arial" pitchFamily="34" charset="0"/>
          <a:ea typeface="+mn-ea"/>
          <a:cs typeface="Arial" pitchFamily="34" charset="0"/>
        </a:defRPr>
      </a:lvl4pPr>
      <a:lvl5pPr marL="2057400" indent="-228600" algn="l" defTabSz="914400" rtl="0" eaLnBrk="1" latinLnBrk="0" hangingPunct="1">
        <a:spcBef>
          <a:spcPct val="20000"/>
        </a:spcBef>
        <a:buClr>
          <a:srgbClr val="16216C"/>
        </a:buClr>
        <a:buFont typeface="Arial" pitchFamily="34" charset="0"/>
        <a:buChar char="•"/>
        <a:defRPr lang="en-US" sz="1600" kern="1200" dirty="0" smtClean="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hyperlink" Target="http://militarypay.defense.gov/blendedretirement"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hyperlink" Target="https://www.dvidshub.net/video/449935/2018-blended-retirement-system-explain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2394098" y="4572000"/>
            <a:ext cx="4191000" cy="685800"/>
          </a:xfrm>
        </p:spPr>
        <p:txBody>
          <a:bodyPr>
            <a:noAutofit/>
          </a:bodyPr>
          <a:lstStyle/>
          <a:p>
            <a:pPr marL="0" indent="0" algn="ctr">
              <a:spcBef>
                <a:spcPts val="0"/>
              </a:spcBef>
              <a:buNone/>
            </a:pPr>
            <a:r>
              <a:rPr lang="en-US" sz="1800" dirty="0" smtClean="0">
                <a:latin typeface="Franklin Gothic Medium Cond" panose="020B0606030402020204" pitchFamily="34" charset="0"/>
              </a:rPr>
              <a:t>February 15, 2017</a:t>
            </a:r>
          </a:p>
        </p:txBody>
      </p:sp>
      <p:sp>
        <p:nvSpPr>
          <p:cNvPr id="4" name="TextBox 3"/>
          <p:cNvSpPr txBox="1"/>
          <p:nvPr/>
        </p:nvSpPr>
        <p:spPr>
          <a:xfrm>
            <a:off x="2362200" y="685800"/>
            <a:ext cx="4267200" cy="830997"/>
          </a:xfrm>
          <a:prstGeom prst="rect">
            <a:avLst/>
          </a:prstGeom>
          <a:noFill/>
        </p:spPr>
        <p:txBody>
          <a:bodyPr wrap="square" rtlCol="0">
            <a:spAutoFit/>
          </a:bodyPr>
          <a:lstStyle/>
          <a:p>
            <a:r>
              <a:rPr lang="en-US" sz="2400" b="1" dirty="0" smtClean="0">
                <a:solidFill>
                  <a:schemeClr val="bg1"/>
                </a:solidFill>
              </a:rPr>
              <a:t>The Uniformed Services</a:t>
            </a:r>
          </a:p>
          <a:p>
            <a:r>
              <a:rPr lang="en-US" sz="2400" b="1" dirty="0" smtClean="0">
                <a:solidFill>
                  <a:schemeClr val="bg1"/>
                </a:solidFill>
              </a:rPr>
              <a:t>Blended Retirement System</a:t>
            </a:r>
            <a:endParaRPr lang="en-US" sz="2400" b="1" dirty="0">
              <a:solidFill>
                <a:schemeClr val="bg1"/>
              </a:solidFill>
            </a:endParaRPr>
          </a:p>
        </p:txBody>
      </p:sp>
      <p:cxnSp>
        <p:nvCxnSpPr>
          <p:cNvPr id="6" name="Straight Connector 5"/>
          <p:cNvCxnSpPr/>
          <p:nvPr/>
        </p:nvCxnSpPr>
        <p:spPr>
          <a:xfrm>
            <a:off x="6705600" y="5334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rot="1416422">
            <a:off x="7423652" y="567035"/>
            <a:ext cx="1143000" cy="1151930"/>
            <a:chOff x="7239000" y="2743200"/>
            <a:chExt cx="1143000" cy="1151930"/>
          </a:xfrm>
        </p:grpSpPr>
        <p:sp>
          <p:nvSpPr>
            <p:cNvPr id="7" name="Rectangle 6"/>
            <p:cNvSpPr/>
            <p:nvPr/>
          </p:nvSpPr>
          <p:spPr>
            <a:xfrm>
              <a:off x="7239000" y="2819400"/>
              <a:ext cx="1143000" cy="990600"/>
            </a:xfrm>
            <a:prstGeom prst="rect">
              <a:avLst/>
            </a:prstGeom>
            <a:solidFill>
              <a:schemeClr val="bg1"/>
            </a:solidFill>
            <a:ln w="12700">
              <a:solidFill>
                <a:schemeClr val="tx2"/>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91400" y="2971800"/>
              <a:ext cx="533400" cy="923330"/>
            </a:xfrm>
            <a:prstGeom prst="rect">
              <a:avLst/>
            </a:prstGeom>
            <a:noFill/>
          </p:spPr>
          <p:txBody>
            <a:bodyPr wrap="square" rtlCol="0">
              <a:spAutoFit/>
            </a:bodyPr>
            <a:lstStyle/>
            <a:p>
              <a:r>
                <a:rPr lang="en-US" sz="5400" b="1" dirty="0" smtClean="0"/>
                <a:t>1</a:t>
              </a:r>
              <a:endParaRPr lang="en-US" sz="5400" b="1" dirty="0"/>
            </a:p>
          </p:txBody>
        </p:sp>
        <p:sp>
          <p:nvSpPr>
            <p:cNvPr id="9" name="TextBox 8"/>
            <p:cNvSpPr txBox="1"/>
            <p:nvPr/>
          </p:nvSpPr>
          <p:spPr>
            <a:xfrm rot="16200000">
              <a:off x="7800945" y="3249753"/>
              <a:ext cx="762000" cy="400110"/>
            </a:xfrm>
            <a:prstGeom prst="rect">
              <a:avLst/>
            </a:prstGeom>
            <a:noFill/>
          </p:spPr>
          <p:txBody>
            <a:bodyPr wrap="square" rtlCol="0">
              <a:spAutoFit/>
            </a:bodyPr>
            <a:lstStyle/>
            <a:p>
              <a:pPr algn="ctr"/>
              <a:r>
                <a:rPr lang="en-US" sz="2000" b="1" smtClean="0"/>
                <a:t>2018</a:t>
              </a:r>
              <a:endParaRPr lang="en-US" sz="2000" b="1"/>
            </a:p>
          </p:txBody>
        </p:sp>
        <p:sp>
          <p:nvSpPr>
            <p:cNvPr id="10" name="Rectangle 9"/>
            <p:cNvSpPr/>
            <p:nvPr/>
          </p:nvSpPr>
          <p:spPr>
            <a:xfrm>
              <a:off x="7239000" y="2819400"/>
              <a:ext cx="1143000" cy="304800"/>
            </a:xfrm>
            <a:prstGeom prst="rect">
              <a:avLst/>
            </a:prstGeom>
            <a:solidFill>
              <a:srgbClr val="92D050"/>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239000" y="2787134"/>
              <a:ext cx="1143000" cy="369332"/>
            </a:xfrm>
            <a:prstGeom prst="rect">
              <a:avLst/>
            </a:prstGeom>
            <a:noFill/>
          </p:spPr>
          <p:txBody>
            <a:bodyPr wrap="square" rtlCol="0">
              <a:spAutoFit/>
            </a:bodyPr>
            <a:lstStyle/>
            <a:p>
              <a:pPr algn="ctr"/>
              <a:r>
                <a:rPr lang="en-US" b="1" dirty="0" smtClean="0">
                  <a:solidFill>
                    <a:schemeClr val="bg1"/>
                  </a:solidFill>
                </a:rPr>
                <a:t>January</a:t>
              </a:r>
              <a:endParaRPr lang="en-US" b="1" dirty="0">
                <a:solidFill>
                  <a:schemeClr val="bg1"/>
                </a:solidFill>
              </a:endParaRPr>
            </a:p>
          </p:txBody>
        </p:sp>
        <p:cxnSp>
          <p:nvCxnSpPr>
            <p:cNvPr id="13" name="Straight Connector 12"/>
            <p:cNvCxnSpPr/>
            <p:nvPr/>
          </p:nvCxnSpPr>
          <p:spPr>
            <a:xfrm>
              <a:off x="73152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4676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200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7724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9248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0772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2296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665791" y="3048000"/>
            <a:ext cx="7804394" cy="1569660"/>
          </a:xfrm>
          <a:prstGeom prst="rect">
            <a:avLst/>
          </a:prstGeom>
          <a:noFill/>
          <a:effectLst/>
        </p:spPr>
        <p:txBody>
          <a:bodyPr wrap="square" rtlCol="0">
            <a:spAutoFit/>
          </a:bodyPr>
          <a:lstStyle/>
          <a:p>
            <a:pPr algn="ctr"/>
            <a:r>
              <a:rPr lang="en-US" sz="3200" b="1" dirty="0" smtClean="0">
                <a:solidFill>
                  <a:schemeClr val="bg2">
                    <a:lumMod val="50000"/>
                  </a:schemeClr>
                </a:solidFill>
                <a:latin typeface="Arial" charset="0"/>
                <a:ea typeface="Arial" charset="0"/>
                <a:cs typeface="Arial" charset="0"/>
              </a:rPr>
              <a:t>Introduction to the </a:t>
            </a:r>
          </a:p>
          <a:p>
            <a:pPr algn="ctr"/>
            <a:r>
              <a:rPr lang="en-US" sz="3200" b="1" dirty="0" smtClean="0">
                <a:solidFill>
                  <a:schemeClr val="bg2">
                    <a:lumMod val="50000"/>
                  </a:schemeClr>
                </a:solidFill>
                <a:latin typeface="Arial" charset="0"/>
                <a:ea typeface="Arial" charset="0"/>
                <a:cs typeface="Arial" charset="0"/>
              </a:rPr>
              <a:t>Blended Retirement System</a:t>
            </a:r>
          </a:p>
          <a:p>
            <a:pPr algn="ctr"/>
            <a:endParaRPr lang="en-US" sz="3200" b="1" dirty="0" smtClean="0">
              <a:solidFill>
                <a:schemeClr val="bg2">
                  <a:lumMod val="50000"/>
                </a:schemeClr>
              </a:solidFill>
              <a:latin typeface="Arial" charset="0"/>
              <a:ea typeface="Arial" charset="0"/>
              <a:cs typeface="Arial" charset="0"/>
            </a:endParaRPr>
          </a:p>
        </p:txBody>
      </p:sp>
      <p:sp>
        <p:nvSpPr>
          <p:cNvPr id="23" name="TextBox 22"/>
          <p:cNvSpPr txBox="1"/>
          <p:nvPr/>
        </p:nvSpPr>
        <p:spPr>
          <a:xfrm>
            <a:off x="5671146" y="6477000"/>
            <a:ext cx="3396654" cy="307777"/>
          </a:xfrm>
          <a:prstGeom prst="rect">
            <a:avLst/>
          </a:prstGeom>
          <a:noFill/>
        </p:spPr>
        <p:txBody>
          <a:bodyPr wrap="square" rtlCol="0">
            <a:spAutoFit/>
          </a:bodyPr>
          <a:lstStyle/>
          <a:p>
            <a:pPr algn="r"/>
            <a:r>
              <a:rPr lang="en-US" sz="1400" dirty="0" smtClean="0">
                <a:solidFill>
                  <a:schemeClr val="bg1"/>
                </a:solidFill>
              </a:rPr>
              <a:t>PERSONNEL AND READINESS</a:t>
            </a:r>
            <a:endParaRPr lang="en-US" sz="1400" dirty="0">
              <a:solidFill>
                <a:schemeClr val="bg1"/>
              </a:solidFill>
            </a:endParaRPr>
          </a:p>
        </p:txBody>
      </p:sp>
      <p:sp>
        <p:nvSpPr>
          <p:cNvPr id="24" name="TextBox 23"/>
          <p:cNvSpPr txBox="1"/>
          <p:nvPr/>
        </p:nvSpPr>
        <p:spPr>
          <a:xfrm>
            <a:off x="3810000" y="782"/>
            <a:ext cx="5334000" cy="369332"/>
          </a:xfrm>
          <a:prstGeom prst="rect">
            <a:avLst/>
          </a:prstGeom>
          <a:noFill/>
        </p:spPr>
        <p:txBody>
          <a:bodyPr wrap="square" rtlCol="0">
            <a:spAutoFit/>
          </a:bodyPr>
          <a:lstStyle/>
          <a:p>
            <a:pPr algn="r"/>
            <a:r>
              <a:rPr lang="en-US" dirty="0" smtClean="0">
                <a:solidFill>
                  <a:schemeClr val="bg1"/>
                </a:solidFill>
                <a:latin typeface="Arial Narrow" panose="020B0606020202030204" pitchFamily="34" charset="0"/>
              </a:rPr>
              <a:t>#blendedretirement</a:t>
            </a:r>
          </a:p>
        </p:txBody>
      </p:sp>
    </p:spTree>
    <p:extLst>
      <p:ext uri="{BB962C8B-B14F-4D97-AF65-F5344CB8AC3E}">
        <p14:creationId xmlns:p14="http://schemas.microsoft.com/office/powerpoint/2010/main" val="300778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a:spLocks noGrp="1"/>
          </p:cNvSpPr>
          <p:nvPr>
            <p:ph type="title"/>
          </p:nvPr>
        </p:nvSpPr>
        <p:spPr/>
        <p:txBody>
          <a:bodyPr>
            <a:normAutofit/>
          </a:bodyPr>
          <a:lstStyle/>
          <a:p>
            <a:pPr eaLnBrk="1" hangingPunct="1"/>
            <a:r>
              <a:rPr lang="en-US" altLang="en-US" spc="-150" dirty="0" smtClean="0">
                <a:latin typeface="Arial" charset="0"/>
                <a:ea typeface="Arial" charset="0"/>
                <a:cs typeface="Arial" charset="0"/>
              </a:rPr>
              <a:t>Blended Retirement System Benefits</a:t>
            </a:r>
          </a:p>
        </p:txBody>
      </p:sp>
      <p:sp>
        <p:nvSpPr>
          <p:cNvPr id="3" name="TextBox 2"/>
          <p:cNvSpPr txBox="1"/>
          <p:nvPr/>
        </p:nvSpPr>
        <p:spPr>
          <a:xfrm>
            <a:off x="818920" y="2165152"/>
            <a:ext cx="7944080" cy="4616648"/>
          </a:xfrm>
          <a:prstGeom prst="rect">
            <a:avLst/>
          </a:prstGeom>
          <a:noFill/>
        </p:spPr>
        <p:txBody>
          <a:bodyPr wrap="square" rtlCol="0">
            <a:spAutoFit/>
          </a:bodyPr>
          <a:lstStyle/>
          <a:p>
            <a:pPr marL="342900" indent="-342900">
              <a:spcBef>
                <a:spcPts val="600"/>
              </a:spcBef>
              <a:spcAft>
                <a:spcPts val="600"/>
              </a:spcAft>
              <a:buFont typeface="Wingdings" panose="05000000000000000000" pitchFamily="2" charset="2"/>
              <a:buChar char="ü"/>
            </a:pPr>
            <a:r>
              <a:rPr lang="en-US" sz="2800" dirty="0" smtClean="0">
                <a:solidFill>
                  <a:prstClr val="black"/>
                </a:solidFill>
                <a:latin typeface="Franklin Gothic Demi Cond" panose="020B0706030402020204" pitchFamily="34" charset="0"/>
              </a:rPr>
              <a:t>Greater portability of retirement benefits</a:t>
            </a:r>
          </a:p>
          <a:p>
            <a:pPr marL="342900" indent="-342900">
              <a:spcBef>
                <a:spcPts val="600"/>
              </a:spcBef>
              <a:spcAft>
                <a:spcPts val="600"/>
              </a:spcAft>
              <a:buFont typeface="Wingdings" panose="05000000000000000000" pitchFamily="2" charset="2"/>
              <a:buChar char="ü"/>
            </a:pPr>
            <a:r>
              <a:rPr lang="en-US" sz="2800" dirty="0" smtClean="0">
                <a:solidFill>
                  <a:prstClr val="black"/>
                </a:solidFill>
                <a:latin typeface="Franklin Gothic Demi Cond" panose="020B0706030402020204" pitchFamily="34" charset="0"/>
              </a:rPr>
              <a:t>Earlier savings for retirement</a:t>
            </a:r>
          </a:p>
          <a:p>
            <a:pPr marL="342900" indent="-342900">
              <a:spcBef>
                <a:spcPts val="600"/>
              </a:spcBef>
              <a:spcAft>
                <a:spcPts val="600"/>
              </a:spcAft>
              <a:buFont typeface="Wingdings" panose="05000000000000000000" pitchFamily="2" charset="2"/>
              <a:buChar char="ü"/>
            </a:pPr>
            <a:r>
              <a:rPr lang="en-US" sz="2800" dirty="0" smtClean="0">
                <a:solidFill>
                  <a:prstClr val="black"/>
                </a:solidFill>
                <a:latin typeface="Franklin Gothic Demi Cond" panose="020B0706030402020204" pitchFamily="34" charset="0"/>
              </a:rPr>
              <a:t>No longer ALL or NOTHING retirement plan</a:t>
            </a:r>
          </a:p>
          <a:p>
            <a:pPr marL="342900" indent="-342900">
              <a:spcBef>
                <a:spcPts val="600"/>
              </a:spcBef>
              <a:spcAft>
                <a:spcPts val="600"/>
              </a:spcAft>
              <a:buFont typeface="Wingdings" panose="05000000000000000000" pitchFamily="2" charset="2"/>
              <a:buChar char="ü"/>
            </a:pPr>
            <a:r>
              <a:rPr lang="en-US" sz="2800" dirty="0" smtClean="0">
                <a:solidFill>
                  <a:prstClr val="black"/>
                </a:solidFill>
                <a:latin typeface="Franklin Gothic Demi Cond" panose="020B0706030402020204" pitchFamily="34" charset="0"/>
              </a:rPr>
              <a:t>Covers more people</a:t>
            </a:r>
          </a:p>
          <a:p>
            <a:pPr marL="342900" indent="-342900">
              <a:spcBef>
                <a:spcPts val="600"/>
              </a:spcBef>
              <a:spcAft>
                <a:spcPts val="600"/>
              </a:spcAft>
              <a:buFont typeface="Wingdings" panose="05000000000000000000" pitchFamily="2" charset="2"/>
              <a:buChar char="ü"/>
            </a:pPr>
            <a:r>
              <a:rPr lang="en-US" sz="2800" dirty="0" smtClean="0">
                <a:solidFill>
                  <a:prstClr val="black"/>
                </a:solidFill>
                <a:latin typeface="Franklin Gothic Demi Cond" panose="020B0706030402020204" pitchFamily="34" charset="0"/>
              </a:rPr>
              <a:t>Recruiting incentive</a:t>
            </a:r>
          </a:p>
          <a:p>
            <a:pPr marL="342900" indent="-342900">
              <a:spcBef>
                <a:spcPts val="600"/>
              </a:spcBef>
              <a:spcAft>
                <a:spcPts val="600"/>
              </a:spcAft>
              <a:buFont typeface="Wingdings" panose="05000000000000000000" pitchFamily="2" charset="2"/>
              <a:buChar char="ü"/>
            </a:pPr>
            <a:r>
              <a:rPr lang="en-US" sz="2800" dirty="0" smtClean="0">
                <a:solidFill>
                  <a:prstClr val="black"/>
                </a:solidFill>
                <a:latin typeface="Franklin Gothic Demi Cond" panose="020B0706030402020204" pitchFamily="34" charset="0"/>
              </a:rPr>
              <a:t>Continuation Pay adds incentive to stay for full career</a:t>
            </a:r>
            <a:endParaRPr lang="en-US" sz="2800" dirty="0">
              <a:solidFill>
                <a:prstClr val="black"/>
              </a:solidFill>
              <a:latin typeface="Franklin Gothic Demi Cond" panose="020B0706030402020204" pitchFamily="34" charset="0"/>
            </a:endParaRPr>
          </a:p>
          <a:p>
            <a:pPr marL="342900" indent="-342900">
              <a:spcBef>
                <a:spcPts val="600"/>
              </a:spcBef>
              <a:spcAft>
                <a:spcPts val="600"/>
              </a:spcAft>
              <a:buFont typeface="Wingdings" panose="05000000000000000000" pitchFamily="2" charset="2"/>
              <a:buChar char="ü"/>
            </a:pPr>
            <a:r>
              <a:rPr lang="en-US" sz="2800" dirty="0" smtClean="0">
                <a:solidFill>
                  <a:prstClr val="black"/>
                </a:solidFill>
                <a:latin typeface="Franklin Gothic Demi Cond" panose="020B0706030402020204" pitchFamily="34" charset="0"/>
              </a:rPr>
              <a:t>Lump Sum option gives choices at retirement</a:t>
            </a:r>
          </a:p>
          <a:p>
            <a:pPr marL="342900" indent="-342900">
              <a:spcBef>
                <a:spcPts val="600"/>
              </a:spcBef>
              <a:spcAft>
                <a:spcPts val="600"/>
              </a:spcAft>
              <a:buFont typeface="Wingdings" panose="05000000000000000000" pitchFamily="2" charset="2"/>
              <a:buChar char="ü"/>
            </a:pPr>
            <a:r>
              <a:rPr lang="en-US" sz="2800" dirty="0" smtClean="0">
                <a:solidFill>
                  <a:prstClr val="black"/>
                </a:solidFill>
                <a:latin typeface="Franklin Gothic Demi Cond" panose="020B0706030402020204" pitchFamily="34" charset="0"/>
              </a:rPr>
              <a:t>Encourages saving for retirement</a:t>
            </a:r>
            <a:endParaRPr lang="en-US" sz="2800" dirty="0">
              <a:solidFill>
                <a:prstClr val="black"/>
              </a:solidFill>
              <a:latin typeface="Franklin Gothic Demi Cond" panose="020B0706030402020204" pitchFamily="34" charset="0"/>
            </a:endParaRPr>
          </a:p>
        </p:txBody>
      </p:sp>
      <p:sp>
        <p:nvSpPr>
          <p:cNvPr id="2" name="Rectangle 1"/>
          <p:cNvSpPr/>
          <p:nvPr/>
        </p:nvSpPr>
        <p:spPr>
          <a:xfrm>
            <a:off x="533400" y="1524000"/>
            <a:ext cx="8077200" cy="463845"/>
          </a:xfrm>
          <a:prstGeom prst="rect">
            <a:avLst/>
          </a:prstGeom>
          <a:solidFill>
            <a:schemeClr val="accent1">
              <a:lumMod val="40000"/>
              <a:lumOff val="60000"/>
            </a:schemeClr>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533400" y="1500250"/>
            <a:ext cx="8077200" cy="461665"/>
          </a:xfrm>
          <a:prstGeom prst="rect">
            <a:avLst/>
          </a:prstGeom>
          <a:noFill/>
        </p:spPr>
        <p:txBody>
          <a:bodyPr wrap="square" rtlCol="0">
            <a:spAutoFit/>
          </a:bodyPr>
          <a:lstStyle/>
          <a:p>
            <a:pPr algn="ctr"/>
            <a:r>
              <a:rPr lang="en-US" sz="2400" b="1" dirty="0" smtClean="0">
                <a:solidFill>
                  <a:prstClr val="black"/>
                </a:solidFill>
                <a:latin typeface="Arial Narrow" panose="020B0606020202030204" pitchFamily="34" charset="0"/>
              </a:rPr>
              <a:t>Decision to opt-in is the member’s only – DoD has no preference</a:t>
            </a:r>
            <a:endParaRPr lang="en-US" sz="2400" b="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018627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548" y="5181600"/>
            <a:ext cx="2206782"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411" name="Title 2"/>
          <p:cNvSpPr>
            <a:spLocks noGrp="1"/>
          </p:cNvSpPr>
          <p:nvPr>
            <p:ph type="title"/>
          </p:nvPr>
        </p:nvSpPr>
        <p:spPr/>
        <p:txBody>
          <a:bodyPr>
            <a:normAutofit/>
          </a:bodyPr>
          <a:lstStyle/>
          <a:p>
            <a:pPr eaLnBrk="1" hangingPunct="1"/>
            <a:r>
              <a:rPr lang="en-US" altLang="en-US" spc="-150" dirty="0" smtClean="0">
                <a:latin typeface="Arial" charset="0"/>
                <a:ea typeface="Arial" charset="0"/>
                <a:cs typeface="Arial" charset="0"/>
              </a:rPr>
              <a:t>Blended Retirement System</a:t>
            </a:r>
          </a:p>
        </p:txBody>
      </p:sp>
      <p:sp>
        <p:nvSpPr>
          <p:cNvPr id="3" name="TextBox 2"/>
          <p:cNvSpPr txBox="1"/>
          <p:nvPr/>
        </p:nvSpPr>
        <p:spPr>
          <a:xfrm>
            <a:off x="614548" y="1828800"/>
            <a:ext cx="7944080" cy="1200329"/>
          </a:xfrm>
          <a:prstGeom prst="rect">
            <a:avLst/>
          </a:prstGeom>
          <a:noFill/>
        </p:spPr>
        <p:txBody>
          <a:bodyPr wrap="square" rtlCol="0">
            <a:spAutoFit/>
          </a:bodyPr>
          <a:lstStyle/>
          <a:p>
            <a:pPr algn="ctr">
              <a:spcBef>
                <a:spcPts val="600"/>
              </a:spcBef>
              <a:spcAft>
                <a:spcPts val="600"/>
              </a:spcAft>
            </a:pPr>
            <a:r>
              <a:rPr lang="en-US" sz="7200" dirty="0" smtClean="0">
                <a:solidFill>
                  <a:prstClr val="black"/>
                </a:solidFill>
                <a:latin typeface="Franklin Gothic Demi Cond" panose="020B0706030402020204" pitchFamily="34" charset="0"/>
              </a:rPr>
              <a:t>Questions?</a:t>
            </a:r>
            <a:endParaRPr lang="en-US" sz="7200" dirty="0">
              <a:solidFill>
                <a:prstClr val="black"/>
              </a:solidFill>
              <a:latin typeface="Franklin Gothic Demi Cond" panose="020B0706030402020204" pitchFamily="34" charset="0"/>
            </a:endParaRPr>
          </a:p>
        </p:txBody>
      </p:sp>
      <p:sp>
        <p:nvSpPr>
          <p:cNvPr id="4" name="TextBox 3"/>
          <p:cNvSpPr txBox="1"/>
          <p:nvPr/>
        </p:nvSpPr>
        <p:spPr>
          <a:xfrm>
            <a:off x="0" y="5034766"/>
            <a:ext cx="9144000" cy="1015663"/>
          </a:xfrm>
          <a:prstGeom prst="rect">
            <a:avLst/>
          </a:prstGeom>
          <a:noFill/>
        </p:spPr>
        <p:txBody>
          <a:bodyPr wrap="square" rtlCol="0">
            <a:spAutoFit/>
          </a:bodyPr>
          <a:lstStyle/>
          <a:p>
            <a:pPr algn="ctr"/>
            <a:endParaRPr lang="en-US" sz="2000" dirty="0" smtClean="0">
              <a:latin typeface="Arial Narrow" panose="020B0606020202030204" pitchFamily="34" charset="0"/>
            </a:endParaRPr>
          </a:p>
          <a:p>
            <a:pPr algn="ctr"/>
            <a:r>
              <a:rPr lang="en-US" sz="2000" dirty="0" smtClean="0">
                <a:latin typeface="Arial Narrow" panose="020B0606020202030204" pitchFamily="34" charset="0"/>
              </a:rPr>
              <a:t>The DoD BRS Resource Page at </a:t>
            </a:r>
          </a:p>
          <a:p>
            <a:pPr algn="ctr"/>
            <a:r>
              <a:rPr lang="en-US" sz="2000" u="sng" dirty="0" smtClean="0">
                <a:latin typeface="Arial Narrow" panose="020B0606020202030204" pitchFamily="34" charset="0"/>
                <a:hlinkClick r:id="rId4"/>
              </a:rPr>
              <a:t>http://militarypay.defense.gov/blendedretirement</a:t>
            </a:r>
            <a:r>
              <a:rPr lang="en-US" sz="2000" u="sng" dirty="0" smtClean="0">
                <a:latin typeface="Arial Narrow" panose="020B0606020202030204" pitchFamily="34" charset="0"/>
              </a:rPr>
              <a:t> </a:t>
            </a:r>
            <a:endParaRPr lang="en-US" sz="2000" u="sng" dirty="0">
              <a:latin typeface="Arial Narrow" panose="020B0606020202030204" pitchFamily="34" charset="0"/>
            </a:endParaRP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4388" y="3428999"/>
            <a:ext cx="4467225"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8759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a:spLocks noGrp="1"/>
          </p:cNvSpPr>
          <p:nvPr>
            <p:ph type="title"/>
          </p:nvPr>
        </p:nvSpPr>
        <p:spPr/>
        <p:txBody>
          <a:bodyPr>
            <a:normAutofit/>
          </a:bodyPr>
          <a:lstStyle/>
          <a:p>
            <a:pPr eaLnBrk="1" hangingPunct="1"/>
            <a:r>
              <a:rPr lang="en-US" altLang="en-US" spc="-150" dirty="0" smtClean="0">
                <a:latin typeface="Arial" charset="0"/>
                <a:ea typeface="Arial" charset="0"/>
                <a:cs typeface="Arial" charset="0"/>
              </a:rPr>
              <a:t>Blended Retirement System</a:t>
            </a:r>
          </a:p>
        </p:txBody>
      </p:sp>
      <p:sp>
        <p:nvSpPr>
          <p:cNvPr id="3" name="TextBox 2"/>
          <p:cNvSpPr txBox="1"/>
          <p:nvPr/>
        </p:nvSpPr>
        <p:spPr>
          <a:xfrm>
            <a:off x="1047520" y="2108299"/>
            <a:ext cx="7258280" cy="2616101"/>
          </a:xfrm>
          <a:prstGeom prst="rect">
            <a:avLst/>
          </a:prstGeom>
          <a:noFill/>
        </p:spPr>
        <p:txBody>
          <a:bodyPr wrap="square" rtlCol="0">
            <a:spAutoFit/>
          </a:bodyPr>
          <a:lstStyle/>
          <a:p>
            <a:pPr>
              <a:spcBef>
                <a:spcPts val="600"/>
              </a:spcBef>
              <a:spcAft>
                <a:spcPts val="600"/>
              </a:spcAft>
            </a:pPr>
            <a:endParaRPr lang="en-US" dirty="0" smtClean="0">
              <a:solidFill>
                <a:prstClr val="black"/>
              </a:solidFill>
              <a:latin typeface="Franklin Gothic Demi Cond" panose="020B0706030402020204" pitchFamily="34" charset="0"/>
            </a:endParaRPr>
          </a:p>
          <a:p>
            <a:pPr>
              <a:spcBef>
                <a:spcPts val="600"/>
              </a:spcBef>
              <a:spcAft>
                <a:spcPts val="600"/>
              </a:spcAft>
            </a:pPr>
            <a:endParaRPr lang="en-US" dirty="0">
              <a:solidFill>
                <a:prstClr val="black"/>
              </a:solidFill>
              <a:latin typeface="Franklin Gothic Demi Cond" panose="020B0706030402020204" pitchFamily="34" charset="0"/>
            </a:endParaRPr>
          </a:p>
          <a:p>
            <a:pPr algn="ctr">
              <a:spcBef>
                <a:spcPts val="600"/>
              </a:spcBef>
              <a:spcAft>
                <a:spcPts val="600"/>
              </a:spcAft>
            </a:pPr>
            <a:r>
              <a:rPr lang="en-US" sz="5400" dirty="0" smtClean="0">
                <a:solidFill>
                  <a:prstClr val="black"/>
                </a:solidFill>
                <a:latin typeface="Franklin Gothic Demi Cond" panose="020B0706030402020204" pitchFamily="34" charset="0"/>
              </a:rPr>
              <a:t>Reserve Component Specific Slides</a:t>
            </a:r>
            <a:endParaRPr lang="en-US" sz="5400" dirty="0">
              <a:solidFill>
                <a:prstClr val="black"/>
              </a:solidFill>
              <a:latin typeface="Franklin Gothic Demi Cond" panose="020B0706030402020204" pitchFamily="34" charset="0"/>
            </a:endParaRPr>
          </a:p>
        </p:txBody>
      </p:sp>
    </p:spTree>
    <p:extLst>
      <p:ext uri="{BB962C8B-B14F-4D97-AF65-F5344CB8AC3E}">
        <p14:creationId xmlns:p14="http://schemas.microsoft.com/office/powerpoint/2010/main" val="344681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81600" y="3135483"/>
            <a:ext cx="533400" cy="584775"/>
          </a:xfrm>
          <a:prstGeom prst="rect">
            <a:avLst/>
          </a:prstGeom>
          <a:noFill/>
        </p:spPr>
        <p:txBody>
          <a:bodyPr wrap="square" rtlCol="0">
            <a:spAutoFit/>
          </a:bodyPr>
          <a:lstStyle/>
          <a:p>
            <a:r>
              <a:rPr lang="en-US" sz="3200" dirty="0" smtClean="0"/>
              <a:t>=</a:t>
            </a:r>
            <a:endParaRPr lang="en-US" sz="3200" dirty="0"/>
          </a:p>
        </p:txBody>
      </p:sp>
      <p:sp>
        <p:nvSpPr>
          <p:cNvPr id="10" name="TextBox 9"/>
          <p:cNvSpPr txBox="1"/>
          <p:nvPr/>
        </p:nvSpPr>
        <p:spPr>
          <a:xfrm>
            <a:off x="425301" y="3161844"/>
            <a:ext cx="8451998" cy="1631216"/>
          </a:xfrm>
          <a:prstGeom prst="rect">
            <a:avLst/>
          </a:prstGeom>
          <a:solidFill>
            <a:schemeClr val="accent1">
              <a:lumMod val="20000"/>
              <a:lumOff val="80000"/>
            </a:schemeClr>
          </a:solidFill>
        </p:spPr>
        <p:txBody>
          <a:bodyPr wrap="square" rtlCol="0">
            <a:spAutoFit/>
          </a:bodyPr>
          <a:lstStyle/>
          <a:p>
            <a:r>
              <a:rPr lang="en-US" sz="2000" dirty="0" smtClean="0">
                <a:latin typeface="Franklin Gothic Medium Cond" panose="020B0606030402020204" pitchFamily="34" charset="0"/>
                <a:cs typeface="Times New Roman" pitchFamily="18" charset="0"/>
              </a:rPr>
              <a:t>All members of the:</a:t>
            </a:r>
          </a:p>
          <a:p>
            <a:pPr marL="342900" indent="-342900">
              <a:buFont typeface="Wingdings" panose="05000000000000000000" pitchFamily="2" charset="2"/>
              <a:buChar char="v"/>
            </a:pPr>
            <a:r>
              <a:rPr lang="en-US" sz="2000" dirty="0" smtClean="0">
                <a:latin typeface="Franklin Gothic Medium Cond" panose="020B0606030402020204" pitchFamily="34" charset="0"/>
              </a:rPr>
              <a:t>Active Guard/Reserve and Full-Time Support</a:t>
            </a:r>
            <a:endParaRPr lang="en-US" sz="2000" dirty="0">
              <a:latin typeface="Franklin Gothic Medium Cond" panose="020B0606030402020204" pitchFamily="34" charset="0"/>
            </a:endParaRPr>
          </a:p>
          <a:p>
            <a:pPr marL="342900" indent="-342900">
              <a:buFont typeface="Wingdings" panose="05000000000000000000" pitchFamily="2" charset="2"/>
              <a:buChar char="v"/>
            </a:pPr>
            <a:r>
              <a:rPr lang="en-US" sz="2000" dirty="0">
                <a:latin typeface="Franklin Gothic Medium Cond" panose="020B0606030402020204" pitchFamily="34" charset="0"/>
              </a:rPr>
              <a:t>Selected Reserve</a:t>
            </a:r>
          </a:p>
          <a:p>
            <a:pPr marL="342900" indent="-342900">
              <a:buFont typeface="Wingdings" panose="05000000000000000000" pitchFamily="2" charset="2"/>
              <a:buChar char="v"/>
            </a:pPr>
            <a:r>
              <a:rPr lang="en-US" sz="2000" dirty="0">
                <a:latin typeface="Franklin Gothic Medium Cond" panose="020B0606030402020204" pitchFamily="34" charset="0"/>
              </a:rPr>
              <a:t>Individual Ready Reserve</a:t>
            </a:r>
          </a:p>
          <a:p>
            <a:pPr marL="342900" indent="-342900">
              <a:buFont typeface="Wingdings" panose="05000000000000000000" pitchFamily="2" charset="2"/>
              <a:buChar char="v"/>
            </a:pPr>
            <a:r>
              <a:rPr lang="en-US" sz="2000" dirty="0">
                <a:latin typeface="Franklin Gothic Medium Cond" panose="020B0606030402020204" pitchFamily="34" charset="0"/>
              </a:rPr>
              <a:t>Active Standby </a:t>
            </a:r>
            <a:r>
              <a:rPr lang="en-US" sz="2000" dirty="0" smtClean="0">
                <a:latin typeface="Franklin Gothic Medium Cond" panose="020B0606030402020204" pitchFamily="34" charset="0"/>
              </a:rPr>
              <a:t>Reserve</a:t>
            </a:r>
            <a:endParaRPr lang="en-US" sz="2000" dirty="0">
              <a:latin typeface="Franklin Gothic Medium Cond" panose="020B0606030402020204" pitchFamily="34" charset="0"/>
              <a:cs typeface="Times New Roman" pitchFamily="18" charset="0"/>
            </a:endParaRPr>
          </a:p>
        </p:txBody>
      </p:sp>
      <p:sp>
        <p:nvSpPr>
          <p:cNvPr id="11" name="Rectangle 10"/>
          <p:cNvSpPr/>
          <p:nvPr/>
        </p:nvSpPr>
        <p:spPr>
          <a:xfrm>
            <a:off x="425301" y="2771984"/>
            <a:ext cx="8452000" cy="409783"/>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dirty="0" smtClean="0">
                <a:latin typeface="Franklin Gothic Medium Cond" panose="020B0606030402020204" pitchFamily="34" charset="0"/>
                <a:cs typeface="Times New Roman" pitchFamily="18" charset="0"/>
              </a:rPr>
              <a:t>What does “performing reserve component service” mean?</a:t>
            </a:r>
            <a:endParaRPr lang="en-US" dirty="0">
              <a:latin typeface="Franklin Gothic Medium Cond" panose="020B0606030402020204" pitchFamily="34" charset="0"/>
              <a:cs typeface="Times New Roman" pitchFamily="18" charset="0"/>
            </a:endParaRPr>
          </a:p>
        </p:txBody>
      </p:sp>
      <p:sp>
        <p:nvSpPr>
          <p:cNvPr id="2" name="Rectangle 1"/>
          <p:cNvSpPr/>
          <p:nvPr/>
        </p:nvSpPr>
        <p:spPr>
          <a:xfrm>
            <a:off x="425300" y="5029200"/>
            <a:ext cx="8451998" cy="40978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dirty="0">
                <a:latin typeface="Franklin Gothic Medium Cond" panose="020B0606030402020204" pitchFamily="34" charset="0"/>
                <a:cs typeface="Times New Roman" pitchFamily="18" charset="0"/>
              </a:rPr>
              <a:t>For IRR and Active Standby Reserve:</a:t>
            </a:r>
          </a:p>
        </p:txBody>
      </p:sp>
      <p:sp>
        <p:nvSpPr>
          <p:cNvPr id="17411" name="Title 2"/>
          <p:cNvSpPr>
            <a:spLocks noGrp="1"/>
          </p:cNvSpPr>
          <p:nvPr>
            <p:ph type="title"/>
          </p:nvPr>
        </p:nvSpPr>
        <p:spPr>
          <a:xfrm>
            <a:off x="1066800" y="533400"/>
            <a:ext cx="7162800" cy="838200"/>
          </a:xfrm>
        </p:spPr>
        <p:txBody>
          <a:bodyPr>
            <a:normAutofit/>
          </a:bodyPr>
          <a:lstStyle/>
          <a:p>
            <a:pPr eaLnBrk="1" hangingPunct="1"/>
            <a:r>
              <a:rPr lang="en-US" altLang="en-US" spc="-150" dirty="0" smtClean="0">
                <a:latin typeface="Arial" charset="0"/>
                <a:ea typeface="Arial" charset="0"/>
                <a:cs typeface="Arial" charset="0"/>
              </a:rPr>
              <a:t>Which RC Members Are Eligible to Opt-In?</a:t>
            </a:r>
          </a:p>
        </p:txBody>
      </p:sp>
      <p:sp>
        <p:nvSpPr>
          <p:cNvPr id="9" name="Content Placeholder 1"/>
          <p:cNvSpPr>
            <a:spLocks noGrp="1"/>
          </p:cNvSpPr>
          <p:nvPr>
            <p:ph idx="1"/>
          </p:nvPr>
        </p:nvSpPr>
        <p:spPr>
          <a:xfrm>
            <a:off x="381000" y="1524000"/>
            <a:ext cx="8610600" cy="1295400"/>
          </a:xfrm>
        </p:spPr>
        <p:txBody>
          <a:bodyPr/>
          <a:lstStyle/>
          <a:p>
            <a:pPr marL="0" indent="0" eaLnBrk="1" hangingPunct="1">
              <a:spcBef>
                <a:spcPts val="600"/>
              </a:spcBef>
              <a:spcAft>
                <a:spcPts val="0"/>
              </a:spcAft>
              <a:buNone/>
            </a:pPr>
            <a:r>
              <a:rPr lang="en-US" altLang="en-US" dirty="0" smtClean="0">
                <a:latin typeface="Franklin Gothic Medium Cond" panose="020B0606030402020204" pitchFamily="34" charset="0"/>
              </a:rPr>
              <a:t>Anyone “</a:t>
            </a:r>
            <a:r>
              <a:rPr lang="en-US" altLang="en-US" u="sng" dirty="0" smtClean="0">
                <a:latin typeface="Franklin Gothic Medium Cond" panose="020B0606030402020204" pitchFamily="34" charset="0"/>
              </a:rPr>
              <a:t>performing reserve component service </a:t>
            </a:r>
            <a:r>
              <a:rPr lang="en-US" altLang="en-US" dirty="0" smtClean="0">
                <a:latin typeface="Franklin Gothic Medium Cond" panose="020B0606030402020204" pitchFamily="34" charset="0"/>
              </a:rPr>
              <a:t>on December 31, 2017… who has performed fewer than 12 years of service” (fewer than </a:t>
            </a:r>
            <a:r>
              <a:rPr lang="en-US" altLang="en-US" dirty="0" smtClean="0">
                <a:latin typeface="Franklin Gothic Medium Cond" panose="020B0606030402020204" pitchFamily="34" charset="0"/>
                <a:hlinkClick r:id="rId3" action="ppaction://hlinksldjump"/>
              </a:rPr>
              <a:t>4,320</a:t>
            </a:r>
            <a:r>
              <a:rPr lang="en-US" altLang="en-US" dirty="0" smtClean="0">
                <a:latin typeface="Franklin Gothic Medium Cond" panose="020B0606030402020204" pitchFamily="34" charset="0"/>
              </a:rPr>
              <a:t> retirement points)</a:t>
            </a:r>
          </a:p>
        </p:txBody>
      </p:sp>
      <p:sp>
        <p:nvSpPr>
          <p:cNvPr id="8" name="TextBox 7"/>
          <p:cNvSpPr txBox="1"/>
          <p:nvPr/>
        </p:nvSpPr>
        <p:spPr>
          <a:xfrm>
            <a:off x="425299" y="5391566"/>
            <a:ext cx="8451999" cy="1015663"/>
          </a:xfrm>
          <a:prstGeom prst="rect">
            <a:avLst/>
          </a:prstGeom>
          <a:solidFill>
            <a:schemeClr val="accent3">
              <a:lumMod val="40000"/>
              <a:lumOff val="60000"/>
            </a:schemeClr>
          </a:solidFill>
        </p:spPr>
        <p:txBody>
          <a:bodyPr wrap="square" rtlCol="0">
            <a:spAutoFit/>
          </a:bodyPr>
          <a:lstStyle/>
          <a:p>
            <a:pPr marL="285750" indent="-285750">
              <a:buFont typeface="Wingdings" panose="05000000000000000000" pitchFamily="2" charset="2"/>
              <a:buChar char="Ø"/>
            </a:pPr>
            <a:r>
              <a:rPr lang="en-US" sz="2000" dirty="0" smtClean="0">
                <a:latin typeface="Franklin Gothic Medium Cond" panose="020B0606030402020204" pitchFamily="34" charset="0"/>
                <a:cs typeface="Times New Roman" pitchFamily="18" charset="0"/>
              </a:rPr>
              <a:t>Eligible </a:t>
            </a:r>
            <a:r>
              <a:rPr lang="en-US" sz="2000" dirty="0">
                <a:latin typeface="Franklin Gothic Medium Cond" panose="020B0606030402020204" pitchFamily="34" charset="0"/>
                <a:cs typeface="Times New Roman" pitchFamily="18" charset="0"/>
              </a:rPr>
              <a:t>for BRS, but to enroll must be receiving pay</a:t>
            </a:r>
          </a:p>
          <a:p>
            <a:pPr marL="285750" indent="-285750">
              <a:buFont typeface="Wingdings" panose="05000000000000000000" pitchFamily="2" charset="2"/>
              <a:buChar char="Ø"/>
            </a:pPr>
            <a:r>
              <a:rPr lang="en-US" sz="2000" dirty="0">
                <a:latin typeface="Franklin Gothic Medium Cond" panose="020B0606030402020204" pitchFamily="34" charset="0"/>
                <a:cs typeface="Times New Roman" pitchFamily="18" charset="0"/>
              </a:rPr>
              <a:t>If not in paid </a:t>
            </a:r>
            <a:r>
              <a:rPr lang="en-US" sz="2000" dirty="0" smtClean="0">
                <a:latin typeface="Franklin Gothic Medium Cond" panose="020B0606030402020204" pitchFamily="34" charset="0"/>
                <a:cs typeface="Times New Roman" pitchFamily="18" charset="0"/>
              </a:rPr>
              <a:t>status </a:t>
            </a:r>
            <a:r>
              <a:rPr lang="en-US" sz="2000" dirty="0">
                <a:latin typeface="Franklin Gothic Medium Cond" panose="020B0606030402020204" pitchFamily="34" charset="0"/>
                <a:cs typeface="Times New Roman" pitchFamily="18" charset="0"/>
              </a:rPr>
              <a:t>during </a:t>
            </a:r>
            <a:r>
              <a:rPr lang="en-US" sz="2000" dirty="0" smtClean="0">
                <a:latin typeface="Franklin Gothic Medium Cond" panose="020B0606030402020204" pitchFamily="34" charset="0"/>
                <a:cs typeface="Times New Roman" pitchFamily="18" charset="0"/>
              </a:rPr>
              <a:t>CY18, </a:t>
            </a:r>
            <a:r>
              <a:rPr lang="en-US" sz="2000" dirty="0">
                <a:latin typeface="Franklin Gothic Medium Cond" panose="020B0606030402020204" pitchFamily="34" charset="0"/>
                <a:cs typeface="Times New Roman" pitchFamily="18" charset="0"/>
              </a:rPr>
              <a:t>will be unable to </a:t>
            </a:r>
            <a:r>
              <a:rPr lang="en-US" sz="2000" dirty="0" smtClean="0">
                <a:latin typeface="Franklin Gothic Medium Cond" panose="020B0606030402020204" pitchFamily="34" charset="0"/>
                <a:cs typeface="Times New Roman" pitchFamily="18" charset="0"/>
              </a:rPr>
              <a:t>enroll</a:t>
            </a:r>
            <a:endParaRPr lang="en-US" sz="2000" dirty="0">
              <a:latin typeface="Franklin Gothic Medium Cond" panose="020B0606030402020204" pitchFamily="34" charset="0"/>
              <a:cs typeface="Times New Roman" pitchFamily="18" charset="0"/>
            </a:endParaRPr>
          </a:p>
          <a:p>
            <a:pPr marL="285750" indent="-285750">
              <a:buFont typeface="Wingdings" panose="05000000000000000000" pitchFamily="2" charset="2"/>
              <a:buChar char="Ø"/>
            </a:pPr>
            <a:r>
              <a:rPr lang="en-US" sz="2000" dirty="0" smtClean="0">
                <a:latin typeface="Franklin Gothic Medium Cond" panose="020B0606030402020204" pitchFamily="34" charset="0"/>
                <a:cs typeface="Times New Roman" pitchFamily="18" charset="0"/>
              </a:rPr>
              <a:t>30 </a:t>
            </a:r>
            <a:r>
              <a:rPr lang="en-US" sz="2000" dirty="0">
                <a:latin typeface="Franklin Gothic Medium Cond" panose="020B0606030402020204" pitchFamily="34" charset="0"/>
                <a:cs typeface="Times New Roman" pitchFamily="18" charset="0"/>
              </a:rPr>
              <a:t>day extension of enrollment window </a:t>
            </a:r>
            <a:r>
              <a:rPr lang="en-US" sz="2000" dirty="0" smtClean="0">
                <a:latin typeface="Franklin Gothic Medium Cond" panose="020B0606030402020204" pitchFamily="34" charset="0"/>
                <a:cs typeface="Times New Roman" pitchFamily="18" charset="0"/>
              </a:rPr>
              <a:t>first </a:t>
            </a:r>
            <a:r>
              <a:rPr lang="en-US" sz="2000" dirty="0">
                <a:latin typeface="Franklin Gothic Medium Cond" panose="020B0606030402020204" pitchFamily="34" charset="0"/>
                <a:cs typeface="Times New Roman" pitchFamily="18" charset="0"/>
              </a:rPr>
              <a:t>time returning to paid status after CY18</a:t>
            </a:r>
          </a:p>
        </p:txBody>
      </p:sp>
    </p:spTree>
    <p:extLst>
      <p:ext uri="{BB962C8B-B14F-4D97-AF65-F5344CB8AC3E}">
        <p14:creationId xmlns:p14="http://schemas.microsoft.com/office/powerpoint/2010/main" val="2051904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41866"/>
            <a:ext cx="7162800" cy="838200"/>
          </a:xfrm>
        </p:spPr>
        <p:txBody>
          <a:bodyPr>
            <a:normAutofit/>
          </a:bodyPr>
          <a:lstStyle/>
          <a:p>
            <a:r>
              <a:rPr lang="en-US" sz="3200" spc="-150" dirty="0">
                <a:latin typeface="Arial" charset="0"/>
                <a:ea typeface="Arial" charset="0"/>
                <a:cs typeface="Arial" charset="0"/>
              </a:rPr>
              <a:t>Why 4,320 Points?</a:t>
            </a:r>
          </a:p>
        </p:txBody>
      </p:sp>
      <p:sp>
        <p:nvSpPr>
          <p:cNvPr id="5" name="Content Placeholder 1"/>
          <p:cNvSpPr>
            <a:spLocks noGrp="1"/>
          </p:cNvSpPr>
          <p:nvPr>
            <p:ph idx="1"/>
          </p:nvPr>
        </p:nvSpPr>
        <p:spPr>
          <a:xfrm>
            <a:off x="304800" y="4114800"/>
            <a:ext cx="8610600" cy="2526268"/>
          </a:xfrm>
        </p:spPr>
        <p:txBody>
          <a:bodyPr/>
          <a:lstStyle/>
          <a:p>
            <a:pPr eaLnBrk="1" hangingPunct="1">
              <a:spcBef>
                <a:spcPts val="600"/>
              </a:spcBef>
              <a:spcAft>
                <a:spcPts val="0"/>
              </a:spcAft>
            </a:pPr>
            <a:r>
              <a:rPr lang="en-US" altLang="en-US" dirty="0" smtClean="0">
                <a:latin typeface="Franklin Gothic Medium Cond" panose="020B0606030402020204" pitchFamily="34" charset="0"/>
              </a:rPr>
              <a:t>10 U.S.C.§12733 </a:t>
            </a:r>
            <a:r>
              <a:rPr lang="en-US" altLang="en-US" dirty="0">
                <a:latin typeface="Franklin Gothic Medium Cond" panose="020B0606030402020204" pitchFamily="34" charset="0"/>
              </a:rPr>
              <a:t>governs how YOS calculated for non-regular retirement</a:t>
            </a:r>
          </a:p>
          <a:p>
            <a:pPr eaLnBrk="1" hangingPunct="1">
              <a:spcBef>
                <a:spcPts val="600"/>
              </a:spcBef>
              <a:spcAft>
                <a:spcPts val="0"/>
              </a:spcAft>
            </a:pPr>
            <a:r>
              <a:rPr lang="en-US" altLang="en-US" dirty="0" smtClean="0">
                <a:latin typeface="Franklin Gothic Medium Cond" panose="020B0606030402020204" pitchFamily="34" charset="0"/>
              </a:rPr>
              <a:t>YOS </a:t>
            </a:r>
            <a:r>
              <a:rPr lang="en-US" altLang="en-US" dirty="0">
                <a:latin typeface="Franklin Gothic Medium Cond" panose="020B0606030402020204" pitchFamily="34" charset="0"/>
              </a:rPr>
              <a:t>derived by dividing total retirement points by 360</a:t>
            </a:r>
          </a:p>
          <a:p>
            <a:pPr lvl="1" eaLnBrk="1" hangingPunct="1">
              <a:spcBef>
                <a:spcPts val="600"/>
              </a:spcBef>
              <a:spcAft>
                <a:spcPts val="0"/>
              </a:spcAft>
              <a:buFont typeface="Wingdings" panose="05000000000000000000" pitchFamily="2" charset="2"/>
              <a:buChar char="Ø"/>
            </a:pPr>
            <a:r>
              <a:rPr lang="en-US" altLang="en-US" sz="2000" dirty="0" smtClean="0">
                <a:latin typeface="Franklin Gothic Medium Cond" panose="020B0606030402020204" pitchFamily="34" charset="0"/>
              </a:rPr>
              <a:t>12 YOS = 4,320 points under this provision</a:t>
            </a:r>
          </a:p>
          <a:p>
            <a:pPr eaLnBrk="1" hangingPunct="1">
              <a:spcBef>
                <a:spcPts val="600"/>
              </a:spcBef>
              <a:spcAft>
                <a:spcPts val="0"/>
              </a:spcAft>
            </a:pPr>
            <a:r>
              <a:rPr lang="en-US" altLang="en-US" dirty="0" smtClean="0">
                <a:latin typeface="Franklin Gothic Medium Cond" panose="020B0606030402020204" pitchFamily="34" charset="0"/>
              </a:rPr>
              <a:t>Many RC members will be eligible based on points </a:t>
            </a:r>
            <a:r>
              <a:rPr lang="en-US" altLang="en-US" dirty="0">
                <a:latin typeface="Franklin Gothic Medium Cond" panose="020B0606030402020204" pitchFamily="34" charset="0"/>
              </a:rPr>
              <a:t> </a:t>
            </a:r>
            <a:r>
              <a:rPr lang="en-US" altLang="en-US" dirty="0" smtClean="0">
                <a:latin typeface="Franklin Gothic Medium Cond" panose="020B0606030402020204" pitchFamily="34" charset="0"/>
              </a:rPr>
              <a:t>                                    but have many more actual years of service for seniority</a:t>
            </a:r>
          </a:p>
        </p:txBody>
      </p:sp>
      <p:sp>
        <p:nvSpPr>
          <p:cNvPr id="10" name="TextBox 9"/>
          <p:cNvSpPr txBox="1"/>
          <p:nvPr/>
        </p:nvSpPr>
        <p:spPr>
          <a:xfrm>
            <a:off x="381000" y="3285460"/>
            <a:ext cx="8458200" cy="707886"/>
          </a:xfrm>
          <a:prstGeom prst="rect">
            <a:avLst/>
          </a:prstGeom>
          <a:solidFill>
            <a:schemeClr val="accent1">
              <a:lumMod val="20000"/>
              <a:lumOff val="80000"/>
            </a:schemeClr>
          </a:solidFill>
        </p:spPr>
        <p:txBody>
          <a:bodyPr wrap="square" rtlCol="0">
            <a:spAutoFit/>
          </a:bodyPr>
          <a:lstStyle/>
          <a:p>
            <a:r>
              <a:rPr lang="en-US" sz="2000" dirty="0" smtClean="0">
                <a:latin typeface="Franklin Gothic Medium Cond" panose="020B0606030402020204" pitchFamily="34" charset="0"/>
                <a:cs typeface="Times New Roman" pitchFamily="18" charset="0"/>
              </a:rPr>
              <a:t>10 U.S.C</a:t>
            </a:r>
            <a:r>
              <a:rPr lang="en-US" sz="2000" dirty="0">
                <a:latin typeface="Franklin Gothic Medium Cond" panose="020B0606030402020204" pitchFamily="34" charset="0"/>
                <a:cs typeface="Times New Roman" pitchFamily="18" charset="0"/>
              </a:rPr>
              <a:t>. </a:t>
            </a:r>
            <a:r>
              <a:rPr lang="en-US" sz="2000" dirty="0" smtClean="0">
                <a:latin typeface="Franklin Gothic Medium Cond" panose="020B0606030402020204" pitchFamily="34" charset="0"/>
                <a:cs typeface="Times New Roman" pitchFamily="18" charset="0"/>
              </a:rPr>
              <a:t>§12733 mandates use of retirement points to determine the number of “years of service” for determining eligibility to opt into BRS </a:t>
            </a:r>
            <a:endParaRPr lang="en-US" sz="2000" dirty="0">
              <a:latin typeface="Franklin Gothic Medium Cond" panose="020B0606030402020204" pitchFamily="34" charset="0"/>
              <a:cs typeface="Times New Roman" pitchFamily="18" charset="0"/>
            </a:endParaRPr>
          </a:p>
        </p:txBody>
      </p:sp>
      <p:sp>
        <p:nvSpPr>
          <p:cNvPr id="11" name="Rectangle 10"/>
          <p:cNvSpPr/>
          <p:nvPr/>
        </p:nvSpPr>
        <p:spPr>
          <a:xfrm>
            <a:off x="381000" y="2895600"/>
            <a:ext cx="8458201" cy="409783"/>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dirty="0" smtClean="0">
                <a:latin typeface="Franklin Gothic Medium Cond" panose="020B0606030402020204" pitchFamily="34" charset="0"/>
                <a:cs typeface="Times New Roman" pitchFamily="18" charset="0"/>
              </a:rPr>
              <a:t>How do we interpret the statutory requirement to calculate YOS for reserve members?</a:t>
            </a:r>
            <a:endParaRPr lang="en-US" dirty="0">
              <a:latin typeface="Franklin Gothic Medium Cond" panose="020B0606030402020204" pitchFamily="34" charset="0"/>
              <a:cs typeface="Times New Roman" pitchFamily="18" charset="0"/>
            </a:endParaRPr>
          </a:p>
        </p:txBody>
      </p:sp>
      <p:sp>
        <p:nvSpPr>
          <p:cNvPr id="16" name="Rectangle 15"/>
          <p:cNvSpPr/>
          <p:nvPr/>
        </p:nvSpPr>
        <p:spPr>
          <a:xfrm>
            <a:off x="381000" y="1600200"/>
            <a:ext cx="8458200" cy="1138773"/>
          </a:xfrm>
          <a:prstGeom prst="rect">
            <a:avLst/>
          </a:prstGeom>
          <a:solidFill>
            <a:schemeClr val="bg1">
              <a:lumMod val="95000"/>
            </a:schemeClr>
          </a:solidFill>
        </p:spPr>
        <p:txBody>
          <a:bodyPr wrap="square">
            <a:spAutoFit/>
          </a:bodyPr>
          <a:lstStyle/>
          <a:p>
            <a:pPr marR="19410"/>
            <a:r>
              <a:rPr lang="en-US" sz="2000" dirty="0">
                <a:latin typeface="Century"/>
              </a:rPr>
              <a:t>‘‘(2) </a:t>
            </a:r>
            <a:r>
              <a:rPr lang="en-US" sz="1600" dirty="0">
                <a:latin typeface="Century"/>
              </a:rPr>
              <a:t>ELECTION TO PARTICIPATE IN MODERNIZED RETIREMENT SYSTEM.—</a:t>
            </a:r>
          </a:p>
          <a:p>
            <a:pPr marR="19370" algn="just"/>
            <a:r>
              <a:rPr lang="en-US" sz="1600" dirty="0">
                <a:latin typeface="Century"/>
              </a:rPr>
              <a:t>‘‘(A) IN GENERAL.—Pursuant to subparagraph (B), a person performing reserve component service on December 31, 2017, who has performed fewer than 12 years of </a:t>
            </a:r>
            <a:r>
              <a:rPr lang="en-US" sz="1600" dirty="0" smtClean="0">
                <a:latin typeface="Century"/>
              </a:rPr>
              <a:t>service (</a:t>
            </a:r>
            <a:r>
              <a:rPr lang="en-US" sz="1600" dirty="0">
                <a:latin typeface="Century"/>
              </a:rPr>
              <a:t>as computed in accordance </a:t>
            </a:r>
            <a:r>
              <a:rPr lang="en-US" sz="1600" dirty="0" smtClean="0">
                <a:latin typeface="Century"/>
              </a:rPr>
              <a:t>with section  </a:t>
            </a:r>
            <a:r>
              <a:rPr lang="en-US" sz="1600" dirty="0">
                <a:latin typeface="Century"/>
              </a:rPr>
              <a:t>12733  of  this  title),  may  </a:t>
            </a:r>
            <a:r>
              <a:rPr lang="en-US" sz="1600" dirty="0" smtClean="0">
                <a:latin typeface="Century"/>
              </a:rPr>
              <a:t>elect…</a:t>
            </a:r>
            <a:endParaRPr lang="en-US" sz="1600" dirty="0">
              <a:latin typeface="Century"/>
            </a:endParaRPr>
          </a:p>
        </p:txBody>
      </p:sp>
      <p:grpSp>
        <p:nvGrpSpPr>
          <p:cNvPr id="25" name="Group 24"/>
          <p:cNvGrpSpPr/>
          <p:nvPr/>
        </p:nvGrpSpPr>
        <p:grpSpPr>
          <a:xfrm>
            <a:off x="7120567" y="4971335"/>
            <a:ext cx="1676401" cy="1295400"/>
            <a:chOff x="7120567" y="4971335"/>
            <a:chExt cx="1676401" cy="1295400"/>
          </a:xfrm>
        </p:grpSpPr>
        <p:grpSp>
          <p:nvGrpSpPr>
            <p:cNvPr id="19" name="Group 18"/>
            <p:cNvGrpSpPr/>
            <p:nvPr/>
          </p:nvGrpSpPr>
          <p:grpSpPr>
            <a:xfrm rot="20447666">
              <a:off x="7120567" y="4971335"/>
              <a:ext cx="1676401" cy="1295400"/>
              <a:chOff x="7162800" y="4572000"/>
              <a:chExt cx="1676401" cy="1295400"/>
            </a:xfrm>
          </p:grpSpPr>
          <p:sp>
            <p:nvSpPr>
              <p:cNvPr id="8" name="Rounded Rectangle 7">
                <a:hlinkClick r:id="rId3" action="ppaction://hlinksldjump"/>
              </p:cNvPr>
              <p:cNvSpPr/>
              <p:nvPr/>
            </p:nvSpPr>
            <p:spPr>
              <a:xfrm>
                <a:off x="7162800" y="4572000"/>
                <a:ext cx="1676401" cy="1295400"/>
              </a:xfrm>
              <a:prstGeom prst="roundRect">
                <a:avLst/>
              </a:prstGeom>
              <a:solidFill>
                <a:schemeClr val="tx1"/>
              </a:solidFill>
              <a:ln w="88900" cmpd="sng">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315200" y="4724400"/>
                <a:ext cx="1447800" cy="1015663"/>
              </a:xfrm>
              <a:prstGeom prst="rect">
                <a:avLst/>
              </a:prstGeom>
              <a:noFill/>
            </p:spPr>
            <p:txBody>
              <a:bodyPr wrap="square" rtlCol="0">
                <a:spAutoFit/>
              </a:bodyPr>
              <a:lstStyle/>
              <a:p>
                <a:pPr algn="r"/>
                <a:r>
                  <a:rPr lang="en-US" sz="2000" b="1" dirty="0" smtClean="0">
                    <a:solidFill>
                      <a:schemeClr val="bg1"/>
                    </a:solidFill>
                    <a:latin typeface="Comic Sans MS" panose="030F0702030302020204" pitchFamily="66" charset="0"/>
                  </a:rPr>
                  <a:t>12 years</a:t>
                </a:r>
              </a:p>
              <a:p>
                <a:pPr algn="r"/>
                <a:r>
                  <a:rPr lang="en-US" sz="2000" b="1" dirty="0" smtClean="0">
                    <a:solidFill>
                      <a:schemeClr val="bg1"/>
                    </a:solidFill>
                    <a:latin typeface="Comic Sans MS" panose="030F0702030302020204" pitchFamily="66" charset="0"/>
                  </a:rPr>
                  <a:t>X 360</a:t>
                </a:r>
              </a:p>
              <a:p>
                <a:pPr algn="r"/>
                <a:r>
                  <a:rPr lang="en-US" sz="2000" b="1" dirty="0" smtClean="0">
                    <a:solidFill>
                      <a:schemeClr val="bg1"/>
                    </a:solidFill>
                    <a:latin typeface="Comic Sans MS" panose="030F0702030302020204" pitchFamily="66" charset="0"/>
                  </a:rPr>
                  <a:t>4,320</a:t>
                </a:r>
                <a:endParaRPr lang="en-US" sz="2000" b="1" dirty="0">
                  <a:solidFill>
                    <a:schemeClr val="bg1"/>
                  </a:solidFill>
                  <a:latin typeface="Comic Sans MS" panose="030F0702030302020204" pitchFamily="66" charset="0"/>
                </a:endParaRPr>
              </a:p>
            </p:txBody>
          </p:sp>
        </p:grpSp>
        <p:cxnSp>
          <p:nvCxnSpPr>
            <p:cNvPr id="18" name="Straight Connector 17"/>
            <p:cNvCxnSpPr/>
            <p:nvPr/>
          </p:nvCxnSpPr>
          <p:spPr>
            <a:xfrm flipV="1">
              <a:off x="7428990" y="5527264"/>
              <a:ext cx="1287585" cy="47923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6" name="Action Button: Forward or Next 25">
            <a:hlinkClick r:id="" action="ppaction://hlinkshowjump?jump=lastslideviewed" highlightClick="1"/>
          </p:cNvPr>
          <p:cNvSpPr/>
          <p:nvPr/>
        </p:nvSpPr>
        <p:spPr>
          <a:xfrm>
            <a:off x="8229600" y="914400"/>
            <a:ext cx="609600" cy="609600"/>
          </a:xfrm>
          <a:prstGeom prst="actionButtonForwardNex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3245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4953575" y="4797631"/>
            <a:ext cx="1090964" cy="525391"/>
          </a:xfrm>
          <a:custGeom>
            <a:avLst/>
            <a:gdLst>
              <a:gd name="connsiteX0" fmla="*/ 0 w 1187532"/>
              <a:gd name="connsiteY0" fmla="*/ 0 h 525391"/>
              <a:gd name="connsiteX1" fmla="*/ 106878 w 1187532"/>
              <a:gd name="connsiteY1" fmla="*/ 201881 h 525391"/>
              <a:gd name="connsiteX2" fmla="*/ 249382 w 1187532"/>
              <a:gd name="connsiteY2" fmla="*/ 344385 h 525391"/>
              <a:gd name="connsiteX3" fmla="*/ 522514 w 1187532"/>
              <a:gd name="connsiteY3" fmla="*/ 463138 h 525391"/>
              <a:gd name="connsiteX4" fmla="*/ 961901 w 1187532"/>
              <a:gd name="connsiteY4" fmla="*/ 522514 h 525391"/>
              <a:gd name="connsiteX5" fmla="*/ 1187532 w 1187532"/>
              <a:gd name="connsiteY5" fmla="*/ 510639 h 525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7532" h="525391">
                <a:moveTo>
                  <a:pt x="0" y="0"/>
                </a:moveTo>
                <a:cubicBezTo>
                  <a:pt x="32657" y="72242"/>
                  <a:pt x="65314" y="144484"/>
                  <a:pt x="106878" y="201881"/>
                </a:cubicBezTo>
                <a:cubicBezTo>
                  <a:pt x="148442" y="259278"/>
                  <a:pt x="180109" y="300842"/>
                  <a:pt x="249382" y="344385"/>
                </a:cubicBezTo>
                <a:cubicBezTo>
                  <a:pt x="318655" y="387928"/>
                  <a:pt x="403761" y="433450"/>
                  <a:pt x="522514" y="463138"/>
                </a:cubicBezTo>
                <a:cubicBezTo>
                  <a:pt x="641267" y="492826"/>
                  <a:pt x="851065" y="514597"/>
                  <a:pt x="961901" y="522514"/>
                </a:cubicBezTo>
                <a:cubicBezTo>
                  <a:pt x="1072737" y="530431"/>
                  <a:pt x="1130134" y="520535"/>
                  <a:pt x="1187532" y="510639"/>
                </a:cubicBezTo>
              </a:path>
            </a:pathLst>
          </a:cu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1" name="Freeform 210"/>
          <p:cNvSpPr/>
          <p:nvPr/>
        </p:nvSpPr>
        <p:spPr>
          <a:xfrm rot="16828710">
            <a:off x="6295802" y="5436796"/>
            <a:ext cx="332509" cy="213041"/>
          </a:xfrm>
          <a:custGeom>
            <a:avLst/>
            <a:gdLst>
              <a:gd name="connsiteX0" fmla="*/ 0 w 332509"/>
              <a:gd name="connsiteY0" fmla="*/ 296883 h 296883"/>
              <a:gd name="connsiteX1" fmla="*/ 249382 w 332509"/>
              <a:gd name="connsiteY1" fmla="*/ 213756 h 296883"/>
              <a:gd name="connsiteX2" fmla="*/ 332509 w 332509"/>
              <a:gd name="connsiteY2" fmla="*/ 0 h 296883"/>
            </a:gdLst>
            <a:ahLst/>
            <a:cxnLst>
              <a:cxn ang="0">
                <a:pos x="connsiteX0" y="connsiteY0"/>
              </a:cxn>
              <a:cxn ang="0">
                <a:pos x="connsiteX1" y="connsiteY1"/>
              </a:cxn>
              <a:cxn ang="0">
                <a:pos x="connsiteX2" y="connsiteY2"/>
              </a:cxn>
            </a:cxnLst>
            <a:rect l="l" t="t" r="r" b="b"/>
            <a:pathLst>
              <a:path w="332509" h="296883">
                <a:moveTo>
                  <a:pt x="0" y="296883"/>
                </a:moveTo>
                <a:cubicBezTo>
                  <a:pt x="96982" y="280059"/>
                  <a:pt x="193964" y="263236"/>
                  <a:pt x="249382" y="213756"/>
                </a:cubicBezTo>
                <a:cubicBezTo>
                  <a:pt x="304800" y="164276"/>
                  <a:pt x="318654" y="82138"/>
                  <a:pt x="332509" y="0"/>
                </a:cubicBezTo>
              </a:path>
            </a:pathLst>
          </a:custGeom>
          <a:noFill/>
          <a:ln w="28575">
            <a:solidFill>
              <a:srgbClr val="FF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7" name="TextBox 97"/>
          <p:cNvSpPr txBox="1"/>
          <p:nvPr/>
        </p:nvSpPr>
        <p:spPr>
          <a:xfrm>
            <a:off x="6172200" y="3417125"/>
            <a:ext cx="92557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solidFill>
                <a:latin typeface="Franklin Gothic Medium Cond" charset="0"/>
                <a:ea typeface="Franklin Gothic Medium Cond" charset="0"/>
                <a:cs typeface="Franklin Gothic Medium Cond" charset="0"/>
              </a:rPr>
              <a:t>Age 60</a:t>
            </a:r>
            <a:endParaRPr lang="en-US" dirty="0">
              <a:solidFill>
                <a:prstClr val="black"/>
              </a:solidFill>
              <a:latin typeface="Franklin Gothic Medium Cond" charset="0"/>
              <a:ea typeface="Franklin Gothic Medium Cond" charset="0"/>
              <a:cs typeface="Franklin Gothic Medium Cond" charset="0"/>
            </a:endParaRPr>
          </a:p>
        </p:txBody>
      </p:sp>
      <p:sp>
        <p:nvSpPr>
          <p:cNvPr id="89" name="Rectangle 88"/>
          <p:cNvSpPr/>
          <p:nvPr/>
        </p:nvSpPr>
        <p:spPr>
          <a:xfrm>
            <a:off x="2372287" y="2540934"/>
            <a:ext cx="90511" cy="806915"/>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2" name="Title 1"/>
          <p:cNvSpPr>
            <a:spLocks noGrp="1"/>
          </p:cNvSpPr>
          <p:nvPr>
            <p:ph type="title"/>
          </p:nvPr>
        </p:nvSpPr>
        <p:spPr>
          <a:xfrm>
            <a:off x="990600" y="641866"/>
            <a:ext cx="7162800" cy="838200"/>
          </a:xfrm>
        </p:spPr>
        <p:txBody>
          <a:bodyPr>
            <a:normAutofit/>
          </a:bodyPr>
          <a:lstStyle/>
          <a:p>
            <a:r>
              <a:rPr lang="en-US" sz="3200" spc="-150" dirty="0" smtClean="0">
                <a:latin typeface="Arial" charset="0"/>
                <a:ea typeface="Arial" charset="0"/>
                <a:cs typeface="Arial" charset="0"/>
              </a:rPr>
              <a:t>Lump Sum Option</a:t>
            </a:r>
            <a:endParaRPr lang="en-US" sz="3200" spc="-150" dirty="0">
              <a:latin typeface="Arial" charset="0"/>
              <a:ea typeface="Arial" charset="0"/>
              <a:cs typeface="Arial" charset="0"/>
            </a:endParaRPr>
          </a:p>
        </p:txBody>
      </p:sp>
      <p:sp>
        <p:nvSpPr>
          <p:cNvPr id="94" name="Freeform 93"/>
          <p:cNvSpPr/>
          <p:nvPr/>
        </p:nvSpPr>
        <p:spPr>
          <a:xfrm>
            <a:off x="5867800" y="4851609"/>
            <a:ext cx="561017" cy="649635"/>
          </a:xfrm>
          <a:custGeom>
            <a:avLst/>
            <a:gdLst>
              <a:gd name="connsiteX0" fmla="*/ 543173 w 1089330"/>
              <a:gd name="connsiteY0" fmla="*/ 0 h 1227483"/>
              <a:gd name="connsiteX1" fmla="*/ 572494 w 1089330"/>
              <a:gd name="connsiteY1" fmla="*/ 10933 h 1227483"/>
              <a:gd name="connsiteX2" fmla="*/ 577464 w 1089330"/>
              <a:gd name="connsiteY2" fmla="*/ 57150 h 1227483"/>
              <a:gd name="connsiteX3" fmla="*/ 577245 w 1089330"/>
              <a:gd name="connsiteY3" fmla="*/ 68732 h 1227483"/>
              <a:gd name="connsiteX4" fmla="*/ 591689 w 1089330"/>
              <a:gd name="connsiteY4" fmla="*/ 68425 h 1227483"/>
              <a:gd name="connsiteX5" fmla="*/ 618411 w 1089330"/>
              <a:gd name="connsiteY5" fmla="*/ 69302 h 1227483"/>
              <a:gd name="connsiteX6" fmla="*/ 628153 w 1089330"/>
              <a:gd name="connsiteY6" fmla="*/ 58641 h 1227483"/>
              <a:gd name="connsiteX7" fmla="*/ 675861 w 1089330"/>
              <a:gd name="connsiteY7" fmla="*/ 2982 h 1227483"/>
              <a:gd name="connsiteX8" fmla="*/ 723569 w 1089330"/>
              <a:gd name="connsiteY8" fmla="*/ 26836 h 1227483"/>
              <a:gd name="connsiteX9" fmla="*/ 749822 w 1089330"/>
              <a:gd name="connsiteY9" fmla="*/ 107878 h 1227483"/>
              <a:gd name="connsiteX10" fmla="*/ 742334 w 1089330"/>
              <a:gd name="connsiteY10" fmla="*/ 110506 h 1227483"/>
              <a:gd name="connsiteX11" fmla="*/ 740962 w 1089330"/>
              <a:gd name="connsiteY11" fmla="*/ 148093 h 1227483"/>
              <a:gd name="connsiteX12" fmla="*/ 747422 w 1089330"/>
              <a:gd name="connsiteY12" fmla="*/ 249472 h 1227483"/>
              <a:gd name="connsiteX13" fmla="*/ 970494 w 1089330"/>
              <a:gd name="connsiteY13" fmla="*/ 466020 h 1227483"/>
              <a:gd name="connsiteX14" fmla="*/ 975700 w 1089330"/>
              <a:gd name="connsiteY14" fmla="*/ 493690 h 1227483"/>
              <a:gd name="connsiteX15" fmla="*/ 996310 w 1089330"/>
              <a:gd name="connsiteY15" fmla="*/ 514658 h 1227483"/>
              <a:gd name="connsiteX16" fmla="*/ 1089330 w 1089330"/>
              <a:gd name="connsiteY16" fmla="*/ 770283 h 1227483"/>
              <a:gd name="connsiteX17" fmla="*/ 544665 w 1089330"/>
              <a:gd name="connsiteY17" fmla="*/ 1227483 h 1227483"/>
              <a:gd name="connsiteX18" fmla="*/ 0 w 1089330"/>
              <a:gd name="connsiteY18" fmla="*/ 770283 h 1227483"/>
              <a:gd name="connsiteX19" fmla="*/ 42803 w 1089330"/>
              <a:gd name="connsiteY19" fmla="*/ 592320 h 1227483"/>
              <a:gd name="connsiteX20" fmla="*/ 88459 w 1089330"/>
              <a:gd name="connsiteY20" fmla="*/ 521712 h 1227483"/>
              <a:gd name="connsiteX21" fmla="*/ 91315 w 1089330"/>
              <a:gd name="connsiteY21" fmla="*/ 499628 h 1227483"/>
              <a:gd name="connsiteX22" fmla="*/ 310101 w 1089330"/>
              <a:gd name="connsiteY22" fmla="*/ 265375 h 1227483"/>
              <a:gd name="connsiteX23" fmla="*/ 338040 w 1089330"/>
              <a:gd name="connsiteY23" fmla="*/ 111225 h 1227483"/>
              <a:gd name="connsiteX24" fmla="*/ 344780 w 1089330"/>
              <a:gd name="connsiteY24" fmla="*/ 106851 h 1227483"/>
              <a:gd name="connsiteX25" fmla="*/ 341906 w 1089330"/>
              <a:gd name="connsiteY25" fmla="*/ 106349 h 1227483"/>
              <a:gd name="connsiteX26" fmla="*/ 381662 w 1089330"/>
              <a:gd name="connsiteY26" fmla="*/ 18884 h 1227483"/>
              <a:gd name="connsiteX27" fmla="*/ 445273 w 1089330"/>
              <a:gd name="connsiteY27" fmla="*/ 34787 h 1227483"/>
              <a:gd name="connsiteX28" fmla="*/ 454218 w 1089330"/>
              <a:gd name="connsiteY28" fmla="*/ 73052 h 1227483"/>
              <a:gd name="connsiteX29" fmla="*/ 454652 w 1089330"/>
              <a:gd name="connsiteY29" fmla="*/ 77465 h 1227483"/>
              <a:gd name="connsiteX30" fmla="*/ 474658 w 1089330"/>
              <a:gd name="connsiteY30" fmla="*/ 75564 h 1227483"/>
              <a:gd name="connsiteX31" fmla="*/ 482047 w 1089330"/>
              <a:gd name="connsiteY31" fmla="*/ 58640 h 1227483"/>
              <a:gd name="connsiteX32" fmla="*/ 508883 w 1089330"/>
              <a:gd name="connsiteY32" fmla="*/ 10933 h 1227483"/>
              <a:gd name="connsiteX33" fmla="*/ 543173 w 1089330"/>
              <a:gd name="connsiteY33" fmla="*/ 0 h 122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89330" h="1227483">
                <a:moveTo>
                  <a:pt x="543173" y="0"/>
                </a:moveTo>
                <a:cubicBezTo>
                  <a:pt x="555266" y="0"/>
                  <a:pt x="566531" y="3644"/>
                  <a:pt x="572494" y="10933"/>
                </a:cubicBezTo>
                <a:cubicBezTo>
                  <a:pt x="578458" y="18221"/>
                  <a:pt x="578126" y="38100"/>
                  <a:pt x="577464" y="57150"/>
                </a:cubicBezTo>
                <a:lnTo>
                  <a:pt x="577245" y="68732"/>
                </a:lnTo>
                <a:lnTo>
                  <a:pt x="591689" y="68425"/>
                </a:lnTo>
                <a:lnTo>
                  <a:pt x="618411" y="69302"/>
                </a:lnTo>
                <a:lnTo>
                  <a:pt x="628153" y="58641"/>
                </a:lnTo>
                <a:cubicBezTo>
                  <a:pt x="644056" y="42739"/>
                  <a:pt x="659958" y="8283"/>
                  <a:pt x="675861" y="2982"/>
                </a:cubicBezTo>
                <a:cubicBezTo>
                  <a:pt x="691764" y="-2319"/>
                  <a:pt x="714293" y="8283"/>
                  <a:pt x="723569" y="26836"/>
                </a:cubicBezTo>
                <a:cubicBezTo>
                  <a:pt x="731686" y="43070"/>
                  <a:pt x="780387" y="88727"/>
                  <a:pt x="749822" y="107878"/>
                </a:cubicBezTo>
                <a:lnTo>
                  <a:pt x="742334" y="110506"/>
                </a:lnTo>
                <a:lnTo>
                  <a:pt x="740962" y="148093"/>
                </a:lnTo>
                <a:cubicBezTo>
                  <a:pt x="735827" y="177579"/>
                  <a:pt x="727544" y="213028"/>
                  <a:pt x="747422" y="249472"/>
                </a:cubicBezTo>
                <a:cubicBezTo>
                  <a:pt x="777239" y="304137"/>
                  <a:pt x="936017" y="399801"/>
                  <a:pt x="970494" y="466020"/>
                </a:cubicBezTo>
                <a:lnTo>
                  <a:pt x="975700" y="493690"/>
                </a:lnTo>
                <a:lnTo>
                  <a:pt x="996310" y="514658"/>
                </a:lnTo>
                <a:cubicBezTo>
                  <a:pt x="1055038" y="587628"/>
                  <a:pt x="1089330" y="675594"/>
                  <a:pt x="1089330" y="770283"/>
                </a:cubicBezTo>
                <a:cubicBezTo>
                  <a:pt x="1089330" y="1022788"/>
                  <a:pt x="845475" y="1227483"/>
                  <a:pt x="544665" y="1227483"/>
                </a:cubicBezTo>
                <a:cubicBezTo>
                  <a:pt x="243855" y="1227483"/>
                  <a:pt x="0" y="1022788"/>
                  <a:pt x="0" y="770283"/>
                </a:cubicBezTo>
                <a:cubicBezTo>
                  <a:pt x="0" y="707157"/>
                  <a:pt x="15241" y="647019"/>
                  <a:pt x="42803" y="592320"/>
                </a:cubicBezTo>
                <a:lnTo>
                  <a:pt x="88459" y="521712"/>
                </a:lnTo>
                <a:lnTo>
                  <a:pt x="91315" y="499628"/>
                </a:lnTo>
                <a:cubicBezTo>
                  <a:pt x="122499" y="430861"/>
                  <a:pt x="279290" y="322028"/>
                  <a:pt x="310101" y="265375"/>
                </a:cubicBezTo>
                <a:cubicBezTo>
                  <a:pt x="346048" y="199280"/>
                  <a:pt x="303869" y="144345"/>
                  <a:pt x="338040" y="111225"/>
                </a:cubicBezTo>
                <a:lnTo>
                  <a:pt x="344780" y="106851"/>
                </a:lnTo>
                <a:lnTo>
                  <a:pt x="341906" y="106349"/>
                </a:lnTo>
                <a:cubicBezTo>
                  <a:pt x="283596" y="90446"/>
                  <a:pt x="364434" y="30811"/>
                  <a:pt x="381662" y="18884"/>
                </a:cubicBezTo>
                <a:cubicBezTo>
                  <a:pt x="398890" y="6957"/>
                  <a:pt x="432021" y="21535"/>
                  <a:pt x="445273" y="34787"/>
                </a:cubicBezTo>
                <a:cubicBezTo>
                  <a:pt x="451899" y="41413"/>
                  <a:pt x="453224" y="58309"/>
                  <a:pt x="454218" y="73052"/>
                </a:cubicBezTo>
                <a:lnTo>
                  <a:pt x="454652" y="77465"/>
                </a:lnTo>
                <a:lnTo>
                  <a:pt x="474658" y="75564"/>
                </a:lnTo>
                <a:lnTo>
                  <a:pt x="482047" y="58640"/>
                </a:lnTo>
                <a:cubicBezTo>
                  <a:pt x="490330" y="39093"/>
                  <a:pt x="499607" y="18221"/>
                  <a:pt x="508883" y="10933"/>
                </a:cubicBezTo>
                <a:cubicBezTo>
                  <a:pt x="518160" y="3644"/>
                  <a:pt x="531081" y="0"/>
                  <a:pt x="543173" y="0"/>
                </a:cubicBezTo>
                <a:close/>
              </a:path>
            </a:pathLst>
          </a:custGeom>
          <a:solidFill>
            <a:schemeClr val="bg2">
              <a:lumMod val="75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95" name="TextBox 7"/>
          <p:cNvSpPr txBox="1"/>
          <p:nvPr/>
        </p:nvSpPr>
        <p:spPr>
          <a:xfrm>
            <a:off x="5921553" y="4851609"/>
            <a:ext cx="42060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4000" b="1" dirty="0" smtClean="0">
                <a:solidFill>
                  <a:srgbClr val="70AD47">
                    <a:lumMod val="75000"/>
                  </a:srgbClr>
                </a:solidFill>
                <a:latin typeface="Arial" charset="0"/>
                <a:ea typeface="Arial" charset="0"/>
                <a:cs typeface="Arial" charset="0"/>
              </a:rPr>
              <a:t>$</a:t>
            </a:r>
            <a:endParaRPr lang="en-US" sz="4000" b="1" dirty="0">
              <a:solidFill>
                <a:srgbClr val="70AD47">
                  <a:lumMod val="75000"/>
                </a:srgbClr>
              </a:solidFill>
              <a:latin typeface="Arial" charset="0"/>
              <a:ea typeface="Arial" charset="0"/>
              <a:cs typeface="Arial" charset="0"/>
            </a:endParaRPr>
          </a:p>
        </p:txBody>
      </p:sp>
      <p:sp>
        <p:nvSpPr>
          <p:cNvPr id="110" name="Rectangle 109"/>
          <p:cNvSpPr/>
          <p:nvPr/>
        </p:nvSpPr>
        <p:spPr>
          <a:xfrm>
            <a:off x="6563955" y="5650251"/>
            <a:ext cx="85761" cy="438912"/>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11" name="Rectangle 110"/>
          <p:cNvSpPr/>
          <p:nvPr/>
        </p:nvSpPr>
        <p:spPr>
          <a:xfrm>
            <a:off x="6735634" y="5640333"/>
            <a:ext cx="79513" cy="448056"/>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12" name="Rectangle 111"/>
          <p:cNvSpPr/>
          <p:nvPr/>
        </p:nvSpPr>
        <p:spPr>
          <a:xfrm>
            <a:off x="6873835" y="5633940"/>
            <a:ext cx="85761" cy="457200"/>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13" name="Rectangle 112"/>
          <p:cNvSpPr/>
          <p:nvPr/>
        </p:nvSpPr>
        <p:spPr>
          <a:xfrm>
            <a:off x="7026235" y="5626171"/>
            <a:ext cx="85761" cy="466344"/>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14" name="Rectangle 113"/>
          <p:cNvSpPr/>
          <p:nvPr/>
        </p:nvSpPr>
        <p:spPr>
          <a:xfrm>
            <a:off x="7177970" y="5618220"/>
            <a:ext cx="85761" cy="475488"/>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15" name="Rectangle 114"/>
          <p:cNvSpPr/>
          <p:nvPr/>
        </p:nvSpPr>
        <p:spPr>
          <a:xfrm>
            <a:off x="7336990" y="5605002"/>
            <a:ext cx="85761" cy="484632"/>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16" name="Rectangle 115"/>
          <p:cNvSpPr/>
          <p:nvPr/>
        </p:nvSpPr>
        <p:spPr>
          <a:xfrm>
            <a:off x="7490580" y="5595858"/>
            <a:ext cx="85761" cy="493776"/>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17" name="Rectangle 116"/>
          <p:cNvSpPr/>
          <p:nvPr/>
        </p:nvSpPr>
        <p:spPr>
          <a:xfrm>
            <a:off x="7633840" y="5176427"/>
            <a:ext cx="85761" cy="914400"/>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18" name="Rectangle 117"/>
          <p:cNvSpPr/>
          <p:nvPr/>
        </p:nvSpPr>
        <p:spPr>
          <a:xfrm>
            <a:off x="7764341" y="5167283"/>
            <a:ext cx="85761" cy="923544"/>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19" name="Rectangle 118"/>
          <p:cNvSpPr/>
          <p:nvPr/>
        </p:nvSpPr>
        <p:spPr>
          <a:xfrm>
            <a:off x="7905811" y="5156292"/>
            <a:ext cx="85761" cy="932688"/>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20" name="Rectangle 119"/>
          <p:cNvSpPr/>
          <p:nvPr/>
        </p:nvSpPr>
        <p:spPr>
          <a:xfrm>
            <a:off x="8035762" y="5153515"/>
            <a:ext cx="85761" cy="941832"/>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21" name="Rectangle 120"/>
          <p:cNvSpPr/>
          <p:nvPr/>
        </p:nvSpPr>
        <p:spPr>
          <a:xfrm>
            <a:off x="8175560" y="5138230"/>
            <a:ext cx="85761" cy="950976"/>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22" name="Rectangle 121"/>
          <p:cNvSpPr/>
          <p:nvPr/>
        </p:nvSpPr>
        <p:spPr>
          <a:xfrm>
            <a:off x="8306061" y="5129086"/>
            <a:ext cx="85761" cy="960120"/>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23" name="Rectangle 122"/>
          <p:cNvSpPr/>
          <p:nvPr/>
        </p:nvSpPr>
        <p:spPr>
          <a:xfrm>
            <a:off x="8434280" y="5119502"/>
            <a:ext cx="85761" cy="969264"/>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24" name="Rectangle 123"/>
          <p:cNvSpPr/>
          <p:nvPr/>
        </p:nvSpPr>
        <p:spPr>
          <a:xfrm>
            <a:off x="8569531" y="5115318"/>
            <a:ext cx="85761" cy="978408"/>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40" name="Rectangle 139"/>
          <p:cNvSpPr/>
          <p:nvPr/>
        </p:nvSpPr>
        <p:spPr>
          <a:xfrm>
            <a:off x="6485628" y="2544859"/>
            <a:ext cx="107911" cy="809487"/>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41" name="Rectangle 140"/>
          <p:cNvSpPr/>
          <p:nvPr/>
        </p:nvSpPr>
        <p:spPr>
          <a:xfrm>
            <a:off x="7493071" y="2449858"/>
            <a:ext cx="85761" cy="905256"/>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42" name="Rectangle 141"/>
          <p:cNvSpPr/>
          <p:nvPr/>
        </p:nvSpPr>
        <p:spPr>
          <a:xfrm>
            <a:off x="7623572" y="2432763"/>
            <a:ext cx="85761" cy="92354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43" name="Rectangle 142"/>
          <p:cNvSpPr/>
          <p:nvPr/>
        </p:nvSpPr>
        <p:spPr>
          <a:xfrm>
            <a:off x="7765042" y="2421772"/>
            <a:ext cx="85761" cy="93268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44" name="Rectangle 143"/>
          <p:cNvSpPr/>
          <p:nvPr/>
        </p:nvSpPr>
        <p:spPr>
          <a:xfrm>
            <a:off x="7894993" y="2415060"/>
            <a:ext cx="85761" cy="941832"/>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45" name="Rectangle 144"/>
          <p:cNvSpPr/>
          <p:nvPr/>
        </p:nvSpPr>
        <p:spPr>
          <a:xfrm>
            <a:off x="8034791" y="2403710"/>
            <a:ext cx="85761" cy="950976"/>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46" name="Rectangle 145"/>
          <p:cNvSpPr/>
          <p:nvPr/>
        </p:nvSpPr>
        <p:spPr>
          <a:xfrm>
            <a:off x="8165292" y="2394566"/>
            <a:ext cx="85761" cy="960120"/>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47" name="Rectangle 146"/>
          <p:cNvSpPr/>
          <p:nvPr/>
        </p:nvSpPr>
        <p:spPr>
          <a:xfrm>
            <a:off x="8293511" y="2384982"/>
            <a:ext cx="85761" cy="96926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48" name="Rectangle 147"/>
          <p:cNvSpPr/>
          <p:nvPr/>
        </p:nvSpPr>
        <p:spPr>
          <a:xfrm>
            <a:off x="8428762" y="2380798"/>
            <a:ext cx="85761" cy="97840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49" name="Rectangle 148"/>
          <p:cNvSpPr/>
          <p:nvPr/>
        </p:nvSpPr>
        <p:spPr>
          <a:xfrm>
            <a:off x="6645619" y="2528749"/>
            <a:ext cx="90269" cy="822960"/>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50" name="Rectangle 149"/>
          <p:cNvSpPr/>
          <p:nvPr/>
        </p:nvSpPr>
        <p:spPr>
          <a:xfrm>
            <a:off x="6781722" y="2519605"/>
            <a:ext cx="84089" cy="83210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51" name="Rectangle 150"/>
          <p:cNvSpPr/>
          <p:nvPr/>
        </p:nvSpPr>
        <p:spPr>
          <a:xfrm>
            <a:off x="6921940" y="2520279"/>
            <a:ext cx="88043" cy="84124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52" name="Rectangle 151"/>
          <p:cNvSpPr/>
          <p:nvPr/>
        </p:nvSpPr>
        <p:spPr>
          <a:xfrm>
            <a:off x="7060256" y="2508811"/>
            <a:ext cx="90511" cy="850392"/>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53" name="Rectangle 152"/>
          <p:cNvSpPr/>
          <p:nvPr/>
        </p:nvSpPr>
        <p:spPr>
          <a:xfrm>
            <a:off x="7213720" y="2498874"/>
            <a:ext cx="90511" cy="859536"/>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54" name="Rectangle 153"/>
          <p:cNvSpPr/>
          <p:nvPr/>
        </p:nvSpPr>
        <p:spPr>
          <a:xfrm>
            <a:off x="7354237" y="2480103"/>
            <a:ext cx="87719" cy="87782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cxnSp>
        <p:nvCxnSpPr>
          <p:cNvPr id="155" name="Straight Connector 154"/>
          <p:cNvCxnSpPr/>
          <p:nvPr/>
        </p:nvCxnSpPr>
        <p:spPr>
          <a:xfrm>
            <a:off x="4431099" y="3350061"/>
            <a:ext cx="4324879" cy="5835"/>
          </a:xfrm>
          <a:prstGeom prst="line">
            <a:avLst/>
          </a:prstGeom>
          <a:noFill/>
          <a:ln w="6350" cap="flat" cmpd="sng" algn="ctr">
            <a:solidFill>
              <a:srgbClr val="5B9BD5"/>
            </a:solidFill>
            <a:prstDash val="solid"/>
            <a:miter lim="800000"/>
          </a:ln>
          <a:effectLst/>
        </p:spPr>
      </p:cxnSp>
      <p:cxnSp>
        <p:nvCxnSpPr>
          <p:cNvPr id="156" name="Straight Arrow Connector 155"/>
          <p:cNvCxnSpPr/>
          <p:nvPr/>
        </p:nvCxnSpPr>
        <p:spPr>
          <a:xfrm>
            <a:off x="8338487" y="6183869"/>
            <a:ext cx="653113" cy="0"/>
          </a:xfrm>
          <a:prstGeom prst="straightConnector1">
            <a:avLst/>
          </a:prstGeom>
          <a:noFill/>
          <a:ln w="38100" cap="flat" cmpd="sng" algn="ctr">
            <a:solidFill>
              <a:srgbClr val="4472C4">
                <a:lumMod val="75000"/>
              </a:srgbClr>
            </a:solidFill>
            <a:prstDash val="solid"/>
            <a:miter lim="800000"/>
            <a:tailEnd type="triangle"/>
          </a:ln>
          <a:effectLst/>
        </p:spPr>
      </p:cxnSp>
      <p:cxnSp>
        <p:nvCxnSpPr>
          <p:cNvPr id="157" name="Straight Arrow Connector 156"/>
          <p:cNvCxnSpPr/>
          <p:nvPr/>
        </p:nvCxnSpPr>
        <p:spPr>
          <a:xfrm>
            <a:off x="8338487" y="3528860"/>
            <a:ext cx="653113" cy="0"/>
          </a:xfrm>
          <a:prstGeom prst="straightConnector1">
            <a:avLst/>
          </a:prstGeom>
          <a:noFill/>
          <a:ln w="38100" cap="flat" cmpd="sng" algn="ctr">
            <a:solidFill>
              <a:srgbClr val="4472C4">
                <a:lumMod val="75000"/>
              </a:srgbClr>
            </a:solidFill>
            <a:prstDash val="solid"/>
            <a:miter lim="800000"/>
            <a:tailEnd type="triangle"/>
          </a:ln>
          <a:effectLst/>
        </p:spPr>
      </p:cxnSp>
      <p:sp>
        <p:nvSpPr>
          <p:cNvPr id="158" name="TextBox 94"/>
          <p:cNvSpPr txBox="1"/>
          <p:nvPr/>
        </p:nvSpPr>
        <p:spPr>
          <a:xfrm>
            <a:off x="7275156" y="6183868"/>
            <a:ext cx="92557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solidFill>
                <a:latin typeface="Franklin Gothic Medium Cond" charset="0"/>
                <a:ea typeface="Franklin Gothic Medium Cond" charset="0"/>
                <a:cs typeface="Franklin Gothic Medium Cond" charset="0"/>
              </a:rPr>
              <a:t>Age 67</a:t>
            </a:r>
            <a:endParaRPr lang="en-US" dirty="0">
              <a:solidFill>
                <a:prstClr val="black"/>
              </a:solidFill>
              <a:latin typeface="Franklin Gothic Medium Cond" charset="0"/>
              <a:ea typeface="Franklin Gothic Medium Cond" charset="0"/>
              <a:cs typeface="Franklin Gothic Medium Cond" charset="0"/>
            </a:endParaRPr>
          </a:p>
        </p:txBody>
      </p:sp>
      <p:cxnSp>
        <p:nvCxnSpPr>
          <p:cNvPr id="159" name="Straight Connector 158"/>
          <p:cNvCxnSpPr/>
          <p:nvPr/>
        </p:nvCxnSpPr>
        <p:spPr>
          <a:xfrm>
            <a:off x="7679304" y="6141647"/>
            <a:ext cx="0" cy="117072"/>
          </a:xfrm>
          <a:prstGeom prst="line">
            <a:avLst/>
          </a:prstGeom>
          <a:noFill/>
          <a:ln w="6350" cap="flat" cmpd="sng" algn="ctr">
            <a:solidFill>
              <a:srgbClr val="5B9BD5"/>
            </a:solidFill>
            <a:prstDash val="solid"/>
            <a:miter lim="800000"/>
          </a:ln>
          <a:effectLst/>
        </p:spPr>
      </p:cxnSp>
      <p:sp>
        <p:nvSpPr>
          <p:cNvPr id="160" name="TextBox 97"/>
          <p:cNvSpPr txBox="1"/>
          <p:nvPr/>
        </p:nvSpPr>
        <p:spPr>
          <a:xfrm>
            <a:off x="7169832" y="3424910"/>
            <a:ext cx="92557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solidFill>
                <a:latin typeface="Franklin Gothic Medium Cond" charset="0"/>
                <a:ea typeface="Franklin Gothic Medium Cond" charset="0"/>
                <a:cs typeface="Franklin Gothic Medium Cond" charset="0"/>
              </a:rPr>
              <a:t>Age 67</a:t>
            </a:r>
            <a:endParaRPr lang="en-US">
              <a:solidFill>
                <a:prstClr val="black"/>
              </a:solidFill>
              <a:latin typeface="Franklin Gothic Medium Cond" charset="0"/>
              <a:ea typeface="Franklin Gothic Medium Cond" charset="0"/>
              <a:cs typeface="Franklin Gothic Medium Cond" charset="0"/>
            </a:endParaRPr>
          </a:p>
        </p:txBody>
      </p:sp>
      <p:cxnSp>
        <p:nvCxnSpPr>
          <p:cNvPr id="161" name="Straight Connector 160"/>
          <p:cNvCxnSpPr/>
          <p:nvPr/>
        </p:nvCxnSpPr>
        <p:spPr>
          <a:xfrm>
            <a:off x="7537209" y="3401057"/>
            <a:ext cx="0" cy="117072"/>
          </a:xfrm>
          <a:prstGeom prst="line">
            <a:avLst/>
          </a:prstGeom>
          <a:noFill/>
          <a:ln w="6350" cap="flat" cmpd="sng" algn="ctr">
            <a:solidFill>
              <a:srgbClr val="5B9BD5"/>
            </a:solidFill>
            <a:prstDash val="solid"/>
            <a:miter lim="800000"/>
          </a:ln>
          <a:effectLst/>
        </p:spPr>
      </p:cxnSp>
      <p:sp>
        <p:nvSpPr>
          <p:cNvPr id="166" name="TextBox 104"/>
          <p:cNvSpPr txBox="1"/>
          <p:nvPr/>
        </p:nvSpPr>
        <p:spPr>
          <a:xfrm>
            <a:off x="4102925" y="3464625"/>
            <a:ext cx="81007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solidFill>
                <a:latin typeface="Franklin Gothic Medium Cond" charset="0"/>
                <a:ea typeface="Franklin Gothic Medium Cond" charset="0"/>
                <a:cs typeface="Franklin Gothic Medium Cond" charset="0"/>
              </a:rPr>
              <a:t>Retires</a:t>
            </a:r>
            <a:endParaRPr lang="en-US" dirty="0">
              <a:solidFill>
                <a:prstClr val="black"/>
              </a:solidFill>
              <a:latin typeface="Franklin Gothic Medium Cond" charset="0"/>
              <a:ea typeface="Franklin Gothic Medium Cond" charset="0"/>
              <a:cs typeface="Franklin Gothic Medium Cond" charset="0"/>
            </a:endParaRPr>
          </a:p>
        </p:txBody>
      </p:sp>
      <p:sp>
        <p:nvSpPr>
          <p:cNvPr id="85" name="Rectangle 84"/>
          <p:cNvSpPr/>
          <p:nvPr/>
        </p:nvSpPr>
        <p:spPr>
          <a:xfrm>
            <a:off x="1837638" y="2711297"/>
            <a:ext cx="85761" cy="62991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86" name="Rectangle 85"/>
          <p:cNvSpPr/>
          <p:nvPr/>
        </p:nvSpPr>
        <p:spPr>
          <a:xfrm>
            <a:off x="1973769" y="2642417"/>
            <a:ext cx="84089" cy="695122"/>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87" name="Rectangle 86"/>
          <p:cNvSpPr/>
          <p:nvPr/>
        </p:nvSpPr>
        <p:spPr>
          <a:xfrm>
            <a:off x="2113567" y="2610784"/>
            <a:ext cx="88043" cy="73558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88" name="Rectangle 87"/>
          <p:cNvSpPr/>
          <p:nvPr/>
        </p:nvSpPr>
        <p:spPr>
          <a:xfrm>
            <a:off x="2244068" y="2573015"/>
            <a:ext cx="90511" cy="76924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90" name="Rectangle 89"/>
          <p:cNvSpPr/>
          <p:nvPr/>
        </p:nvSpPr>
        <p:spPr>
          <a:xfrm>
            <a:off x="2507540" y="2510749"/>
            <a:ext cx="107908" cy="830466"/>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91" name="Rectangle 90"/>
          <p:cNvSpPr/>
          <p:nvPr/>
        </p:nvSpPr>
        <p:spPr>
          <a:xfrm>
            <a:off x="3514981" y="2297874"/>
            <a:ext cx="85761" cy="104283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92" name="Rectangle 91"/>
          <p:cNvSpPr/>
          <p:nvPr/>
        </p:nvSpPr>
        <p:spPr>
          <a:xfrm>
            <a:off x="3645482" y="2297874"/>
            <a:ext cx="95102" cy="1044413"/>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93" name="Rectangle 92"/>
          <p:cNvSpPr/>
          <p:nvPr/>
        </p:nvSpPr>
        <p:spPr>
          <a:xfrm>
            <a:off x="3786952" y="2221675"/>
            <a:ext cx="85761" cy="1118172"/>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25" name="Rectangle 124"/>
          <p:cNvSpPr/>
          <p:nvPr/>
        </p:nvSpPr>
        <p:spPr>
          <a:xfrm>
            <a:off x="3933700" y="2157350"/>
            <a:ext cx="77649" cy="118872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62" name="Rectangle 161"/>
          <p:cNvSpPr/>
          <p:nvPr/>
        </p:nvSpPr>
        <p:spPr>
          <a:xfrm>
            <a:off x="4056701" y="2084016"/>
            <a:ext cx="85761" cy="125613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63" name="Rectangle 162"/>
          <p:cNvSpPr/>
          <p:nvPr/>
        </p:nvSpPr>
        <p:spPr>
          <a:xfrm>
            <a:off x="4187202" y="1981200"/>
            <a:ext cx="85761" cy="137160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67" name="Rectangle 166"/>
          <p:cNvSpPr/>
          <p:nvPr/>
        </p:nvSpPr>
        <p:spPr>
          <a:xfrm>
            <a:off x="4315421" y="1981200"/>
            <a:ext cx="85761" cy="137160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69" name="Rectangle 168"/>
          <p:cNvSpPr/>
          <p:nvPr/>
        </p:nvSpPr>
        <p:spPr>
          <a:xfrm>
            <a:off x="4450672" y="1981200"/>
            <a:ext cx="85761" cy="137160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70" name="Rectangle 169"/>
          <p:cNvSpPr/>
          <p:nvPr/>
        </p:nvSpPr>
        <p:spPr>
          <a:xfrm>
            <a:off x="2667529" y="2474817"/>
            <a:ext cx="90269" cy="86307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71" name="Rectangle 170"/>
          <p:cNvSpPr/>
          <p:nvPr/>
        </p:nvSpPr>
        <p:spPr>
          <a:xfrm>
            <a:off x="2803632" y="2449858"/>
            <a:ext cx="84089" cy="88803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72" name="Rectangle 171"/>
          <p:cNvSpPr/>
          <p:nvPr/>
        </p:nvSpPr>
        <p:spPr>
          <a:xfrm>
            <a:off x="2943850" y="2421772"/>
            <a:ext cx="88043" cy="92741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73" name="Rectangle 172"/>
          <p:cNvSpPr/>
          <p:nvPr/>
        </p:nvSpPr>
        <p:spPr>
          <a:xfrm>
            <a:off x="3082166" y="2384982"/>
            <a:ext cx="90511" cy="96113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74" name="Rectangle 173"/>
          <p:cNvSpPr/>
          <p:nvPr/>
        </p:nvSpPr>
        <p:spPr>
          <a:xfrm>
            <a:off x="3235629" y="2380797"/>
            <a:ext cx="73152" cy="96426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75" name="Rectangle 174"/>
          <p:cNvSpPr/>
          <p:nvPr/>
        </p:nvSpPr>
        <p:spPr>
          <a:xfrm>
            <a:off x="3376147" y="2325941"/>
            <a:ext cx="87719" cy="101498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cxnSp>
        <p:nvCxnSpPr>
          <p:cNvPr id="176" name="Straight Connector 175"/>
          <p:cNvCxnSpPr/>
          <p:nvPr/>
        </p:nvCxnSpPr>
        <p:spPr>
          <a:xfrm>
            <a:off x="1600200" y="3334037"/>
            <a:ext cx="3177688" cy="7707"/>
          </a:xfrm>
          <a:prstGeom prst="line">
            <a:avLst/>
          </a:prstGeom>
          <a:solidFill>
            <a:schemeClr val="tx2">
              <a:lumMod val="60000"/>
              <a:lumOff val="40000"/>
            </a:schemeClr>
          </a:solidFill>
          <a:ln w="6350" cap="flat" cmpd="sng" algn="ctr">
            <a:solidFill>
              <a:srgbClr val="5B9BD5"/>
            </a:solidFill>
            <a:prstDash val="solid"/>
            <a:miter lim="800000"/>
          </a:ln>
          <a:effectLst/>
        </p:spPr>
      </p:cxnSp>
      <p:sp>
        <p:nvSpPr>
          <p:cNvPr id="179" name="Rectangle 178"/>
          <p:cNvSpPr/>
          <p:nvPr/>
        </p:nvSpPr>
        <p:spPr>
          <a:xfrm>
            <a:off x="2367686" y="5284696"/>
            <a:ext cx="90511" cy="806915"/>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80" name="Rectangle 179"/>
          <p:cNvSpPr/>
          <p:nvPr/>
        </p:nvSpPr>
        <p:spPr>
          <a:xfrm>
            <a:off x="1833037" y="5455059"/>
            <a:ext cx="85761" cy="62991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81" name="Rectangle 180"/>
          <p:cNvSpPr/>
          <p:nvPr/>
        </p:nvSpPr>
        <p:spPr>
          <a:xfrm>
            <a:off x="1969168" y="5398054"/>
            <a:ext cx="84089" cy="695122"/>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82" name="Rectangle 181"/>
          <p:cNvSpPr/>
          <p:nvPr/>
        </p:nvSpPr>
        <p:spPr>
          <a:xfrm>
            <a:off x="2108966" y="5366421"/>
            <a:ext cx="88043" cy="73558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83" name="Rectangle 182"/>
          <p:cNvSpPr/>
          <p:nvPr/>
        </p:nvSpPr>
        <p:spPr>
          <a:xfrm>
            <a:off x="2239467" y="5328652"/>
            <a:ext cx="90511" cy="76924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84" name="Rectangle 183"/>
          <p:cNvSpPr/>
          <p:nvPr/>
        </p:nvSpPr>
        <p:spPr>
          <a:xfrm>
            <a:off x="2502939" y="5254511"/>
            <a:ext cx="107908" cy="830466"/>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85" name="Rectangle 184"/>
          <p:cNvSpPr/>
          <p:nvPr/>
        </p:nvSpPr>
        <p:spPr>
          <a:xfrm>
            <a:off x="3510380" y="5053511"/>
            <a:ext cx="85761" cy="104283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86" name="Rectangle 185"/>
          <p:cNvSpPr/>
          <p:nvPr/>
        </p:nvSpPr>
        <p:spPr>
          <a:xfrm>
            <a:off x="3640881" y="5053511"/>
            <a:ext cx="95102" cy="1044413"/>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87" name="Rectangle 186"/>
          <p:cNvSpPr/>
          <p:nvPr/>
        </p:nvSpPr>
        <p:spPr>
          <a:xfrm>
            <a:off x="3782351" y="4977312"/>
            <a:ext cx="85761" cy="1118172"/>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88" name="Rectangle 187"/>
          <p:cNvSpPr/>
          <p:nvPr/>
        </p:nvSpPr>
        <p:spPr>
          <a:xfrm>
            <a:off x="3929099" y="4912987"/>
            <a:ext cx="77649" cy="118872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89" name="Rectangle 188"/>
          <p:cNvSpPr/>
          <p:nvPr/>
        </p:nvSpPr>
        <p:spPr>
          <a:xfrm>
            <a:off x="4052100" y="4839653"/>
            <a:ext cx="85761" cy="125613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90" name="Rectangle 189"/>
          <p:cNvSpPr/>
          <p:nvPr/>
        </p:nvSpPr>
        <p:spPr>
          <a:xfrm>
            <a:off x="4182601" y="4827575"/>
            <a:ext cx="85761" cy="126820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91" name="Rectangle 190"/>
          <p:cNvSpPr/>
          <p:nvPr/>
        </p:nvSpPr>
        <p:spPr>
          <a:xfrm>
            <a:off x="4310820" y="4814916"/>
            <a:ext cx="85761" cy="1280286"/>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92" name="Rectangle 191"/>
          <p:cNvSpPr/>
          <p:nvPr/>
        </p:nvSpPr>
        <p:spPr>
          <a:xfrm>
            <a:off x="4446071" y="4809389"/>
            <a:ext cx="85761" cy="129236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93" name="Rectangle 192"/>
          <p:cNvSpPr/>
          <p:nvPr/>
        </p:nvSpPr>
        <p:spPr>
          <a:xfrm>
            <a:off x="2662928" y="5230454"/>
            <a:ext cx="90269" cy="86307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94" name="Rectangle 193"/>
          <p:cNvSpPr/>
          <p:nvPr/>
        </p:nvSpPr>
        <p:spPr>
          <a:xfrm>
            <a:off x="2799031" y="5205495"/>
            <a:ext cx="84089" cy="88803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95" name="Rectangle 194"/>
          <p:cNvSpPr/>
          <p:nvPr/>
        </p:nvSpPr>
        <p:spPr>
          <a:xfrm>
            <a:off x="2939249" y="5165534"/>
            <a:ext cx="88043" cy="92741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96" name="Rectangle 195"/>
          <p:cNvSpPr/>
          <p:nvPr/>
        </p:nvSpPr>
        <p:spPr>
          <a:xfrm>
            <a:off x="3077565" y="5128744"/>
            <a:ext cx="90511" cy="96113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97" name="Rectangle 196"/>
          <p:cNvSpPr/>
          <p:nvPr/>
        </p:nvSpPr>
        <p:spPr>
          <a:xfrm>
            <a:off x="3231027" y="5081579"/>
            <a:ext cx="77753" cy="100724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98" name="Rectangle 197"/>
          <p:cNvSpPr/>
          <p:nvPr/>
        </p:nvSpPr>
        <p:spPr>
          <a:xfrm>
            <a:off x="3371546" y="5081578"/>
            <a:ext cx="87719" cy="101498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cxnSp>
        <p:nvCxnSpPr>
          <p:cNvPr id="96" name="Straight Connector 95"/>
          <p:cNvCxnSpPr/>
          <p:nvPr/>
        </p:nvCxnSpPr>
        <p:spPr>
          <a:xfrm>
            <a:off x="1557635" y="6084874"/>
            <a:ext cx="7281565" cy="5835"/>
          </a:xfrm>
          <a:prstGeom prst="line">
            <a:avLst/>
          </a:prstGeom>
          <a:noFill/>
          <a:ln w="6350" cap="flat" cmpd="sng" algn="ctr">
            <a:solidFill>
              <a:srgbClr val="5B9BD5"/>
            </a:solidFill>
            <a:prstDash val="solid"/>
            <a:miter lim="800000"/>
          </a:ln>
          <a:effectLst/>
        </p:spPr>
      </p:cxnSp>
      <p:sp>
        <p:nvSpPr>
          <p:cNvPr id="199" name="TextBox 104"/>
          <p:cNvSpPr txBox="1"/>
          <p:nvPr/>
        </p:nvSpPr>
        <p:spPr>
          <a:xfrm>
            <a:off x="1283525" y="3440875"/>
            <a:ext cx="1379403"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solidFill>
                <a:latin typeface="Franklin Gothic Medium Cond" charset="0"/>
                <a:ea typeface="Franklin Gothic Medium Cond" charset="0"/>
                <a:cs typeface="Franklin Gothic Medium Cond" charset="0"/>
              </a:rPr>
              <a:t>Service Start</a:t>
            </a:r>
            <a:endParaRPr lang="en-US" dirty="0">
              <a:solidFill>
                <a:prstClr val="black"/>
              </a:solidFill>
              <a:latin typeface="Franklin Gothic Medium Cond" charset="0"/>
              <a:ea typeface="Franklin Gothic Medium Cond" charset="0"/>
              <a:cs typeface="Franklin Gothic Medium Cond" charset="0"/>
            </a:endParaRPr>
          </a:p>
        </p:txBody>
      </p:sp>
      <p:sp>
        <p:nvSpPr>
          <p:cNvPr id="200" name="TextBox 104"/>
          <p:cNvSpPr txBox="1"/>
          <p:nvPr/>
        </p:nvSpPr>
        <p:spPr>
          <a:xfrm>
            <a:off x="1312679" y="6153625"/>
            <a:ext cx="130276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solidFill>
                <a:latin typeface="Franklin Gothic Medium Cond" charset="0"/>
                <a:ea typeface="Franklin Gothic Medium Cond" charset="0"/>
                <a:cs typeface="Franklin Gothic Medium Cond" charset="0"/>
              </a:rPr>
              <a:t>Service Start</a:t>
            </a:r>
            <a:endParaRPr lang="en-US" dirty="0">
              <a:solidFill>
                <a:prstClr val="black"/>
              </a:solidFill>
              <a:latin typeface="Franklin Gothic Medium Cond" charset="0"/>
              <a:ea typeface="Franklin Gothic Medium Cond" charset="0"/>
              <a:cs typeface="Franklin Gothic Medium Cond" charset="0"/>
            </a:endParaRPr>
          </a:p>
        </p:txBody>
      </p:sp>
      <p:cxnSp>
        <p:nvCxnSpPr>
          <p:cNvPr id="201" name="Straight Connector 200"/>
          <p:cNvCxnSpPr/>
          <p:nvPr/>
        </p:nvCxnSpPr>
        <p:spPr>
          <a:xfrm>
            <a:off x="4531425" y="3417125"/>
            <a:ext cx="0" cy="117072"/>
          </a:xfrm>
          <a:prstGeom prst="line">
            <a:avLst/>
          </a:prstGeom>
          <a:noFill/>
          <a:ln w="6350" cap="flat" cmpd="sng" algn="ctr">
            <a:solidFill>
              <a:srgbClr val="5B9BD5"/>
            </a:solidFill>
            <a:prstDash val="solid"/>
            <a:miter lim="800000"/>
          </a:ln>
          <a:effectLst/>
        </p:spPr>
      </p:cxnSp>
      <p:cxnSp>
        <p:nvCxnSpPr>
          <p:cNvPr id="202" name="Straight Connector 201"/>
          <p:cNvCxnSpPr/>
          <p:nvPr/>
        </p:nvCxnSpPr>
        <p:spPr>
          <a:xfrm>
            <a:off x="1852550" y="3417125"/>
            <a:ext cx="0" cy="117072"/>
          </a:xfrm>
          <a:prstGeom prst="line">
            <a:avLst/>
          </a:prstGeom>
          <a:noFill/>
          <a:ln w="6350" cap="flat" cmpd="sng" algn="ctr">
            <a:solidFill>
              <a:srgbClr val="5B9BD5"/>
            </a:solidFill>
            <a:prstDash val="solid"/>
            <a:miter lim="800000"/>
          </a:ln>
          <a:effectLst/>
        </p:spPr>
      </p:cxnSp>
      <p:cxnSp>
        <p:nvCxnSpPr>
          <p:cNvPr id="203" name="Straight Connector 202"/>
          <p:cNvCxnSpPr/>
          <p:nvPr/>
        </p:nvCxnSpPr>
        <p:spPr>
          <a:xfrm>
            <a:off x="4517197" y="6155078"/>
            <a:ext cx="0" cy="117072"/>
          </a:xfrm>
          <a:prstGeom prst="line">
            <a:avLst/>
          </a:prstGeom>
          <a:noFill/>
          <a:ln w="6350" cap="flat" cmpd="sng" algn="ctr">
            <a:solidFill>
              <a:srgbClr val="5B9BD5"/>
            </a:solidFill>
            <a:prstDash val="solid"/>
            <a:miter lim="800000"/>
          </a:ln>
          <a:effectLst/>
        </p:spPr>
      </p:cxnSp>
      <p:cxnSp>
        <p:nvCxnSpPr>
          <p:cNvPr id="204" name="Straight Connector 203"/>
          <p:cNvCxnSpPr/>
          <p:nvPr/>
        </p:nvCxnSpPr>
        <p:spPr>
          <a:xfrm>
            <a:off x="2045979" y="6155078"/>
            <a:ext cx="0" cy="117072"/>
          </a:xfrm>
          <a:prstGeom prst="line">
            <a:avLst/>
          </a:prstGeom>
          <a:noFill/>
          <a:ln w="6350" cap="flat" cmpd="sng" algn="ctr">
            <a:solidFill>
              <a:srgbClr val="5B9BD5"/>
            </a:solidFill>
            <a:prstDash val="solid"/>
            <a:miter lim="800000"/>
          </a:ln>
          <a:effectLst/>
        </p:spPr>
      </p:cxnSp>
      <p:sp>
        <p:nvSpPr>
          <p:cNvPr id="9" name="TextBox 8"/>
          <p:cNvSpPr txBox="1"/>
          <p:nvPr/>
        </p:nvSpPr>
        <p:spPr>
          <a:xfrm>
            <a:off x="5394554" y="1800959"/>
            <a:ext cx="1631681" cy="923330"/>
          </a:xfrm>
          <a:prstGeom prst="rect">
            <a:avLst/>
          </a:prstGeom>
          <a:noFill/>
        </p:spPr>
        <p:txBody>
          <a:bodyPr wrap="square" rtlCol="0">
            <a:spAutoFit/>
          </a:bodyPr>
          <a:lstStyle/>
          <a:p>
            <a:r>
              <a:rPr lang="en-US" dirty="0" smtClean="0">
                <a:solidFill>
                  <a:srgbClr val="FF0000"/>
                </a:solidFill>
                <a:latin typeface="Merriweather" panose="02000503050000090004" pitchFamily="2" charset="0"/>
              </a:rPr>
              <a:t>50% of future retired pay to age 67</a:t>
            </a:r>
            <a:endParaRPr lang="en-US" dirty="0">
              <a:solidFill>
                <a:srgbClr val="FF0000"/>
              </a:solidFill>
              <a:latin typeface="Merriweather" panose="02000503050000090004" pitchFamily="2" charset="0"/>
            </a:endParaRPr>
          </a:p>
        </p:txBody>
      </p:sp>
      <p:sp>
        <p:nvSpPr>
          <p:cNvPr id="205" name="TextBox 204"/>
          <p:cNvSpPr txBox="1"/>
          <p:nvPr/>
        </p:nvSpPr>
        <p:spPr>
          <a:xfrm>
            <a:off x="6720936" y="4698309"/>
            <a:ext cx="1322463" cy="584775"/>
          </a:xfrm>
          <a:prstGeom prst="rect">
            <a:avLst/>
          </a:prstGeom>
          <a:noFill/>
        </p:spPr>
        <p:txBody>
          <a:bodyPr wrap="square" rtlCol="0">
            <a:spAutoFit/>
          </a:bodyPr>
          <a:lstStyle/>
          <a:p>
            <a:r>
              <a:rPr lang="en-US" sz="1600" dirty="0" smtClean="0">
                <a:solidFill>
                  <a:srgbClr val="FF0000"/>
                </a:solidFill>
                <a:latin typeface="Merriweather" panose="02000503050000090004" pitchFamily="2" charset="0"/>
              </a:rPr>
              <a:t>Reduced Pension</a:t>
            </a:r>
            <a:endParaRPr lang="en-US" sz="1600" dirty="0">
              <a:solidFill>
                <a:srgbClr val="FF0000"/>
              </a:solidFill>
              <a:latin typeface="Merriweather" panose="02000503050000090004" pitchFamily="2" charset="0"/>
            </a:endParaRPr>
          </a:p>
        </p:txBody>
      </p:sp>
      <p:sp>
        <p:nvSpPr>
          <p:cNvPr id="206" name="TextBox 205"/>
          <p:cNvSpPr txBox="1"/>
          <p:nvPr/>
        </p:nvSpPr>
        <p:spPr>
          <a:xfrm>
            <a:off x="7543800" y="4215825"/>
            <a:ext cx="1447800" cy="584775"/>
          </a:xfrm>
          <a:prstGeom prst="rect">
            <a:avLst/>
          </a:prstGeom>
          <a:noFill/>
        </p:spPr>
        <p:txBody>
          <a:bodyPr wrap="square" rtlCol="0">
            <a:spAutoFit/>
          </a:bodyPr>
          <a:lstStyle/>
          <a:p>
            <a:r>
              <a:rPr lang="en-US" sz="1600" dirty="0" smtClean="0">
                <a:solidFill>
                  <a:srgbClr val="FF0000"/>
                </a:solidFill>
                <a:latin typeface="Merriweather" panose="02000503050000090004" pitchFamily="2" charset="0"/>
              </a:rPr>
              <a:t>Reverts to Full Pension</a:t>
            </a:r>
            <a:endParaRPr lang="en-US" sz="1600" dirty="0">
              <a:solidFill>
                <a:srgbClr val="FF0000"/>
              </a:solidFill>
              <a:latin typeface="Merriweather" panose="02000503050000090004" pitchFamily="2" charset="0"/>
            </a:endParaRPr>
          </a:p>
        </p:txBody>
      </p:sp>
      <p:cxnSp>
        <p:nvCxnSpPr>
          <p:cNvPr id="13" name="Straight Arrow Connector 12"/>
          <p:cNvCxnSpPr/>
          <p:nvPr/>
        </p:nvCxnSpPr>
        <p:spPr>
          <a:xfrm flipH="1">
            <a:off x="7666453" y="4810496"/>
            <a:ext cx="64383" cy="304820"/>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ight Brace 14"/>
          <p:cNvSpPr/>
          <p:nvPr/>
        </p:nvSpPr>
        <p:spPr>
          <a:xfrm rot="16017445">
            <a:off x="6895282" y="4946200"/>
            <a:ext cx="383465" cy="986138"/>
          </a:xfrm>
          <a:prstGeom prst="rightBrace">
            <a:avLst>
              <a:gd name="adj1" fmla="val 8333"/>
              <a:gd name="adj2" fmla="val 70638"/>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6" name="TextBox 15"/>
          <p:cNvSpPr txBox="1"/>
          <p:nvPr/>
        </p:nvSpPr>
        <p:spPr>
          <a:xfrm>
            <a:off x="294247" y="2032555"/>
            <a:ext cx="1884968" cy="369332"/>
          </a:xfrm>
          <a:prstGeom prst="rect">
            <a:avLst/>
          </a:prstGeom>
          <a:noFill/>
        </p:spPr>
        <p:txBody>
          <a:bodyPr wrap="square" rtlCol="0">
            <a:spAutoFit/>
          </a:bodyPr>
          <a:lstStyle/>
          <a:p>
            <a:r>
              <a:rPr lang="en-US" b="1" dirty="0" smtClean="0">
                <a:solidFill>
                  <a:srgbClr val="1F497D"/>
                </a:solidFill>
              </a:rPr>
              <a:t>NO LUMP SUM</a:t>
            </a:r>
            <a:endParaRPr lang="en-US" b="1" dirty="0">
              <a:solidFill>
                <a:srgbClr val="1F497D"/>
              </a:solidFill>
            </a:endParaRPr>
          </a:p>
        </p:txBody>
      </p:sp>
      <p:sp>
        <p:nvSpPr>
          <p:cNvPr id="207" name="TextBox 206"/>
          <p:cNvSpPr txBox="1"/>
          <p:nvPr/>
        </p:nvSpPr>
        <p:spPr>
          <a:xfrm>
            <a:off x="312041" y="4896912"/>
            <a:ext cx="1884968" cy="369332"/>
          </a:xfrm>
          <a:prstGeom prst="rect">
            <a:avLst/>
          </a:prstGeom>
          <a:noFill/>
        </p:spPr>
        <p:txBody>
          <a:bodyPr wrap="square" rtlCol="0">
            <a:spAutoFit/>
          </a:bodyPr>
          <a:lstStyle/>
          <a:p>
            <a:pPr algn="ctr"/>
            <a:r>
              <a:rPr lang="en-US" b="1" dirty="0" smtClean="0">
                <a:solidFill>
                  <a:srgbClr val="1F497D"/>
                </a:solidFill>
              </a:rPr>
              <a:t>LUMP SUM</a:t>
            </a:r>
            <a:endParaRPr lang="en-US" b="1" dirty="0">
              <a:solidFill>
                <a:srgbClr val="1F497D"/>
              </a:solidFill>
            </a:endParaRPr>
          </a:p>
        </p:txBody>
      </p:sp>
      <p:cxnSp>
        <p:nvCxnSpPr>
          <p:cNvPr id="18" name="Straight Connector 17"/>
          <p:cNvCxnSpPr/>
          <p:nvPr/>
        </p:nvCxnSpPr>
        <p:spPr>
          <a:xfrm>
            <a:off x="152400" y="3962400"/>
            <a:ext cx="868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318551" y="1371600"/>
            <a:ext cx="3825450" cy="461665"/>
          </a:xfrm>
          <a:prstGeom prst="rect">
            <a:avLst/>
          </a:prstGeom>
          <a:noFill/>
        </p:spPr>
        <p:txBody>
          <a:bodyPr wrap="square" rtlCol="0">
            <a:spAutoFit/>
          </a:bodyPr>
          <a:lstStyle/>
          <a:p>
            <a:r>
              <a:rPr lang="en-US" sz="2400" dirty="0" smtClean="0">
                <a:solidFill>
                  <a:prstClr val="black"/>
                </a:solidFill>
                <a:latin typeface="Merriweather" panose="02000503050000090004" pitchFamily="2" charset="0"/>
              </a:rPr>
              <a:t>Non-Regular Retirement</a:t>
            </a:r>
            <a:endParaRPr lang="en-US" sz="2400" dirty="0">
              <a:solidFill>
                <a:prstClr val="black"/>
              </a:solidFill>
              <a:latin typeface="Merriweather" panose="02000503050000090004" pitchFamily="2" charset="0"/>
            </a:endParaRPr>
          </a:p>
        </p:txBody>
      </p:sp>
      <p:cxnSp>
        <p:nvCxnSpPr>
          <p:cNvPr id="168" name="Straight Connector 167"/>
          <p:cNvCxnSpPr/>
          <p:nvPr/>
        </p:nvCxnSpPr>
        <p:spPr>
          <a:xfrm>
            <a:off x="6500750" y="3393375"/>
            <a:ext cx="0" cy="117072"/>
          </a:xfrm>
          <a:prstGeom prst="line">
            <a:avLst/>
          </a:prstGeom>
          <a:noFill/>
          <a:ln w="6350" cap="flat" cmpd="sng" algn="ctr">
            <a:solidFill>
              <a:srgbClr val="5B9BD5"/>
            </a:solidFill>
            <a:prstDash val="solid"/>
            <a:miter lim="800000"/>
          </a:ln>
          <a:effectLst/>
        </p:spPr>
      </p:cxnSp>
      <p:sp>
        <p:nvSpPr>
          <p:cNvPr id="178" name="TextBox 97"/>
          <p:cNvSpPr txBox="1"/>
          <p:nvPr/>
        </p:nvSpPr>
        <p:spPr>
          <a:xfrm>
            <a:off x="6255325" y="6171993"/>
            <a:ext cx="92557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solidFill>
                <a:latin typeface="Franklin Gothic Medium Cond" charset="0"/>
                <a:ea typeface="Franklin Gothic Medium Cond" charset="0"/>
                <a:cs typeface="Franklin Gothic Medium Cond" charset="0"/>
              </a:rPr>
              <a:t>Age 60</a:t>
            </a:r>
            <a:endParaRPr lang="en-US" dirty="0">
              <a:solidFill>
                <a:prstClr val="black"/>
              </a:solidFill>
              <a:latin typeface="Franklin Gothic Medium Cond" charset="0"/>
              <a:ea typeface="Franklin Gothic Medium Cond" charset="0"/>
              <a:cs typeface="Franklin Gothic Medium Cond" charset="0"/>
            </a:endParaRPr>
          </a:p>
        </p:txBody>
      </p:sp>
      <p:cxnSp>
        <p:nvCxnSpPr>
          <p:cNvPr id="208" name="Straight Connector 207"/>
          <p:cNvCxnSpPr/>
          <p:nvPr/>
        </p:nvCxnSpPr>
        <p:spPr>
          <a:xfrm>
            <a:off x="6583875" y="6148243"/>
            <a:ext cx="0" cy="117072"/>
          </a:xfrm>
          <a:prstGeom prst="line">
            <a:avLst/>
          </a:prstGeom>
          <a:noFill/>
          <a:ln w="6350" cap="flat" cmpd="sng" algn="ctr">
            <a:solidFill>
              <a:srgbClr val="5B9BD5"/>
            </a:solidFill>
            <a:prstDash val="solid"/>
            <a:miter lim="800000"/>
          </a:ln>
          <a:effectLst/>
        </p:spPr>
      </p:cxnSp>
      <p:sp>
        <p:nvSpPr>
          <p:cNvPr id="3" name="Rectangle 2"/>
          <p:cNvSpPr/>
          <p:nvPr/>
        </p:nvSpPr>
        <p:spPr>
          <a:xfrm>
            <a:off x="4536433" y="5650251"/>
            <a:ext cx="1980401" cy="434623"/>
          </a:xfrm>
          <a:prstGeom prst="rect">
            <a:avLst/>
          </a:prstGeom>
          <a:pattFill prst="wdUpDiag">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9" name="Rectangle 208"/>
          <p:cNvSpPr/>
          <p:nvPr/>
        </p:nvSpPr>
        <p:spPr>
          <a:xfrm>
            <a:off x="4536749" y="2918018"/>
            <a:ext cx="1899996" cy="434623"/>
          </a:xfrm>
          <a:prstGeom prst="rect">
            <a:avLst/>
          </a:prstGeom>
          <a:pattFill prst="wdUpDiag">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4713234" y="2966228"/>
            <a:ext cx="1628923" cy="369332"/>
          </a:xfrm>
          <a:prstGeom prst="rect">
            <a:avLst/>
          </a:prstGeom>
          <a:noFill/>
        </p:spPr>
        <p:txBody>
          <a:bodyPr wrap="square" rtlCol="0">
            <a:spAutoFit/>
          </a:bodyPr>
          <a:lstStyle/>
          <a:p>
            <a:r>
              <a:rPr lang="en-US" b="1" dirty="0" smtClean="0">
                <a:solidFill>
                  <a:prstClr val="black"/>
                </a:solidFill>
              </a:rPr>
              <a:t>GRAY AREA</a:t>
            </a:r>
            <a:endParaRPr lang="en-US" b="1" dirty="0">
              <a:solidFill>
                <a:prstClr val="black"/>
              </a:solidFill>
            </a:endParaRPr>
          </a:p>
        </p:txBody>
      </p:sp>
      <p:sp>
        <p:nvSpPr>
          <p:cNvPr id="210" name="TextBox 209"/>
          <p:cNvSpPr txBox="1"/>
          <p:nvPr/>
        </p:nvSpPr>
        <p:spPr>
          <a:xfrm>
            <a:off x="4771877" y="5682896"/>
            <a:ext cx="1628923" cy="369332"/>
          </a:xfrm>
          <a:prstGeom prst="rect">
            <a:avLst/>
          </a:prstGeom>
          <a:noFill/>
        </p:spPr>
        <p:txBody>
          <a:bodyPr wrap="square" rtlCol="0">
            <a:spAutoFit/>
          </a:bodyPr>
          <a:lstStyle/>
          <a:p>
            <a:r>
              <a:rPr lang="en-US" b="1" dirty="0" smtClean="0">
                <a:solidFill>
                  <a:prstClr val="black"/>
                </a:solidFill>
              </a:rPr>
              <a:t>GRAY AREA</a:t>
            </a:r>
            <a:endParaRPr lang="en-US" b="1" dirty="0">
              <a:solidFill>
                <a:prstClr val="black"/>
              </a:solidFill>
            </a:endParaRPr>
          </a:p>
        </p:txBody>
      </p:sp>
      <p:sp>
        <p:nvSpPr>
          <p:cNvPr id="5" name="Freeform 4"/>
          <p:cNvSpPr/>
          <p:nvPr/>
        </p:nvSpPr>
        <p:spPr>
          <a:xfrm>
            <a:off x="6417625" y="2438400"/>
            <a:ext cx="1080655" cy="475013"/>
          </a:xfrm>
          <a:custGeom>
            <a:avLst/>
            <a:gdLst>
              <a:gd name="connsiteX0" fmla="*/ 0 w 1080655"/>
              <a:gd name="connsiteY0" fmla="*/ 475013 h 475013"/>
              <a:gd name="connsiteX1" fmla="*/ 0 w 1080655"/>
              <a:gd name="connsiteY1" fmla="*/ 71252 h 475013"/>
              <a:gd name="connsiteX2" fmla="*/ 1068779 w 1080655"/>
              <a:gd name="connsiteY2" fmla="*/ 0 h 475013"/>
              <a:gd name="connsiteX3" fmla="*/ 1080655 w 1080655"/>
              <a:gd name="connsiteY3" fmla="*/ 415636 h 475013"/>
              <a:gd name="connsiteX4" fmla="*/ 0 w 1080655"/>
              <a:gd name="connsiteY4" fmla="*/ 475013 h 47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655" h="475013">
                <a:moveTo>
                  <a:pt x="0" y="475013"/>
                </a:moveTo>
                <a:lnTo>
                  <a:pt x="0" y="71252"/>
                </a:lnTo>
                <a:lnTo>
                  <a:pt x="1068779" y="0"/>
                </a:lnTo>
                <a:lnTo>
                  <a:pt x="1080655" y="415636"/>
                </a:lnTo>
                <a:lnTo>
                  <a:pt x="0" y="475013"/>
                </a:lnTo>
                <a:close/>
              </a:path>
            </a:pathLst>
          </a:cu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3" name="TextBox 212"/>
          <p:cNvSpPr txBox="1"/>
          <p:nvPr/>
        </p:nvSpPr>
        <p:spPr>
          <a:xfrm>
            <a:off x="5420569" y="4184800"/>
            <a:ext cx="1771925" cy="584775"/>
          </a:xfrm>
          <a:prstGeom prst="rect">
            <a:avLst/>
          </a:prstGeom>
          <a:noFill/>
        </p:spPr>
        <p:txBody>
          <a:bodyPr wrap="square" rtlCol="0">
            <a:spAutoFit/>
          </a:bodyPr>
          <a:lstStyle/>
          <a:p>
            <a:pPr algn="ctr"/>
            <a:r>
              <a:rPr lang="en-US" sz="1600" i="1" dirty="0" smtClean="0">
                <a:solidFill>
                  <a:srgbClr val="FF0000"/>
                </a:solidFill>
                <a:latin typeface="Merriweather" panose="02000503050000090004" pitchFamily="2" charset="0"/>
              </a:rPr>
              <a:t>discounted present value</a:t>
            </a:r>
            <a:endParaRPr lang="en-US" sz="1600" i="1" dirty="0">
              <a:solidFill>
                <a:srgbClr val="FF0000"/>
              </a:solidFill>
              <a:latin typeface="Merriweather" panose="02000503050000090004" pitchFamily="2" charset="0"/>
            </a:endParaRPr>
          </a:p>
        </p:txBody>
      </p:sp>
      <p:sp>
        <p:nvSpPr>
          <p:cNvPr id="6" name="Freeform 5"/>
          <p:cNvSpPr/>
          <p:nvPr/>
        </p:nvSpPr>
        <p:spPr>
          <a:xfrm>
            <a:off x="4953574" y="2707574"/>
            <a:ext cx="1411599" cy="941717"/>
          </a:xfrm>
          <a:custGeom>
            <a:avLst/>
            <a:gdLst>
              <a:gd name="connsiteX0" fmla="*/ 1472540 w 1472540"/>
              <a:gd name="connsiteY0" fmla="*/ 0 h 1199408"/>
              <a:gd name="connsiteX1" fmla="*/ 807522 w 1472540"/>
              <a:gd name="connsiteY1" fmla="*/ 178130 h 1199408"/>
              <a:gd name="connsiteX2" fmla="*/ 225631 w 1472540"/>
              <a:gd name="connsiteY2" fmla="*/ 641268 h 1199408"/>
              <a:gd name="connsiteX3" fmla="*/ 0 w 1472540"/>
              <a:gd name="connsiteY3" fmla="*/ 1199408 h 1199408"/>
            </a:gdLst>
            <a:ahLst/>
            <a:cxnLst>
              <a:cxn ang="0">
                <a:pos x="connsiteX0" y="connsiteY0"/>
              </a:cxn>
              <a:cxn ang="0">
                <a:pos x="connsiteX1" y="connsiteY1"/>
              </a:cxn>
              <a:cxn ang="0">
                <a:pos x="connsiteX2" y="connsiteY2"/>
              </a:cxn>
              <a:cxn ang="0">
                <a:pos x="connsiteX3" y="connsiteY3"/>
              </a:cxn>
            </a:cxnLst>
            <a:rect l="l" t="t" r="r" b="b"/>
            <a:pathLst>
              <a:path w="1472540" h="1199408">
                <a:moveTo>
                  <a:pt x="1472540" y="0"/>
                </a:moveTo>
                <a:cubicBezTo>
                  <a:pt x="1243940" y="35626"/>
                  <a:pt x="1015340" y="71252"/>
                  <a:pt x="807522" y="178130"/>
                </a:cubicBezTo>
                <a:cubicBezTo>
                  <a:pt x="599704" y="285008"/>
                  <a:pt x="360218" y="471055"/>
                  <a:pt x="225631" y="641268"/>
                </a:cubicBezTo>
                <a:cubicBezTo>
                  <a:pt x="91044" y="811481"/>
                  <a:pt x="45522" y="1005444"/>
                  <a:pt x="0" y="1199408"/>
                </a:cubicBezTo>
              </a:path>
            </a:pathLst>
          </a:cu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4" name="TextBox 104"/>
          <p:cNvSpPr txBox="1"/>
          <p:nvPr/>
        </p:nvSpPr>
        <p:spPr>
          <a:xfrm>
            <a:off x="4143500" y="6160325"/>
            <a:ext cx="810075"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solidFill>
                <a:latin typeface="Franklin Gothic Medium Cond" charset="0"/>
                <a:ea typeface="Franklin Gothic Medium Cond" charset="0"/>
                <a:cs typeface="Franklin Gothic Medium Cond" charset="0"/>
              </a:rPr>
              <a:t>Retires</a:t>
            </a:r>
            <a:endParaRPr lang="en-US" dirty="0">
              <a:solidFill>
                <a:prstClr val="black"/>
              </a:solidFill>
              <a:latin typeface="Franklin Gothic Medium Cond" charset="0"/>
              <a:ea typeface="Franklin Gothic Medium Cond" charset="0"/>
              <a:cs typeface="Franklin Gothic Medium Cond" charset="0"/>
            </a:endParaRPr>
          </a:p>
        </p:txBody>
      </p:sp>
      <p:sp>
        <p:nvSpPr>
          <p:cNvPr id="128" name="Freeform 127"/>
          <p:cNvSpPr/>
          <p:nvPr/>
        </p:nvSpPr>
        <p:spPr>
          <a:xfrm>
            <a:off x="4467686" y="3780582"/>
            <a:ext cx="903688" cy="1029914"/>
          </a:xfrm>
          <a:custGeom>
            <a:avLst/>
            <a:gdLst>
              <a:gd name="connsiteX0" fmla="*/ 543173 w 1089330"/>
              <a:gd name="connsiteY0" fmla="*/ 0 h 1227483"/>
              <a:gd name="connsiteX1" fmla="*/ 572494 w 1089330"/>
              <a:gd name="connsiteY1" fmla="*/ 10933 h 1227483"/>
              <a:gd name="connsiteX2" fmla="*/ 577464 w 1089330"/>
              <a:gd name="connsiteY2" fmla="*/ 57150 h 1227483"/>
              <a:gd name="connsiteX3" fmla="*/ 577245 w 1089330"/>
              <a:gd name="connsiteY3" fmla="*/ 68732 h 1227483"/>
              <a:gd name="connsiteX4" fmla="*/ 591689 w 1089330"/>
              <a:gd name="connsiteY4" fmla="*/ 68425 h 1227483"/>
              <a:gd name="connsiteX5" fmla="*/ 618411 w 1089330"/>
              <a:gd name="connsiteY5" fmla="*/ 69302 h 1227483"/>
              <a:gd name="connsiteX6" fmla="*/ 628153 w 1089330"/>
              <a:gd name="connsiteY6" fmla="*/ 58641 h 1227483"/>
              <a:gd name="connsiteX7" fmla="*/ 675861 w 1089330"/>
              <a:gd name="connsiteY7" fmla="*/ 2982 h 1227483"/>
              <a:gd name="connsiteX8" fmla="*/ 723569 w 1089330"/>
              <a:gd name="connsiteY8" fmla="*/ 26836 h 1227483"/>
              <a:gd name="connsiteX9" fmla="*/ 749822 w 1089330"/>
              <a:gd name="connsiteY9" fmla="*/ 107878 h 1227483"/>
              <a:gd name="connsiteX10" fmla="*/ 742334 w 1089330"/>
              <a:gd name="connsiteY10" fmla="*/ 110506 h 1227483"/>
              <a:gd name="connsiteX11" fmla="*/ 740962 w 1089330"/>
              <a:gd name="connsiteY11" fmla="*/ 148093 h 1227483"/>
              <a:gd name="connsiteX12" fmla="*/ 747422 w 1089330"/>
              <a:gd name="connsiteY12" fmla="*/ 249472 h 1227483"/>
              <a:gd name="connsiteX13" fmla="*/ 970494 w 1089330"/>
              <a:gd name="connsiteY13" fmla="*/ 466020 h 1227483"/>
              <a:gd name="connsiteX14" fmla="*/ 975700 w 1089330"/>
              <a:gd name="connsiteY14" fmla="*/ 493690 h 1227483"/>
              <a:gd name="connsiteX15" fmla="*/ 996310 w 1089330"/>
              <a:gd name="connsiteY15" fmla="*/ 514658 h 1227483"/>
              <a:gd name="connsiteX16" fmla="*/ 1089330 w 1089330"/>
              <a:gd name="connsiteY16" fmla="*/ 770283 h 1227483"/>
              <a:gd name="connsiteX17" fmla="*/ 544665 w 1089330"/>
              <a:gd name="connsiteY17" fmla="*/ 1227483 h 1227483"/>
              <a:gd name="connsiteX18" fmla="*/ 0 w 1089330"/>
              <a:gd name="connsiteY18" fmla="*/ 770283 h 1227483"/>
              <a:gd name="connsiteX19" fmla="*/ 42803 w 1089330"/>
              <a:gd name="connsiteY19" fmla="*/ 592320 h 1227483"/>
              <a:gd name="connsiteX20" fmla="*/ 88459 w 1089330"/>
              <a:gd name="connsiteY20" fmla="*/ 521712 h 1227483"/>
              <a:gd name="connsiteX21" fmla="*/ 91315 w 1089330"/>
              <a:gd name="connsiteY21" fmla="*/ 499628 h 1227483"/>
              <a:gd name="connsiteX22" fmla="*/ 310101 w 1089330"/>
              <a:gd name="connsiteY22" fmla="*/ 265375 h 1227483"/>
              <a:gd name="connsiteX23" fmla="*/ 338040 w 1089330"/>
              <a:gd name="connsiteY23" fmla="*/ 111225 h 1227483"/>
              <a:gd name="connsiteX24" fmla="*/ 344780 w 1089330"/>
              <a:gd name="connsiteY24" fmla="*/ 106851 h 1227483"/>
              <a:gd name="connsiteX25" fmla="*/ 341906 w 1089330"/>
              <a:gd name="connsiteY25" fmla="*/ 106349 h 1227483"/>
              <a:gd name="connsiteX26" fmla="*/ 381662 w 1089330"/>
              <a:gd name="connsiteY26" fmla="*/ 18884 h 1227483"/>
              <a:gd name="connsiteX27" fmla="*/ 445273 w 1089330"/>
              <a:gd name="connsiteY27" fmla="*/ 34787 h 1227483"/>
              <a:gd name="connsiteX28" fmla="*/ 454218 w 1089330"/>
              <a:gd name="connsiteY28" fmla="*/ 73052 h 1227483"/>
              <a:gd name="connsiteX29" fmla="*/ 454652 w 1089330"/>
              <a:gd name="connsiteY29" fmla="*/ 77465 h 1227483"/>
              <a:gd name="connsiteX30" fmla="*/ 474658 w 1089330"/>
              <a:gd name="connsiteY30" fmla="*/ 75564 h 1227483"/>
              <a:gd name="connsiteX31" fmla="*/ 482047 w 1089330"/>
              <a:gd name="connsiteY31" fmla="*/ 58640 h 1227483"/>
              <a:gd name="connsiteX32" fmla="*/ 508883 w 1089330"/>
              <a:gd name="connsiteY32" fmla="*/ 10933 h 1227483"/>
              <a:gd name="connsiteX33" fmla="*/ 543173 w 1089330"/>
              <a:gd name="connsiteY33" fmla="*/ 0 h 122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89330" h="1227483">
                <a:moveTo>
                  <a:pt x="543173" y="0"/>
                </a:moveTo>
                <a:cubicBezTo>
                  <a:pt x="555266" y="0"/>
                  <a:pt x="566531" y="3644"/>
                  <a:pt x="572494" y="10933"/>
                </a:cubicBezTo>
                <a:cubicBezTo>
                  <a:pt x="578458" y="18221"/>
                  <a:pt x="578126" y="38100"/>
                  <a:pt x="577464" y="57150"/>
                </a:cubicBezTo>
                <a:lnTo>
                  <a:pt x="577245" y="68732"/>
                </a:lnTo>
                <a:lnTo>
                  <a:pt x="591689" y="68425"/>
                </a:lnTo>
                <a:lnTo>
                  <a:pt x="618411" y="69302"/>
                </a:lnTo>
                <a:lnTo>
                  <a:pt x="628153" y="58641"/>
                </a:lnTo>
                <a:cubicBezTo>
                  <a:pt x="644056" y="42739"/>
                  <a:pt x="659958" y="8283"/>
                  <a:pt x="675861" y="2982"/>
                </a:cubicBezTo>
                <a:cubicBezTo>
                  <a:pt x="691764" y="-2319"/>
                  <a:pt x="714293" y="8283"/>
                  <a:pt x="723569" y="26836"/>
                </a:cubicBezTo>
                <a:cubicBezTo>
                  <a:pt x="731686" y="43070"/>
                  <a:pt x="780387" y="88727"/>
                  <a:pt x="749822" y="107878"/>
                </a:cubicBezTo>
                <a:lnTo>
                  <a:pt x="742334" y="110506"/>
                </a:lnTo>
                <a:lnTo>
                  <a:pt x="740962" y="148093"/>
                </a:lnTo>
                <a:cubicBezTo>
                  <a:pt x="735827" y="177579"/>
                  <a:pt x="727544" y="213028"/>
                  <a:pt x="747422" y="249472"/>
                </a:cubicBezTo>
                <a:cubicBezTo>
                  <a:pt x="777239" y="304137"/>
                  <a:pt x="936017" y="399801"/>
                  <a:pt x="970494" y="466020"/>
                </a:cubicBezTo>
                <a:lnTo>
                  <a:pt x="975700" y="493690"/>
                </a:lnTo>
                <a:lnTo>
                  <a:pt x="996310" y="514658"/>
                </a:lnTo>
                <a:cubicBezTo>
                  <a:pt x="1055038" y="587628"/>
                  <a:pt x="1089330" y="675594"/>
                  <a:pt x="1089330" y="770283"/>
                </a:cubicBezTo>
                <a:cubicBezTo>
                  <a:pt x="1089330" y="1022788"/>
                  <a:pt x="845475" y="1227483"/>
                  <a:pt x="544665" y="1227483"/>
                </a:cubicBezTo>
                <a:cubicBezTo>
                  <a:pt x="243855" y="1227483"/>
                  <a:pt x="0" y="1022788"/>
                  <a:pt x="0" y="770283"/>
                </a:cubicBezTo>
                <a:cubicBezTo>
                  <a:pt x="0" y="707157"/>
                  <a:pt x="15241" y="647019"/>
                  <a:pt x="42803" y="592320"/>
                </a:cubicBezTo>
                <a:lnTo>
                  <a:pt x="88459" y="521712"/>
                </a:lnTo>
                <a:lnTo>
                  <a:pt x="91315" y="499628"/>
                </a:lnTo>
                <a:cubicBezTo>
                  <a:pt x="122499" y="430861"/>
                  <a:pt x="279290" y="322028"/>
                  <a:pt x="310101" y="265375"/>
                </a:cubicBezTo>
                <a:cubicBezTo>
                  <a:pt x="346048" y="199280"/>
                  <a:pt x="303869" y="144345"/>
                  <a:pt x="338040" y="111225"/>
                </a:cubicBezTo>
                <a:lnTo>
                  <a:pt x="344780" y="106851"/>
                </a:lnTo>
                <a:lnTo>
                  <a:pt x="341906" y="106349"/>
                </a:lnTo>
                <a:cubicBezTo>
                  <a:pt x="283596" y="90446"/>
                  <a:pt x="364434" y="30811"/>
                  <a:pt x="381662" y="18884"/>
                </a:cubicBezTo>
                <a:cubicBezTo>
                  <a:pt x="398890" y="6957"/>
                  <a:pt x="432021" y="21535"/>
                  <a:pt x="445273" y="34787"/>
                </a:cubicBezTo>
                <a:cubicBezTo>
                  <a:pt x="451899" y="41413"/>
                  <a:pt x="453224" y="58309"/>
                  <a:pt x="454218" y="73052"/>
                </a:cubicBezTo>
                <a:lnTo>
                  <a:pt x="454652" y="77465"/>
                </a:lnTo>
                <a:lnTo>
                  <a:pt x="474658" y="75564"/>
                </a:lnTo>
                <a:lnTo>
                  <a:pt x="482047" y="58640"/>
                </a:lnTo>
                <a:cubicBezTo>
                  <a:pt x="490330" y="39093"/>
                  <a:pt x="499607" y="18221"/>
                  <a:pt x="508883" y="10933"/>
                </a:cubicBezTo>
                <a:cubicBezTo>
                  <a:pt x="518160" y="3644"/>
                  <a:pt x="531081" y="0"/>
                  <a:pt x="543173" y="0"/>
                </a:cubicBezTo>
                <a:close/>
              </a:path>
            </a:pathLst>
          </a:custGeom>
          <a:solidFill>
            <a:schemeClr val="bg2">
              <a:lumMod val="75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29" name="TextBox 7"/>
          <p:cNvSpPr txBox="1"/>
          <p:nvPr/>
        </p:nvSpPr>
        <p:spPr>
          <a:xfrm>
            <a:off x="4635280" y="3900865"/>
            <a:ext cx="759274"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5400" b="1" dirty="0" smtClean="0">
                <a:solidFill>
                  <a:srgbClr val="70AD47">
                    <a:lumMod val="75000"/>
                  </a:srgbClr>
                </a:solidFill>
                <a:latin typeface="Arial" charset="0"/>
                <a:ea typeface="Arial" charset="0"/>
                <a:cs typeface="Arial" charset="0"/>
              </a:rPr>
              <a:t>$</a:t>
            </a:r>
            <a:endParaRPr lang="en-US" sz="5400" b="1" dirty="0">
              <a:solidFill>
                <a:srgbClr val="70AD47">
                  <a:lumMod val="75000"/>
                </a:srgbClr>
              </a:solidFill>
              <a:latin typeface="Arial" charset="0"/>
              <a:ea typeface="Arial" charset="0"/>
              <a:cs typeface="Arial" charset="0"/>
            </a:endParaRPr>
          </a:p>
        </p:txBody>
      </p:sp>
    </p:spTree>
    <p:extLst>
      <p:ext uri="{BB962C8B-B14F-4D97-AF65-F5344CB8AC3E}">
        <p14:creationId xmlns:p14="http://schemas.microsoft.com/office/powerpoint/2010/main" val="2670561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2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0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2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11" grpId="0" animBg="1"/>
      <p:bldP spid="94" grpId="0" animBg="1"/>
      <p:bldP spid="95" grpId="0"/>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9" grpId="0"/>
      <p:bldP spid="205" grpId="0"/>
      <p:bldP spid="206" grpId="0"/>
      <p:bldP spid="15" grpId="0" animBg="1"/>
      <p:bldP spid="4" grpId="0"/>
      <p:bldP spid="5" grpId="0" animBg="1"/>
      <p:bldP spid="213" grpId="0"/>
      <p:bldP spid="6" grpId="0" animBg="1"/>
      <p:bldP spid="128" grpId="0" animBg="1"/>
      <p:bldP spid="1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Box 73"/>
          <p:cNvSpPr txBox="1"/>
          <p:nvPr/>
        </p:nvSpPr>
        <p:spPr>
          <a:xfrm>
            <a:off x="4114801" y="5638800"/>
            <a:ext cx="4848932" cy="1169551"/>
          </a:xfrm>
          <a:prstGeom prst="rect">
            <a:avLst/>
          </a:prstGeom>
          <a:noFill/>
        </p:spPr>
        <p:txBody>
          <a:bodyPr wrap="square" rtlCol="0">
            <a:spAutoFit/>
          </a:bodyPr>
          <a:lstStyle/>
          <a:p>
            <a:r>
              <a:rPr lang="en-US" sz="1400" dirty="0" smtClean="0">
                <a:latin typeface="Franklin Gothic Medium" panose="020B0603020102020204" pitchFamily="34" charset="0"/>
              </a:rPr>
              <a:t>Current members GRANDFATHERED as </a:t>
            </a:r>
            <a:r>
              <a:rPr lang="en-US" sz="1400" dirty="0">
                <a:latin typeface="Franklin Gothic Medium" panose="020B0603020102020204" pitchFamily="34" charset="0"/>
              </a:rPr>
              <a:t>of Dec. 31, 2017 </a:t>
            </a:r>
            <a:endParaRPr lang="en-US" sz="1400" dirty="0" smtClean="0">
              <a:latin typeface="Franklin Gothic Medium" panose="020B0603020102020204" pitchFamily="34" charset="0"/>
            </a:endParaRPr>
          </a:p>
          <a:p>
            <a:pPr marL="169862" lvl="1"/>
            <a:r>
              <a:rPr lang="en-US" sz="1400" u="sng" dirty="0" smtClean="0">
                <a:latin typeface="Franklin Gothic Medium" panose="020B0603020102020204" pitchFamily="34" charset="0"/>
              </a:rPr>
              <a:t>Option to switch</a:t>
            </a:r>
            <a:r>
              <a:rPr lang="en-US" sz="1400" dirty="0" smtClean="0">
                <a:latin typeface="Franklin Gothic Medium" panose="020B0603020102020204" pitchFamily="34" charset="0"/>
              </a:rPr>
              <a:t>:</a:t>
            </a:r>
          </a:p>
          <a:p>
            <a:pPr marL="455612" lvl="1" indent="-285750">
              <a:buFont typeface="Arial" panose="020B0604020202020204" pitchFamily="34" charset="0"/>
              <a:buChar char="•"/>
            </a:pPr>
            <a:r>
              <a:rPr lang="en-US" sz="1400" dirty="0" smtClean="0">
                <a:latin typeface="Franklin Gothic Medium" panose="020B0603020102020204" pitchFamily="34" charset="0"/>
              </a:rPr>
              <a:t>Active</a:t>
            </a:r>
            <a:r>
              <a:rPr lang="en-US" sz="1400" dirty="0">
                <a:latin typeface="Franklin Gothic Medium" panose="020B0603020102020204" pitchFamily="34" charset="0"/>
              </a:rPr>
              <a:t>: If less than 12 years of </a:t>
            </a:r>
            <a:r>
              <a:rPr lang="en-US" sz="1400" dirty="0" smtClean="0">
                <a:latin typeface="Franklin Gothic Medium" panose="020B0603020102020204" pitchFamily="34" charset="0"/>
              </a:rPr>
              <a:t>service</a:t>
            </a:r>
          </a:p>
          <a:p>
            <a:pPr marL="455612" lvl="1" indent="-285750">
              <a:buFont typeface="Arial" panose="020B0604020202020204" pitchFamily="34" charset="0"/>
              <a:buChar char="•"/>
            </a:pPr>
            <a:r>
              <a:rPr lang="en-US" sz="1400" dirty="0" smtClean="0">
                <a:latin typeface="Franklin Gothic Medium" panose="020B0603020102020204" pitchFamily="34" charset="0"/>
              </a:rPr>
              <a:t>Reserve</a:t>
            </a:r>
            <a:r>
              <a:rPr lang="en-US" sz="1400" dirty="0">
                <a:latin typeface="Franklin Gothic Medium" panose="020B0603020102020204" pitchFamily="34" charset="0"/>
              </a:rPr>
              <a:t>: If fewer than 4,320 </a:t>
            </a:r>
            <a:r>
              <a:rPr lang="en-US" sz="1400" dirty="0" smtClean="0">
                <a:latin typeface="Franklin Gothic Medium" panose="020B0603020102020204" pitchFamily="34" charset="0"/>
              </a:rPr>
              <a:t>points</a:t>
            </a:r>
          </a:p>
          <a:p>
            <a:r>
              <a:rPr lang="en-US" altLang="en-US" sz="1400" dirty="0" smtClean="0">
                <a:latin typeface="Franklin Gothic Medium" panose="020B0603020102020204" pitchFamily="34" charset="0"/>
              </a:rPr>
              <a:t>All </a:t>
            </a:r>
            <a:r>
              <a:rPr lang="en-US" altLang="en-US" sz="1400" dirty="0">
                <a:latin typeface="Franklin Gothic Medium" panose="020B0603020102020204" pitchFamily="34" charset="0"/>
              </a:rPr>
              <a:t>new members after Jan. 1, 2018 covered by </a:t>
            </a:r>
            <a:r>
              <a:rPr lang="en-US" altLang="en-US" sz="1400" dirty="0" smtClean="0">
                <a:latin typeface="Franklin Gothic Medium" panose="020B0603020102020204" pitchFamily="34" charset="0"/>
              </a:rPr>
              <a:t>BRS</a:t>
            </a:r>
            <a:endParaRPr lang="en-US" altLang="en-US" sz="1400" dirty="0">
              <a:latin typeface="Franklin Gothic Medium" panose="020B0603020102020204" pitchFamily="34" charset="0"/>
            </a:endParaRPr>
          </a:p>
        </p:txBody>
      </p:sp>
      <p:sp>
        <p:nvSpPr>
          <p:cNvPr id="17409" name="TextBox 17408"/>
          <p:cNvSpPr txBox="1"/>
          <p:nvPr/>
        </p:nvSpPr>
        <p:spPr>
          <a:xfrm>
            <a:off x="276398" y="4898974"/>
            <a:ext cx="6960999" cy="677108"/>
          </a:xfrm>
          <a:prstGeom prst="rect">
            <a:avLst/>
          </a:prstGeom>
          <a:noFill/>
        </p:spPr>
        <p:txBody>
          <a:bodyPr wrap="square" rtlCol="0">
            <a:spAutoFit/>
          </a:bodyPr>
          <a:lstStyle/>
          <a:p>
            <a:pPr marL="752475" lvl="1" indent="-295275" eaLnBrk="1" hangingPunct="1">
              <a:spcBef>
                <a:spcPts val="1200"/>
              </a:spcBef>
              <a:buFont typeface="LucidaGrande" charset="0"/>
              <a:buChar char="-"/>
            </a:pPr>
            <a:r>
              <a:rPr lang="en-US" altLang="en-US" sz="2000" dirty="0" smtClean="0">
                <a:latin typeface="Franklin Gothic Medium Cond" panose="020B0606030402020204" pitchFamily="34" charset="0"/>
              </a:rPr>
              <a:t>Defined </a:t>
            </a:r>
            <a:r>
              <a:rPr lang="en-US" altLang="en-US" sz="2000" dirty="0">
                <a:latin typeface="Franklin Gothic Medium Cond" panose="020B0606030402020204" pitchFamily="34" charset="0"/>
              </a:rPr>
              <a:t>annuity </a:t>
            </a:r>
            <a:r>
              <a:rPr lang="en-US" altLang="en-US" sz="2000" dirty="0" smtClean="0">
                <a:latin typeface="Franklin Gothic Medium Cond" panose="020B0606030402020204" pitchFamily="34" charset="0"/>
              </a:rPr>
              <a:t>becomes</a:t>
            </a:r>
            <a:endParaRPr lang="en-US" altLang="en-US" sz="2000" dirty="0">
              <a:latin typeface="Franklin Gothic Medium Cond" panose="020B0606030402020204" pitchFamily="34" charset="0"/>
            </a:endParaRPr>
          </a:p>
          <a:p>
            <a:endParaRPr lang="en-US" dirty="0"/>
          </a:p>
        </p:txBody>
      </p:sp>
      <p:sp>
        <p:nvSpPr>
          <p:cNvPr id="17410" name="Content Placeholder 1"/>
          <p:cNvSpPr>
            <a:spLocks noGrp="1"/>
          </p:cNvSpPr>
          <p:nvPr>
            <p:ph idx="1"/>
          </p:nvPr>
        </p:nvSpPr>
        <p:spPr>
          <a:xfrm>
            <a:off x="304800" y="1470732"/>
            <a:ext cx="8534400" cy="2971211"/>
          </a:xfrm>
        </p:spPr>
        <p:txBody>
          <a:bodyPr/>
          <a:lstStyle/>
          <a:p>
            <a:pPr eaLnBrk="1" hangingPunct="1"/>
            <a:r>
              <a:rPr lang="en-US" altLang="en-US" dirty="0" smtClean="0">
                <a:latin typeface="Franklin Gothic Demi Cond" panose="020B0706030402020204" pitchFamily="34" charset="0"/>
              </a:rPr>
              <a:t>Legacy Retirement System </a:t>
            </a:r>
          </a:p>
          <a:p>
            <a:pPr lvl="1" eaLnBrk="1" hangingPunct="1">
              <a:spcBef>
                <a:spcPts val="600"/>
              </a:spcBef>
            </a:pPr>
            <a:r>
              <a:rPr lang="en-US" altLang="en-US" sz="2000" dirty="0" smtClean="0">
                <a:latin typeface="Franklin Gothic Medium Cond" panose="020B0606030402020204" pitchFamily="34" charset="0"/>
              </a:rPr>
              <a:t>Defined annuity benefit computed as  </a:t>
            </a:r>
          </a:p>
          <a:p>
            <a:pPr lvl="1" eaLnBrk="1" hangingPunct="1">
              <a:spcBef>
                <a:spcPts val="600"/>
              </a:spcBef>
            </a:pPr>
            <a:r>
              <a:rPr lang="en-US" altLang="en-US" sz="2000" dirty="0" smtClean="0">
                <a:latin typeface="Franklin Gothic Medium Cond" panose="020B0606030402020204" pitchFamily="34" charset="0"/>
              </a:rPr>
              <a:t>Must serve at least 20 years</a:t>
            </a:r>
          </a:p>
          <a:p>
            <a:pPr lvl="1" eaLnBrk="1" hangingPunct="1">
              <a:spcBef>
                <a:spcPts val="600"/>
              </a:spcBef>
            </a:pPr>
            <a:endParaRPr lang="en-US" altLang="en-US" sz="2000" dirty="0" smtClean="0">
              <a:latin typeface="Franklin Gothic Medium Cond" panose="020B0606030402020204" pitchFamily="34" charset="0"/>
            </a:endParaRPr>
          </a:p>
          <a:p>
            <a:pPr eaLnBrk="1" hangingPunct="1">
              <a:spcBef>
                <a:spcPts val="1200"/>
              </a:spcBef>
            </a:pPr>
            <a:r>
              <a:rPr lang="en-US" altLang="en-US" dirty="0" smtClean="0">
                <a:latin typeface="Franklin Gothic Demi Cond" panose="020B0706030402020204" pitchFamily="34" charset="0"/>
              </a:rPr>
              <a:t>Blended Retirement System, </a:t>
            </a:r>
            <a:r>
              <a:rPr lang="en-US" altLang="en-US" i="1" dirty="0" smtClean="0">
                <a:latin typeface="Century Schoolbook" charset="0"/>
                <a:ea typeface="Century Schoolbook" charset="0"/>
                <a:cs typeface="Century Schoolbook" charset="0"/>
              </a:rPr>
              <a:t>blends</a:t>
            </a:r>
            <a:r>
              <a:rPr lang="en-US" altLang="en-US" dirty="0" smtClean="0">
                <a:latin typeface="Franklin Gothic Demi Cond" panose="020B0706030402020204" pitchFamily="34" charset="0"/>
              </a:rPr>
              <a:t>:</a:t>
            </a:r>
          </a:p>
          <a:p>
            <a:pPr eaLnBrk="1" hangingPunct="1">
              <a:spcBef>
                <a:spcPts val="1200"/>
              </a:spcBef>
            </a:pPr>
            <a:endParaRPr lang="en-US" altLang="en-US" dirty="0">
              <a:latin typeface="Franklin Gothic Demi Cond" panose="020B0706030402020204" pitchFamily="34" charset="0"/>
            </a:endParaRPr>
          </a:p>
          <a:p>
            <a:pPr lvl="1" eaLnBrk="1" hangingPunct="1">
              <a:spcBef>
                <a:spcPts val="1200"/>
              </a:spcBef>
            </a:pPr>
            <a:endParaRPr lang="en-US" altLang="en-US" sz="2000" dirty="0" smtClean="0">
              <a:latin typeface="Franklin Gothic Medium Cond" panose="020B0606030402020204" pitchFamily="34" charset="0"/>
            </a:endParaRPr>
          </a:p>
        </p:txBody>
      </p:sp>
      <p:sp>
        <p:nvSpPr>
          <p:cNvPr id="17413" name="Rectangle 17412"/>
          <p:cNvSpPr/>
          <p:nvPr/>
        </p:nvSpPr>
        <p:spPr>
          <a:xfrm>
            <a:off x="685800" y="4368405"/>
            <a:ext cx="1524000" cy="231661"/>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Franklin Gothic Medium Cond" charset="0"/>
                <a:ea typeface="Franklin Gothic Medium Cond" charset="0"/>
                <a:cs typeface="Franklin Gothic Medium Cond" charset="0"/>
              </a:rPr>
              <a:t>After 60 days</a:t>
            </a:r>
            <a:endParaRPr lang="en-US" sz="1200" dirty="0">
              <a:latin typeface="Franklin Gothic Medium Cond" charset="0"/>
              <a:ea typeface="Franklin Gothic Medium Cond" charset="0"/>
              <a:cs typeface="Franklin Gothic Medium Cond" charset="0"/>
            </a:endParaRPr>
          </a:p>
        </p:txBody>
      </p:sp>
      <p:sp>
        <p:nvSpPr>
          <p:cNvPr id="46" name="Rectangle 45"/>
          <p:cNvSpPr/>
          <p:nvPr/>
        </p:nvSpPr>
        <p:spPr>
          <a:xfrm>
            <a:off x="2209800" y="4368404"/>
            <a:ext cx="1524000" cy="23166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Franklin Gothic Medium Cond" charset="0"/>
                <a:ea typeface="Franklin Gothic Medium Cond" charset="0"/>
                <a:cs typeface="Franklin Gothic Medium Cond" charset="0"/>
              </a:rPr>
              <a:t>After 60 days</a:t>
            </a:r>
            <a:endParaRPr lang="en-US" sz="1200" dirty="0">
              <a:latin typeface="Franklin Gothic Medium Cond" charset="0"/>
              <a:ea typeface="Franklin Gothic Medium Cond" charset="0"/>
              <a:cs typeface="Franklin Gothic Medium Cond" charset="0"/>
            </a:endParaRPr>
          </a:p>
        </p:txBody>
      </p:sp>
      <p:sp>
        <p:nvSpPr>
          <p:cNvPr id="47" name="Rectangle 46"/>
          <p:cNvSpPr/>
          <p:nvPr/>
        </p:nvSpPr>
        <p:spPr>
          <a:xfrm>
            <a:off x="3723904" y="4368403"/>
            <a:ext cx="1596538" cy="231662"/>
          </a:xfrm>
          <a:prstGeom prst="rect">
            <a:avLst/>
          </a:prstGeom>
          <a:solidFill>
            <a:srgbClr val="98B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latin typeface="Franklin Gothic Medium Cond" charset="0"/>
                <a:ea typeface="Franklin Gothic Medium Cond" charset="0"/>
                <a:cs typeface="Franklin Gothic Medium Cond" charset="0"/>
              </a:rPr>
              <a:t>After 2 years</a:t>
            </a:r>
            <a:endParaRPr lang="en-US" sz="1200" dirty="0">
              <a:latin typeface="Franklin Gothic Medium Cond" charset="0"/>
              <a:ea typeface="Franklin Gothic Medium Cond" charset="0"/>
              <a:cs typeface="Franklin Gothic Medium Cond" charset="0"/>
            </a:endParaRPr>
          </a:p>
        </p:txBody>
      </p:sp>
      <p:sp>
        <p:nvSpPr>
          <p:cNvPr id="48" name="Rectangle 47"/>
          <p:cNvSpPr/>
          <p:nvPr/>
        </p:nvSpPr>
        <p:spPr>
          <a:xfrm>
            <a:off x="5320442" y="4368403"/>
            <a:ext cx="1596538" cy="23166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smtClean="0">
                <a:latin typeface="Franklin Gothic Medium Cond" charset="0"/>
                <a:ea typeface="Franklin Gothic Medium Cond" charset="0"/>
                <a:cs typeface="Franklin Gothic Medium Cond" charset="0"/>
              </a:rPr>
              <a:t>After 20 years</a:t>
            </a:r>
            <a:endParaRPr lang="en-US" sz="1200" dirty="0">
              <a:latin typeface="Franklin Gothic Medium Cond" charset="0"/>
              <a:ea typeface="Franklin Gothic Medium Cond" charset="0"/>
              <a:cs typeface="Franklin Gothic Medium Cond" charset="0"/>
            </a:endParaRPr>
          </a:p>
        </p:txBody>
      </p:sp>
      <p:sp>
        <p:nvSpPr>
          <p:cNvPr id="49" name="Rectangle 48"/>
          <p:cNvSpPr/>
          <p:nvPr/>
        </p:nvSpPr>
        <p:spPr>
          <a:xfrm>
            <a:off x="6871559" y="4369412"/>
            <a:ext cx="1507672" cy="230653"/>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Franklin Gothic Medium Cond" charset="0"/>
                <a:ea typeface="Franklin Gothic Medium Cond" charset="0"/>
                <a:cs typeface="Franklin Gothic Medium Cond" charset="0"/>
              </a:rPr>
              <a:t>Retirement  Age</a:t>
            </a:r>
            <a:endParaRPr lang="en-US" sz="1200" dirty="0">
              <a:latin typeface="Franklin Gothic Medium Cond" charset="0"/>
              <a:ea typeface="Franklin Gothic Medium Cond" charset="0"/>
              <a:cs typeface="Franklin Gothic Medium Cond" charset="0"/>
            </a:endParaRPr>
          </a:p>
        </p:txBody>
      </p:sp>
      <p:graphicFrame>
        <p:nvGraphicFramePr>
          <p:cNvPr id="17408" name="Diagram 17407"/>
          <p:cNvGraphicFramePr/>
          <p:nvPr>
            <p:extLst>
              <p:ext uri="{D42A27DB-BD31-4B8C-83A1-F6EECF244321}">
                <p14:modId xmlns:p14="http://schemas.microsoft.com/office/powerpoint/2010/main" val="3932266464"/>
              </p:ext>
            </p:extLst>
          </p:nvPr>
        </p:nvGraphicFramePr>
        <p:xfrm>
          <a:off x="685800" y="2177144"/>
          <a:ext cx="8077200" cy="363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6" name="Picture 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01395" y="4600066"/>
            <a:ext cx="837471" cy="837471"/>
          </a:xfrm>
          <a:prstGeom prst="rect">
            <a:avLst/>
          </a:prstGeom>
        </p:spPr>
      </p:pic>
      <p:pic>
        <p:nvPicPr>
          <p:cNvPr id="26" name="Picture 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18662" y="1605510"/>
            <a:ext cx="837471" cy="837471"/>
          </a:xfrm>
          <a:prstGeom prst="rect">
            <a:avLst/>
          </a:prstGeom>
        </p:spPr>
      </p:pic>
      <p:sp>
        <p:nvSpPr>
          <p:cNvPr id="17411" name="Title 2"/>
          <p:cNvSpPr>
            <a:spLocks noGrp="1"/>
          </p:cNvSpPr>
          <p:nvPr>
            <p:ph type="title"/>
          </p:nvPr>
        </p:nvSpPr>
        <p:spPr>
          <a:xfrm>
            <a:off x="1427462" y="642912"/>
            <a:ext cx="6553200" cy="838200"/>
          </a:xfrm>
        </p:spPr>
        <p:txBody>
          <a:bodyPr>
            <a:normAutofit/>
          </a:bodyPr>
          <a:lstStyle/>
          <a:p>
            <a:pPr eaLnBrk="1" hangingPunct="1"/>
            <a:r>
              <a:rPr lang="en-US" altLang="en-US" sz="3200" dirty="0" smtClean="0">
                <a:latin typeface="Arial" charset="0"/>
                <a:ea typeface="Arial" charset="0"/>
                <a:cs typeface="Arial" charset="0"/>
              </a:rPr>
              <a:t> </a:t>
            </a:r>
            <a:r>
              <a:rPr lang="en-US" altLang="en-US" sz="3200" spc="-150" dirty="0" smtClean="0">
                <a:latin typeface="Arial" charset="0"/>
                <a:ea typeface="Arial" charset="0"/>
                <a:cs typeface="Arial" charset="0"/>
              </a:rPr>
              <a:t>The Military Retirement Benefit</a:t>
            </a:r>
          </a:p>
        </p:txBody>
      </p:sp>
      <p:sp>
        <p:nvSpPr>
          <p:cNvPr id="5" name="TextBox 4"/>
          <p:cNvSpPr txBox="1"/>
          <p:nvPr/>
        </p:nvSpPr>
        <p:spPr>
          <a:xfrm>
            <a:off x="4572000" y="1828800"/>
            <a:ext cx="1066800" cy="523220"/>
          </a:xfrm>
          <a:prstGeom prst="rect">
            <a:avLst/>
          </a:prstGeom>
          <a:noFill/>
        </p:spPr>
        <p:txBody>
          <a:bodyPr wrap="square" rtlCol="0">
            <a:spAutoFit/>
          </a:bodyPr>
          <a:lstStyle/>
          <a:p>
            <a:r>
              <a:rPr lang="en-US" sz="2800" b="1" dirty="0" smtClean="0">
                <a:solidFill>
                  <a:srgbClr val="00B050"/>
                </a:solidFill>
              </a:rPr>
              <a:t>2.5%</a:t>
            </a:r>
            <a:endParaRPr lang="en-US" sz="2800" b="1" dirty="0">
              <a:solidFill>
                <a:srgbClr val="00B050"/>
              </a:solidFill>
            </a:endParaRPr>
          </a:p>
        </p:txBody>
      </p:sp>
      <p:sp>
        <p:nvSpPr>
          <p:cNvPr id="6" name="TextBox 5"/>
          <p:cNvSpPr txBox="1"/>
          <p:nvPr/>
        </p:nvSpPr>
        <p:spPr>
          <a:xfrm>
            <a:off x="5486400" y="1905000"/>
            <a:ext cx="457200" cy="370820"/>
          </a:xfrm>
          <a:prstGeom prst="rect">
            <a:avLst/>
          </a:prstGeom>
          <a:noFill/>
        </p:spPr>
        <p:txBody>
          <a:bodyPr wrap="square" rtlCol="0">
            <a:spAutoFit/>
          </a:bodyPr>
          <a:lstStyle/>
          <a:p>
            <a:r>
              <a:rPr lang="en-US" dirty="0" smtClean="0">
                <a:solidFill>
                  <a:srgbClr val="00B050"/>
                </a:solidFill>
              </a:rPr>
              <a:t>X</a:t>
            </a:r>
            <a:endParaRPr lang="en-US" dirty="0">
              <a:solidFill>
                <a:srgbClr val="00B050"/>
              </a:solidFill>
            </a:endParaRPr>
          </a:p>
        </p:txBody>
      </p:sp>
      <p:sp>
        <p:nvSpPr>
          <p:cNvPr id="13" name="TextBox 12"/>
          <p:cNvSpPr txBox="1"/>
          <p:nvPr/>
        </p:nvSpPr>
        <p:spPr>
          <a:xfrm>
            <a:off x="6473536" y="1861810"/>
            <a:ext cx="457200" cy="370820"/>
          </a:xfrm>
          <a:prstGeom prst="rect">
            <a:avLst/>
          </a:prstGeom>
          <a:noFill/>
        </p:spPr>
        <p:txBody>
          <a:bodyPr wrap="square" rtlCol="0">
            <a:spAutoFit/>
          </a:bodyPr>
          <a:lstStyle/>
          <a:p>
            <a:r>
              <a:rPr lang="en-US" dirty="0" smtClean="0">
                <a:solidFill>
                  <a:srgbClr val="00B050"/>
                </a:solidFill>
              </a:rPr>
              <a:t>X</a:t>
            </a:r>
            <a:endParaRPr lang="en-US" dirty="0">
              <a:solidFill>
                <a:srgbClr val="00B050"/>
              </a:solidFill>
            </a:endParaRPr>
          </a:p>
        </p:txBody>
      </p:sp>
      <p:sp>
        <p:nvSpPr>
          <p:cNvPr id="25" name="TextBox 24"/>
          <p:cNvSpPr txBox="1"/>
          <p:nvPr/>
        </p:nvSpPr>
        <p:spPr>
          <a:xfrm>
            <a:off x="5541076" y="2260850"/>
            <a:ext cx="1291936" cy="307777"/>
          </a:xfrm>
          <a:prstGeom prst="rect">
            <a:avLst/>
          </a:prstGeom>
          <a:noFill/>
        </p:spPr>
        <p:txBody>
          <a:bodyPr wrap="square" rtlCol="0">
            <a:spAutoFit/>
          </a:bodyPr>
          <a:lstStyle/>
          <a:p>
            <a:pPr algn="ctr"/>
            <a:r>
              <a:rPr lang="en-US" sz="1400" b="1" spc="-150" dirty="0" smtClean="0"/>
              <a:t>Years Served</a:t>
            </a:r>
            <a:endParaRPr lang="en-US" sz="1400" b="1" spc="-150" dirty="0"/>
          </a:p>
        </p:txBody>
      </p:sp>
      <p:sp>
        <p:nvSpPr>
          <p:cNvPr id="28" name="TextBox 27"/>
          <p:cNvSpPr txBox="1"/>
          <p:nvPr/>
        </p:nvSpPr>
        <p:spPr>
          <a:xfrm>
            <a:off x="6556664" y="2260850"/>
            <a:ext cx="1291936" cy="523220"/>
          </a:xfrm>
          <a:prstGeom prst="rect">
            <a:avLst/>
          </a:prstGeom>
          <a:noFill/>
        </p:spPr>
        <p:txBody>
          <a:bodyPr wrap="square" rtlCol="0">
            <a:spAutoFit/>
          </a:bodyPr>
          <a:lstStyle/>
          <a:p>
            <a:pPr algn="ctr"/>
            <a:r>
              <a:rPr lang="en-US" sz="1400" b="1" spc="-150" dirty="0" smtClean="0"/>
              <a:t>Retired Pay Base</a:t>
            </a:r>
            <a:endParaRPr lang="en-US" sz="1400" b="1" spc="-150" dirty="0"/>
          </a:p>
        </p:txBody>
      </p:sp>
      <p:pic>
        <p:nvPicPr>
          <p:cNvPr id="27" name="Picture 2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77401" y="1649820"/>
            <a:ext cx="675949" cy="693589"/>
          </a:xfrm>
          <a:prstGeom prst="rect">
            <a:avLst/>
          </a:prstGeom>
          <a:effectLst>
            <a:outerShdw blurRad="50800" dist="76200" dir="2700000" algn="tl" rotWithShape="0">
              <a:prstClr val="black">
                <a:alpha val="40000"/>
              </a:prstClr>
            </a:outerShdw>
          </a:effectLst>
        </p:spPr>
      </p:pic>
      <p:sp>
        <p:nvSpPr>
          <p:cNvPr id="35" name="TextBox 34"/>
          <p:cNvSpPr txBox="1"/>
          <p:nvPr/>
        </p:nvSpPr>
        <p:spPr>
          <a:xfrm>
            <a:off x="3480262" y="4818361"/>
            <a:ext cx="1066800" cy="523220"/>
          </a:xfrm>
          <a:prstGeom prst="rect">
            <a:avLst/>
          </a:prstGeom>
          <a:noFill/>
        </p:spPr>
        <p:txBody>
          <a:bodyPr wrap="square" rtlCol="0">
            <a:spAutoFit/>
          </a:bodyPr>
          <a:lstStyle/>
          <a:p>
            <a:r>
              <a:rPr lang="en-US" sz="2800" b="1" dirty="0" smtClean="0">
                <a:solidFill>
                  <a:srgbClr val="00B050"/>
                </a:solidFill>
              </a:rPr>
              <a:t>2.0%</a:t>
            </a:r>
            <a:endParaRPr lang="en-US" sz="2800" b="1" dirty="0">
              <a:solidFill>
                <a:srgbClr val="00B050"/>
              </a:solidFill>
            </a:endParaRPr>
          </a:p>
        </p:txBody>
      </p:sp>
      <p:sp>
        <p:nvSpPr>
          <p:cNvPr id="37" name="TextBox 36"/>
          <p:cNvSpPr txBox="1"/>
          <p:nvPr/>
        </p:nvSpPr>
        <p:spPr>
          <a:xfrm>
            <a:off x="4442460" y="4934842"/>
            <a:ext cx="457200" cy="370820"/>
          </a:xfrm>
          <a:prstGeom prst="rect">
            <a:avLst/>
          </a:prstGeom>
          <a:noFill/>
        </p:spPr>
        <p:txBody>
          <a:bodyPr wrap="square" rtlCol="0">
            <a:spAutoFit/>
          </a:bodyPr>
          <a:lstStyle/>
          <a:p>
            <a:r>
              <a:rPr lang="en-US" dirty="0" smtClean="0">
                <a:solidFill>
                  <a:srgbClr val="00B050"/>
                </a:solidFill>
              </a:rPr>
              <a:t>X</a:t>
            </a:r>
            <a:endParaRPr lang="en-US" dirty="0">
              <a:solidFill>
                <a:srgbClr val="00B050"/>
              </a:solidFill>
            </a:endParaRPr>
          </a:p>
        </p:txBody>
      </p:sp>
      <p:sp>
        <p:nvSpPr>
          <p:cNvPr id="38" name="TextBox 37"/>
          <p:cNvSpPr txBox="1"/>
          <p:nvPr/>
        </p:nvSpPr>
        <p:spPr>
          <a:xfrm>
            <a:off x="5520039" y="4927357"/>
            <a:ext cx="457200" cy="370820"/>
          </a:xfrm>
          <a:prstGeom prst="rect">
            <a:avLst/>
          </a:prstGeom>
          <a:noFill/>
        </p:spPr>
        <p:txBody>
          <a:bodyPr wrap="square" rtlCol="0">
            <a:spAutoFit/>
          </a:bodyPr>
          <a:lstStyle/>
          <a:p>
            <a:r>
              <a:rPr lang="en-US" dirty="0" smtClean="0">
                <a:solidFill>
                  <a:srgbClr val="00B050"/>
                </a:solidFill>
              </a:rPr>
              <a:t>X</a:t>
            </a:r>
            <a:endParaRPr lang="en-US" dirty="0">
              <a:solidFill>
                <a:srgbClr val="00B050"/>
              </a:solidFill>
            </a:endParaRPr>
          </a:p>
        </p:txBody>
      </p:sp>
      <p:sp>
        <p:nvSpPr>
          <p:cNvPr id="39" name="TextBox 38"/>
          <p:cNvSpPr txBox="1"/>
          <p:nvPr/>
        </p:nvSpPr>
        <p:spPr>
          <a:xfrm>
            <a:off x="4497136" y="5290692"/>
            <a:ext cx="1291936" cy="307777"/>
          </a:xfrm>
          <a:prstGeom prst="rect">
            <a:avLst/>
          </a:prstGeom>
          <a:noFill/>
        </p:spPr>
        <p:txBody>
          <a:bodyPr wrap="square" rtlCol="0">
            <a:spAutoFit/>
          </a:bodyPr>
          <a:lstStyle/>
          <a:p>
            <a:pPr algn="ctr"/>
            <a:r>
              <a:rPr lang="en-US" sz="1400" b="1" spc="-150" dirty="0" smtClean="0"/>
              <a:t>Years Served</a:t>
            </a:r>
            <a:endParaRPr lang="en-US" sz="1400" b="1" spc="-150" dirty="0"/>
          </a:p>
        </p:txBody>
      </p:sp>
      <p:sp>
        <p:nvSpPr>
          <p:cNvPr id="40" name="TextBox 39"/>
          <p:cNvSpPr txBox="1"/>
          <p:nvPr/>
        </p:nvSpPr>
        <p:spPr>
          <a:xfrm>
            <a:off x="5613862" y="5290692"/>
            <a:ext cx="1625138" cy="307777"/>
          </a:xfrm>
          <a:prstGeom prst="rect">
            <a:avLst/>
          </a:prstGeom>
          <a:noFill/>
        </p:spPr>
        <p:txBody>
          <a:bodyPr wrap="square" rtlCol="0">
            <a:spAutoFit/>
          </a:bodyPr>
          <a:lstStyle/>
          <a:p>
            <a:pPr algn="ctr"/>
            <a:r>
              <a:rPr lang="en-US" sz="1400" b="1" spc="-150" dirty="0" smtClean="0"/>
              <a:t>Retired Pay Base</a:t>
            </a:r>
            <a:endParaRPr lang="en-US" sz="1400" b="1" spc="-150" dirty="0"/>
          </a:p>
        </p:txBody>
      </p:sp>
      <p:pic>
        <p:nvPicPr>
          <p:cNvPr id="41" name="Picture 4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33461" y="4679662"/>
            <a:ext cx="675949" cy="693589"/>
          </a:xfrm>
          <a:prstGeom prst="rect">
            <a:avLst/>
          </a:prstGeom>
          <a:effectLst>
            <a:outerShdw blurRad="50800" dist="76200" dir="2700000" algn="tl" rotWithShape="0">
              <a:prstClr val="black">
                <a:alpha val="40000"/>
              </a:prstClr>
            </a:outerShdw>
          </a:effectLst>
        </p:spPr>
      </p:pic>
      <p:sp>
        <p:nvSpPr>
          <p:cNvPr id="17417" name="Oval 17416"/>
          <p:cNvSpPr/>
          <p:nvPr/>
        </p:nvSpPr>
        <p:spPr>
          <a:xfrm>
            <a:off x="457200" y="5547383"/>
            <a:ext cx="1066800" cy="987843"/>
          </a:xfrm>
          <a:prstGeom prst="ellipse">
            <a:avLst/>
          </a:prstGeom>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8" name="TextBox 17417"/>
          <p:cNvSpPr txBox="1"/>
          <p:nvPr/>
        </p:nvSpPr>
        <p:spPr>
          <a:xfrm>
            <a:off x="457200" y="5631359"/>
            <a:ext cx="1165810" cy="769441"/>
          </a:xfrm>
          <a:prstGeom prst="rect">
            <a:avLst/>
          </a:prstGeom>
          <a:noFill/>
        </p:spPr>
        <p:txBody>
          <a:bodyPr wrap="square" rtlCol="0">
            <a:spAutoFit/>
          </a:bodyPr>
          <a:lstStyle/>
          <a:p>
            <a:r>
              <a:rPr lang="en-US" sz="4400" b="1" dirty="0" smtClean="0">
                <a:solidFill>
                  <a:schemeClr val="bg1"/>
                </a:solidFill>
              </a:rPr>
              <a:t>85</a:t>
            </a:r>
            <a:r>
              <a:rPr lang="en-US" sz="2800" b="1" dirty="0" smtClean="0">
                <a:solidFill>
                  <a:schemeClr val="bg1"/>
                </a:solidFill>
              </a:rPr>
              <a:t>%</a:t>
            </a:r>
            <a:endParaRPr lang="en-US" sz="2800" b="1" dirty="0">
              <a:solidFill>
                <a:schemeClr val="bg1"/>
              </a:solidFill>
            </a:endParaRPr>
          </a:p>
        </p:txBody>
      </p:sp>
      <p:cxnSp>
        <p:nvCxnSpPr>
          <p:cNvPr id="17437" name="Straight Connector 17436"/>
          <p:cNvCxnSpPr/>
          <p:nvPr/>
        </p:nvCxnSpPr>
        <p:spPr>
          <a:xfrm>
            <a:off x="4038600" y="5788993"/>
            <a:ext cx="0" cy="896256"/>
          </a:xfrm>
          <a:prstGeom prst="line">
            <a:avLst/>
          </a:prstGeom>
          <a:ln w="28575">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17438" name="TextBox 17437"/>
          <p:cNvSpPr txBox="1"/>
          <p:nvPr/>
        </p:nvSpPr>
        <p:spPr>
          <a:xfrm>
            <a:off x="1570438" y="5736586"/>
            <a:ext cx="2654430" cy="923330"/>
          </a:xfrm>
          <a:prstGeom prst="rect">
            <a:avLst/>
          </a:prstGeom>
          <a:noFill/>
        </p:spPr>
        <p:txBody>
          <a:bodyPr wrap="square" rtlCol="0">
            <a:spAutoFit/>
          </a:bodyPr>
          <a:lstStyle/>
          <a:p>
            <a:r>
              <a:rPr lang="en-US" dirty="0" smtClean="0">
                <a:latin typeface="Franklin Gothic Medium Cond" charset="0"/>
                <a:ea typeface="Franklin Gothic Medium Cond" charset="0"/>
                <a:cs typeface="Franklin Gothic Medium Cond" charset="0"/>
              </a:rPr>
              <a:t>of all service members will get government-provided retirement benefits</a:t>
            </a:r>
            <a:endParaRPr lang="en-US" dirty="0">
              <a:latin typeface="Franklin Gothic Medium Cond" charset="0"/>
              <a:ea typeface="Franklin Gothic Medium Cond" charset="0"/>
              <a:cs typeface="Franklin Gothic Medium Cond" charset="0"/>
            </a:endParaRPr>
          </a:p>
        </p:txBody>
      </p:sp>
      <p:sp>
        <p:nvSpPr>
          <p:cNvPr id="12" name="Freeform 11"/>
          <p:cNvSpPr/>
          <p:nvPr/>
        </p:nvSpPr>
        <p:spPr>
          <a:xfrm>
            <a:off x="3793067" y="2502380"/>
            <a:ext cx="431800" cy="190020"/>
          </a:xfrm>
          <a:custGeom>
            <a:avLst/>
            <a:gdLst>
              <a:gd name="connsiteX0" fmla="*/ 0 w 431800"/>
              <a:gd name="connsiteY0" fmla="*/ 12220 h 190020"/>
              <a:gd name="connsiteX1" fmla="*/ 177800 w 431800"/>
              <a:gd name="connsiteY1" fmla="*/ 12220 h 190020"/>
              <a:gd name="connsiteX2" fmla="*/ 304800 w 431800"/>
              <a:gd name="connsiteY2" fmla="*/ 139220 h 190020"/>
              <a:gd name="connsiteX3" fmla="*/ 431800 w 431800"/>
              <a:gd name="connsiteY3" fmla="*/ 190020 h 190020"/>
            </a:gdLst>
            <a:ahLst/>
            <a:cxnLst>
              <a:cxn ang="0">
                <a:pos x="connsiteX0" y="connsiteY0"/>
              </a:cxn>
              <a:cxn ang="0">
                <a:pos x="connsiteX1" y="connsiteY1"/>
              </a:cxn>
              <a:cxn ang="0">
                <a:pos x="connsiteX2" y="connsiteY2"/>
              </a:cxn>
              <a:cxn ang="0">
                <a:pos x="connsiteX3" y="connsiteY3"/>
              </a:cxn>
            </a:cxnLst>
            <a:rect l="l" t="t" r="r" b="b"/>
            <a:pathLst>
              <a:path w="431800" h="190020">
                <a:moveTo>
                  <a:pt x="0" y="12220"/>
                </a:moveTo>
                <a:cubicBezTo>
                  <a:pt x="63500" y="1636"/>
                  <a:pt x="127000" y="-8947"/>
                  <a:pt x="177800" y="12220"/>
                </a:cubicBezTo>
                <a:cubicBezTo>
                  <a:pt x="228600" y="33387"/>
                  <a:pt x="262467" y="109587"/>
                  <a:pt x="304800" y="139220"/>
                </a:cubicBezTo>
                <a:cubicBezTo>
                  <a:pt x="347133" y="168853"/>
                  <a:pt x="431800" y="190020"/>
                  <a:pt x="431800" y="190020"/>
                </a:cubicBezTo>
              </a:path>
            </a:pathLst>
          </a:cu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409410" y="4155051"/>
            <a:ext cx="1568943" cy="253916"/>
          </a:xfrm>
          <a:prstGeom prst="rect">
            <a:avLst/>
          </a:prstGeom>
          <a:noFill/>
        </p:spPr>
        <p:txBody>
          <a:bodyPr wrap="square" rtlCol="0">
            <a:spAutoFit/>
          </a:bodyPr>
          <a:lstStyle/>
          <a:p>
            <a:pPr algn="ctr"/>
            <a:r>
              <a:rPr lang="en-US" sz="1050" dirty="0" smtClean="0">
                <a:latin typeface="Franklin Gothic Medium Cond" panose="020B0606030402020204" pitchFamily="34" charset="0"/>
              </a:rPr>
              <a:t>Includes Lump Sum Option</a:t>
            </a:r>
            <a:endParaRPr lang="en-US" sz="1050" dirty="0">
              <a:latin typeface="Franklin Gothic Medium Cond" panose="020B0606030402020204" pitchFamily="34" charset="0"/>
            </a:endParaRPr>
          </a:p>
        </p:txBody>
      </p:sp>
      <p:sp>
        <p:nvSpPr>
          <p:cNvPr id="33" name="TextBox 32"/>
          <p:cNvSpPr txBox="1"/>
          <p:nvPr/>
        </p:nvSpPr>
        <p:spPr>
          <a:xfrm>
            <a:off x="3721928" y="2394209"/>
            <a:ext cx="5041072" cy="769441"/>
          </a:xfrm>
          <a:prstGeom prst="rect">
            <a:avLst/>
          </a:prstGeom>
          <a:noFill/>
        </p:spPr>
        <p:txBody>
          <a:bodyPr wrap="square" rtlCol="0">
            <a:spAutoFit/>
          </a:bodyPr>
          <a:lstStyle/>
          <a:p>
            <a:r>
              <a:rPr lang="en-US" sz="2000" dirty="0" smtClean="0">
                <a:solidFill>
                  <a:srgbClr val="FF0000"/>
                </a:solidFill>
                <a:latin typeface="Arial Narrow" charset="0"/>
                <a:ea typeface="Arial Narrow" charset="0"/>
                <a:cs typeface="Arial Narrow" charset="0"/>
              </a:rPr>
              <a:t>Only </a:t>
            </a:r>
            <a:r>
              <a:rPr lang="en-US" sz="4400" dirty="0" smtClean="0">
                <a:solidFill>
                  <a:srgbClr val="FF0000"/>
                </a:solidFill>
                <a:latin typeface="Arial Narrow" charset="0"/>
                <a:ea typeface="Arial Narrow" charset="0"/>
                <a:cs typeface="Arial Narrow" charset="0"/>
              </a:rPr>
              <a:t>19% </a:t>
            </a:r>
            <a:r>
              <a:rPr lang="en-US" sz="2000" dirty="0" smtClean="0">
                <a:solidFill>
                  <a:srgbClr val="FF0000"/>
                </a:solidFill>
                <a:latin typeface="Arial Narrow" charset="0"/>
                <a:ea typeface="Arial Narrow" charset="0"/>
                <a:cs typeface="Arial Narrow" charset="0"/>
              </a:rPr>
              <a:t>Active and </a:t>
            </a:r>
            <a:r>
              <a:rPr lang="en-US" sz="4800" baseline="-22000" dirty="0" smtClean="0">
                <a:solidFill>
                  <a:srgbClr val="FF0000"/>
                </a:solidFill>
                <a:latin typeface="Arial Narrow" charset="0"/>
                <a:ea typeface="Arial Narrow" charset="0"/>
                <a:cs typeface="Arial Narrow" charset="0"/>
              </a:rPr>
              <a:t>14% </a:t>
            </a:r>
            <a:r>
              <a:rPr lang="en-US" sz="2000" dirty="0" smtClean="0">
                <a:solidFill>
                  <a:srgbClr val="FF0000"/>
                </a:solidFill>
                <a:latin typeface="Arial Narrow" charset="0"/>
                <a:ea typeface="Arial Narrow" charset="0"/>
                <a:cs typeface="Arial Narrow" charset="0"/>
              </a:rPr>
              <a:t>Reserve Qualify</a:t>
            </a:r>
            <a:endParaRPr lang="en-US" sz="2000" dirty="0">
              <a:solidFill>
                <a:srgbClr val="FF0000"/>
              </a:solidFill>
              <a:latin typeface="Arial Narrow" charset="0"/>
              <a:ea typeface="Arial Narrow" charset="0"/>
              <a:cs typeface="Arial Narrow" charset="0"/>
            </a:endParaRPr>
          </a:p>
        </p:txBody>
      </p:sp>
      <p:sp>
        <p:nvSpPr>
          <p:cNvPr id="3" name="TextBox 2"/>
          <p:cNvSpPr txBox="1"/>
          <p:nvPr/>
        </p:nvSpPr>
        <p:spPr>
          <a:xfrm rot="20401699">
            <a:off x="7882980" y="5813030"/>
            <a:ext cx="1219200" cy="646331"/>
          </a:xfrm>
          <a:prstGeom prst="rect">
            <a:avLst/>
          </a:prstGeom>
          <a:noFill/>
        </p:spPr>
        <p:txBody>
          <a:bodyPr wrap="square" rtlCol="0">
            <a:spAutoFit/>
          </a:bodyPr>
          <a:lstStyle/>
          <a:p>
            <a:r>
              <a:rPr lang="en-US" sz="1200" b="1" dirty="0" smtClean="0">
                <a:solidFill>
                  <a:srgbClr val="FF0000"/>
                </a:solidFill>
              </a:rPr>
              <a:t>No one will be automatically switched</a:t>
            </a:r>
            <a:endParaRPr lang="en-US" sz="1200" b="1" dirty="0">
              <a:solidFill>
                <a:srgbClr val="FF0000"/>
              </a:solidFill>
            </a:endParaRPr>
          </a:p>
        </p:txBody>
      </p:sp>
      <p:sp>
        <p:nvSpPr>
          <p:cNvPr id="4" name="Freeform 3"/>
          <p:cNvSpPr/>
          <p:nvPr/>
        </p:nvSpPr>
        <p:spPr>
          <a:xfrm>
            <a:off x="7676708" y="6315741"/>
            <a:ext cx="287079" cy="34967"/>
          </a:xfrm>
          <a:custGeom>
            <a:avLst/>
            <a:gdLst>
              <a:gd name="connsiteX0" fmla="*/ 287079 w 287079"/>
              <a:gd name="connsiteY0" fmla="*/ 0 h 34967"/>
              <a:gd name="connsiteX1" fmla="*/ 138224 w 287079"/>
              <a:gd name="connsiteY1" fmla="*/ 31898 h 34967"/>
              <a:gd name="connsiteX2" fmla="*/ 0 w 287079"/>
              <a:gd name="connsiteY2" fmla="*/ 31898 h 34967"/>
            </a:gdLst>
            <a:ahLst/>
            <a:cxnLst>
              <a:cxn ang="0">
                <a:pos x="connsiteX0" y="connsiteY0"/>
              </a:cxn>
              <a:cxn ang="0">
                <a:pos x="connsiteX1" y="connsiteY1"/>
              </a:cxn>
              <a:cxn ang="0">
                <a:pos x="connsiteX2" y="connsiteY2"/>
              </a:cxn>
            </a:cxnLst>
            <a:rect l="l" t="t" r="r" b="b"/>
            <a:pathLst>
              <a:path w="287079" h="34967">
                <a:moveTo>
                  <a:pt x="287079" y="0"/>
                </a:moveTo>
                <a:cubicBezTo>
                  <a:pt x="236574" y="13291"/>
                  <a:pt x="186070" y="26582"/>
                  <a:pt x="138224" y="31898"/>
                </a:cubicBezTo>
                <a:cubicBezTo>
                  <a:pt x="90378" y="37214"/>
                  <a:pt x="45189" y="34556"/>
                  <a:pt x="0" y="31898"/>
                </a:cubicBezTo>
              </a:path>
            </a:pathLst>
          </a:cu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2121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a:spLocks noGrp="1"/>
          </p:cNvSpPr>
          <p:nvPr>
            <p:ph type="title"/>
          </p:nvPr>
        </p:nvSpPr>
        <p:spPr/>
        <p:txBody>
          <a:bodyPr>
            <a:normAutofit/>
          </a:bodyPr>
          <a:lstStyle/>
          <a:p>
            <a:pPr eaLnBrk="1" hangingPunct="1"/>
            <a:r>
              <a:rPr lang="en-US" altLang="en-US" spc="-150" dirty="0" smtClean="0">
                <a:latin typeface="Arial" charset="0"/>
                <a:ea typeface="Arial" charset="0"/>
                <a:cs typeface="Arial" charset="0"/>
              </a:rPr>
              <a:t>Blended Retirement System Benefits</a:t>
            </a: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7567" y="3058450"/>
            <a:ext cx="60960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7167" y="3062378"/>
            <a:ext cx="60960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6767" y="3068668"/>
            <a:ext cx="60960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08" y="2820479"/>
            <a:ext cx="1035929" cy="1580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65997" y="4063112"/>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43877" y="274393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28855" y="274393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01582" y="274393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86560" y="274393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71538" y="274393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44800" y="274393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29778" y="274393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02505" y="274393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87483" y="274393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72461" y="274393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36960"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21938"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94665"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79643"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64621"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37883"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22861"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5588"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80566"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65544"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46808" y="449391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31786" y="449391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04513" y="449391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89491" y="449391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74469" y="449391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47731" y="449391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32709" y="449391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05436" y="449391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90414" y="449391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75392" y="449391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56266" y="274653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1244" y="274653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13971" y="274653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98949" y="274653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83927" y="274653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7189" y="274653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42167" y="274653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14894" y="274653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99872" y="274653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84850" y="274653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58587"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3565"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16292"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01270"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86248" y="4058995"/>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6"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50975" y="4063112"/>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29466" y="4070824"/>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97574" y="4058995"/>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1171" y="4070824"/>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0"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70951" y="4498952"/>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9442" y="4506664"/>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17550" y="4494835"/>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91147" y="4506664"/>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76400" y="4512349"/>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5"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4508" y="4505716"/>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6"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22999" y="4508232"/>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95994" y="4510459"/>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8"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74485" y="4512349"/>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52976" y="4520061"/>
            <a:ext cx="178491" cy="39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47258" y="4421218"/>
            <a:ext cx="3659818" cy="861774"/>
          </a:xfrm>
          <a:prstGeom prst="rect">
            <a:avLst/>
          </a:prstGeom>
          <a:noFill/>
        </p:spPr>
        <p:txBody>
          <a:bodyPr wrap="square" rtlCol="0">
            <a:spAutoFit/>
          </a:bodyPr>
          <a:lstStyle/>
          <a:p>
            <a:pPr algn="ctr"/>
            <a:r>
              <a:rPr lang="en-US" dirty="0" smtClean="0">
                <a:latin typeface="Franklin Gothic Medium Cond" panose="020B0606030402020204" pitchFamily="34" charset="0"/>
              </a:rPr>
              <a:t>Only </a:t>
            </a:r>
            <a:r>
              <a:rPr lang="en-US" sz="2400" b="1" dirty="0" smtClean="0">
                <a:latin typeface="Franklin Gothic Medium Cond" panose="020B0606030402020204" pitchFamily="34" charset="0"/>
              </a:rPr>
              <a:t>1</a:t>
            </a:r>
            <a:r>
              <a:rPr lang="en-US" sz="3200" b="1" dirty="0" smtClean="0">
                <a:latin typeface="Franklin Gothic Medium Cond" panose="020B0606030402020204" pitchFamily="34" charset="0"/>
              </a:rPr>
              <a:t> </a:t>
            </a:r>
            <a:r>
              <a:rPr lang="en-US" dirty="0" smtClean="0">
                <a:latin typeface="Franklin Gothic Medium Cond" panose="020B0606030402020204" pitchFamily="34" charset="0"/>
              </a:rPr>
              <a:t>in </a:t>
            </a:r>
            <a:r>
              <a:rPr lang="en-US" sz="2400" dirty="0" smtClean="0">
                <a:latin typeface="Franklin Gothic Medium Cond" panose="020B0606030402020204" pitchFamily="34" charset="0"/>
              </a:rPr>
              <a:t>5</a:t>
            </a:r>
            <a:r>
              <a:rPr lang="en-US" dirty="0" smtClean="0">
                <a:latin typeface="Franklin Gothic Medium Cond" panose="020B0606030402020204" pitchFamily="34" charset="0"/>
              </a:rPr>
              <a:t> service members get government retirement benefits</a:t>
            </a:r>
            <a:endParaRPr lang="en-US" dirty="0">
              <a:latin typeface="Franklin Gothic Medium Cond" panose="020B0606030402020204" pitchFamily="34" charset="0"/>
            </a:endParaRPr>
          </a:p>
        </p:txBody>
      </p:sp>
      <p:sp>
        <p:nvSpPr>
          <p:cNvPr id="110" name="TextBox 109"/>
          <p:cNvSpPr txBox="1"/>
          <p:nvPr/>
        </p:nvSpPr>
        <p:spPr>
          <a:xfrm>
            <a:off x="161883" y="2173069"/>
            <a:ext cx="3911135" cy="646331"/>
          </a:xfrm>
          <a:prstGeom prst="rect">
            <a:avLst/>
          </a:prstGeom>
          <a:noFill/>
        </p:spPr>
        <p:txBody>
          <a:bodyPr wrap="none" rtlCol="0">
            <a:spAutoFit/>
          </a:bodyPr>
          <a:lstStyle/>
          <a:p>
            <a:r>
              <a:rPr lang="en-US" dirty="0">
                <a:latin typeface="Franklin Gothic Medium Cond" panose="020B0606030402020204" pitchFamily="34" charset="0"/>
              </a:rPr>
              <a:t>Under the “High 3” legacy retirement system</a:t>
            </a:r>
          </a:p>
          <a:p>
            <a:endParaRPr lang="en-US" dirty="0"/>
          </a:p>
        </p:txBody>
      </p:sp>
      <p:sp>
        <p:nvSpPr>
          <p:cNvPr id="114" name="Oval 113"/>
          <p:cNvSpPr/>
          <p:nvPr/>
        </p:nvSpPr>
        <p:spPr>
          <a:xfrm>
            <a:off x="4724400" y="5184357"/>
            <a:ext cx="1066800" cy="987843"/>
          </a:xfrm>
          <a:prstGeom prst="ellipse">
            <a:avLst/>
          </a:prstGeom>
          <a:solidFill>
            <a:srgbClr val="00B050"/>
          </a:solidFill>
          <a:ln>
            <a:no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15" name="TextBox 114"/>
          <p:cNvSpPr txBox="1"/>
          <p:nvPr/>
        </p:nvSpPr>
        <p:spPr>
          <a:xfrm>
            <a:off x="4724400" y="5268333"/>
            <a:ext cx="1165810" cy="769441"/>
          </a:xfrm>
          <a:prstGeom prst="rect">
            <a:avLst/>
          </a:prstGeom>
          <a:noFill/>
        </p:spPr>
        <p:txBody>
          <a:bodyPr wrap="square" rtlCol="0">
            <a:spAutoFit/>
          </a:bodyPr>
          <a:lstStyle/>
          <a:p>
            <a:r>
              <a:rPr lang="en-US" sz="4400" b="1" dirty="0" smtClean="0">
                <a:solidFill>
                  <a:schemeClr val="bg1"/>
                </a:solidFill>
              </a:rPr>
              <a:t>85</a:t>
            </a:r>
            <a:r>
              <a:rPr lang="en-US" sz="2800" b="1" dirty="0" smtClean="0">
                <a:solidFill>
                  <a:schemeClr val="bg1"/>
                </a:solidFill>
              </a:rPr>
              <a:t>%</a:t>
            </a:r>
            <a:endParaRPr lang="en-US" sz="2800" b="1" dirty="0">
              <a:solidFill>
                <a:schemeClr val="bg1"/>
              </a:solidFill>
            </a:endParaRPr>
          </a:p>
        </p:txBody>
      </p:sp>
      <p:cxnSp>
        <p:nvCxnSpPr>
          <p:cNvPr id="116" name="Straight Connector 115"/>
          <p:cNvCxnSpPr/>
          <p:nvPr/>
        </p:nvCxnSpPr>
        <p:spPr>
          <a:xfrm>
            <a:off x="4323162" y="3349695"/>
            <a:ext cx="0" cy="896256"/>
          </a:xfrm>
          <a:prstGeom prst="line">
            <a:avLst/>
          </a:prstGeom>
          <a:ln w="28575">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5837637" y="5373560"/>
            <a:ext cx="2994660" cy="646331"/>
          </a:xfrm>
          <a:prstGeom prst="rect">
            <a:avLst/>
          </a:prstGeom>
          <a:noFill/>
        </p:spPr>
        <p:txBody>
          <a:bodyPr wrap="square" rtlCol="0">
            <a:spAutoFit/>
          </a:bodyPr>
          <a:lstStyle/>
          <a:p>
            <a:r>
              <a:rPr lang="en-US" dirty="0" smtClean="0">
                <a:latin typeface="Franklin Gothic Medium Cond" charset="0"/>
                <a:ea typeface="Franklin Gothic Medium Cond" charset="0"/>
                <a:cs typeface="Franklin Gothic Medium Cond" charset="0"/>
              </a:rPr>
              <a:t>of all service members will get government retirement benefits</a:t>
            </a:r>
            <a:endParaRPr lang="en-US" dirty="0">
              <a:latin typeface="Franklin Gothic Medium Cond" charset="0"/>
              <a:ea typeface="Franklin Gothic Medium Cond" charset="0"/>
              <a:cs typeface="Franklin Gothic Medium Cond" charset="0"/>
            </a:endParaRPr>
          </a:p>
        </p:txBody>
      </p:sp>
      <p:sp>
        <p:nvSpPr>
          <p:cNvPr id="118" name="TextBox 117"/>
          <p:cNvSpPr txBox="1"/>
          <p:nvPr/>
        </p:nvSpPr>
        <p:spPr>
          <a:xfrm>
            <a:off x="4960637" y="2174148"/>
            <a:ext cx="3372911" cy="646331"/>
          </a:xfrm>
          <a:prstGeom prst="rect">
            <a:avLst/>
          </a:prstGeom>
          <a:noFill/>
        </p:spPr>
        <p:txBody>
          <a:bodyPr wrap="none" rtlCol="0">
            <a:spAutoFit/>
          </a:bodyPr>
          <a:lstStyle/>
          <a:p>
            <a:r>
              <a:rPr lang="en-US" dirty="0">
                <a:latin typeface="Franklin Gothic Medium Cond" panose="020B0606030402020204" pitchFamily="34" charset="0"/>
              </a:rPr>
              <a:t>Under the </a:t>
            </a:r>
            <a:r>
              <a:rPr lang="en-US" dirty="0" smtClean="0">
                <a:latin typeface="Franklin Gothic Medium Cond" panose="020B0606030402020204" pitchFamily="34" charset="0"/>
              </a:rPr>
              <a:t>Blended Retirement System</a:t>
            </a:r>
            <a:endParaRPr lang="en-US" dirty="0">
              <a:latin typeface="Franklin Gothic Medium Cond" panose="020B0606030402020204" pitchFamily="34" charset="0"/>
            </a:endParaRPr>
          </a:p>
          <a:p>
            <a:endParaRPr lang="en-US" dirty="0"/>
          </a:p>
        </p:txBody>
      </p:sp>
      <p:pic>
        <p:nvPicPr>
          <p:cNvPr id="11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52476" y="3166561"/>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37454" y="3166561"/>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10181" y="3166561"/>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5159" y="3166561"/>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80137" y="3166561"/>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53399" y="3166561"/>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38377" y="3166561"/>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11104" y="3166561"/>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96082" y="3166561"/>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81060" y="3166561"/>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64865" y="316916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9843" y="316916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22570" y="316916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07548" y="316916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92526" y="316916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65788" y="316916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50766" y="316916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23493" y="316916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08471" y="316916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93449" y="3169160"/>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52476" y="361070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37454" y="361070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10181" y="361070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5159" y="361070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80137" y="361070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53399" y="361070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38377" y="361070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11104" y="361070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96082" y="361070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81060" y="3610707"/>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64865" y="361330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9843" y="361330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22570" y="361330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07548" y="361330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92526" y="361330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65788" y="361330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50766" y="361330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23493" y="361330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08471" y="361330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93449" y="3613306"/>
            <a:ext cx="18497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1043" y="3094400"/>
            <a:ext cx="60960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6330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a:spLocks noGrp="1"/>
          </p:cNvSpPr>
          <p:nvPr>
            <p:ph type="title"/>
          </p:nvPr>
        </p:nvSpPr>
        <p:spPr>
          <a:xfrm>
            <a:off x="990600" y="609601"/>
            <a:ext cx="7162800" cy="838200"/>
          </a:xfrm>
        </p:spPr>
        <p:txBody>
          <a:bodyPr>
            <a:normAutofit/>
          </a:bodyPr>
          <a:lstStyle/>
          <a:p>
            <a:pPr eaLnBrk="1" hangingPunct="1"/>
            <a:r>
              <a:rPr lang="en-US" altLang="en-US" sz="3200" spc="-150" dirty="0" smtClean="0">
                <a:latin typeface="Arial" charset="0"/>
                <a:ea typeface="Arial" charset="0"/>
                <a:cs typeface="Arial" charset="0"/>
              </a:rPr>
              <a:t>Who is Affected?</a:t>
            </a:r>
          </a:p>
        </p:txBody>
      </p:sp>
      <p:sp>
        <p:nvSpPr>
          <p:cNvPr id="9" name="Content Placeholder 1"/>
          <p:cNvSpPr>
            <a:spLocks noGrp="1"/>
          </p:cNvSpPr>
          <p:nvPr>
            <p:ph idx="1"/>
          </p:nvPr>
        </p:nvSpPr>
        <p:spPr>
          <a:xfrm>
            <a:off x="381000" y="1371600"/>
            <a:ext cx="8610600" cy="5181600"/>
          </a:xfrm>
        </p:spPr>
        <p:txBody>
          <a:bodyPr/>
          <a:lstStyle/>
          <a:p>
            <a:pPr eaLnBrk="1" hangingPunct="1">
              <a:spcBef>
                <a:spcPts val="600"/>
              </a:spcBef>
              <a:spcAft>
                <a:spcPts val="0"/>
              </a:spcAft>
            </a:pPr>
            <a:r>
              <a:rPr lang="en-US" altLang="en-US" sz="2800" dirty="0" smtClean="0">
                <a:latin typeface="Franklin Gothic Demi Cond" panose="020B0706030402020204" pitchFamily="34" charset="0"/>
              </a:rPr>
              <a:t>If serving as of December 31, 2017:</a:t>
            </a:r>
          </a:p>
          <a:p>
            <a:pPr lvl="1" eaLnBrk="1" hangingPunct="1">
              <a:spcBef>
                <a:spcPts val="600"/>
              </a:spcBef>
              <a:spcAft>
                <a:spcPts val="0"/>
              </a:spcAft>
            </a:pPr>
            <a:r>
              <a:rPr lang="en-US" altLang="en-US" sz="2400" dirty="0" smtClean="0">
                <a:latin typeface="Franklin Gothic Medium Cond" panose="020B0606030402020204" pitchFamily="34" charset="0"/>
              </a:rPr>
              <a:t>GRANDFATHERED in current retirement system</a:t>
            </a:r>
          </a:p>
          <a:p>
            <a:pPr lvl="1" eaLnBrk="1" hangingPunct="1">
              <a:spcBef>
                <a:spcPts val="600"/>
              </a:spcBef>
              <a:spcAft>
                <a:spcPts val="600"/>
              </a:spcAft>
            </a:pPr>
            <a:r>
              <a:rPr lang="en-US" altLang="en-US" sz="2400" dirty="0">
                <a:solidFill>
                  <a:srgbClr val="FF0000"/>
                </a:solidFill>
                <a:latin typeface="Franklin Gothic Medium Cond" panose="020B0606030402020204" pitchFamily="34" charset="0"/>
              </a:rPr>
              <a:t>NO ONE will be automatically moved to BRS</a:t>
            </a:r>
          </a:p>
          <a:p>
            <a:pPr eaLnBrk="1" hangingPunct="1">
              <a:spcBef>
                <a:spcPts val="600"/>
              </a:spcBef>
              <a:spcAft>
                <a:spcPts val="600"/>
              </a:spcAft>
            </a:pPr>
            <a:r>
              <a:rPr lang="en-US" altLang="en-US" sz="2800" dirty="0" smtClean="0">
                <a:latin typeface="Franklin Gothic Demi Cond" panose="020B0706030402020204" pitchFamily="34" charset="0"/>
              </a:rPr>
              <a:t>Many currently-serving members eligible to opt into BRS</a:t>
            </a:r>
          </a:p>
          <a:p>
            <a:pPr lvl="1" eaLnBrk="1" hangingPunct="1">
              <a:spcBef>
                <a:spcPts val="600"/>
              </a:spcBef>
              <a:spcAft>
                <a:spcPts val="0"/>
              </a:spcAft>
            </a:pPr>
            <a:r>
              <a:rPr lang="en-US" altLang="en-US" sz="2400" dirty="0">
                <a:latin typeface="Franklin Gothic Medium Cond" panose="020B0606030402020204" pitchFamily="34" charset="0"/>
              </a:rPr>
              <a:t>Active: Fewer than 12 years of total service as of Dec. 31, 2017</a:t>
            </a:r>
          </a:p>
          <a:p>
            <a:pPr lvl="1" eaLnBrk="1" hangingPunct="1">
              <a:spcBef>
                <a:spcPts val="600"/>
              </a:spcBef>
              <a:spcAft>
                <a:spcPts val="600"/>
              </a:spcAft>
            </a:pPr>
            <a:r>
              <a:rPr lang="en-US" altLang="en-US" sz="2400" dirty="0">
                <a:latin typeface="Franklin Gothic Medium Cond" panose="020B0606030402020204" pitchFamily="34" charset="0"/>
              </a:rPr>
              <a:t>Reserve: Fewer than 4,320 retirement points as of Dec. 31, </a:t>
            </a:r>
            <a:r>
              <a:rPr lang="en-US" altLang="en-US" sz="2400" dirty="0" smtClean="0">
                <a:latin typeface="Franklin Gothic Medium Cond" panose="020B0606030402020204" pitchFamily="34" charset="0"/>
              </a:rPr>
              <a:t>2017</a:t>
            </a:r>
            <a:endParaRPr lang="en-US" altLang="en-US" sz="2800" dirty="0" smtClean="0">
              <a:latin typeface="Franklin Gothic Demi Cond" panose="020B0706030402020204" pitchFamily="34" charset="0"/>
            </a:endParaRPr>
          </a:p>
          <a:p>
            <a:pPr eaLnBrk="1" hangingPunct="1">
              <a:spcBef>
                <a:spcPts val="600"/>
              </a:spcBef>
              <a:spcAft>
                <a:spcPts val="600"/>
              </a:spcAft>
            </a:pPr>
            <a:r>
              <a:rPr lang="en-US" altLang="en-US" sz="2800" dirty="0" smtClean="0">
                <a:latin typeface="Franklin Gothic Demi Cond" panose="020B0706030402020204" pitchFamily="34" charset="0"/>
              </a:rPr>
              <a:t>Eligible members have all of CY 2018 to make their decision</a:t>
            </a:r>
          </a:p>
          <a:p>
            <a:pPr lvl="1" eaLnBrk="1" hangingPunct="1">
              <a:spcBef>
                <a:spcPts val="600"/>
              </a:spcBef>
              <a:spcAft>
                <a:spcPts val="600"/>
              </a:spcAft>
            </a:pPr>
            <a:r>
              <a:rPr lang="en-US" altLang="en-US" sz="2400" dirty="0" smtClean="0">
                <a:latin typeface="Franklin Gothic Medium Cond" panose="020B0606030402020204" pitchFamily="34" charset="0"/>
              </a:rPr>
              <a:t>Member wants to stay </a:t>
            </a:r>
            <a:r>
              <a:rPr lang="en-US" altLang="en-US" sz="2400" dirty="0">
                <a:latin typeface="Franklin Gothic Medium Cond" panose="020B0606030402020204" pitchFamily="34" charset="0"/>
              </a:rPr>
              <a:t>covered under current </a:t>
            </a:r>
            <a:r>
              <a:rPr lang="en-US" altLang="en-US" sz="2400" dirty="0" smtClean="0">
                <a:latin typeface="Franklin Gothic Medium Cond" panose="020B0606030402020204" pitchFamily="34" charset="0"/>
              </a:rPr>
              <a:t>system – do nothing</a:t>
            </a:r>
            <a:endParaRPr lang="en-US" altLang="en-US" sz="2400" dirty="0">
              <a:latin typeface="Franklin Gothic Medium Cond" panose="020B0606030402020204" pitchFamily="34" charset="0"/>
            </a:endParaRPr>
          </a:p>
          <a:p>
            <a:pPr lvl="1" eaLnBrk="1" hangingPunct="1">
              <a:spcBef>
                <a:spcPts val="600"/>
              </a:spcBef>
              <a:spcAft>
                <a:spcPts val="600"/>
              </a:spcAft>
            </a:pPr>
            <a:r>
              <a:rPr lang="en-US" altLang="en-US" sz="2400" dirty="0" smtClean="0">
                <a:latin typeface="Franklin Gothic Medium Cond" panose="020B0606030402020204" pitchFamily="34" charset="0"/>
              </a:rPr>
              <a:t>Member decides </a:t>
            </a:r>
            <a:r>
              <a:rPr lang="en-US" altLang="en-US" sz="2400" dirty="0">
                <a:latin typeface="Franklin Gothic Medium Cond" panose="020B0606030402020204" pitchFamily="34" charset="0"/>
              </a:rPr>
              <a:t>BRS is </a:t>
            </a:r>
            <a:r>
              <a:rPr lang="en-US" altLang="en-US" sz="2400" dirty="0" smtClean="0">
                <a:latin typeface="Franklin Gothic Medium Cond" panose="020B0606030402020204" pitchFamily="34" charset="0"/>
              </a:rPr>
              <a:t>better – can opt in</a:t>
            </a:r>
            <a:endParaRPr lang="en-US" altLang="en-US" sz="2400" dirty="0">
              <a:latin typeface="Franklin Gothic Medium Cond" panose="020B0606030402020204" pitchFamily="34" charset="0"/>
            </a:endParaRPr>
          </a:p>
          <a:p>
            <a:pPr eaLnBrk="1" hangingPunct="1">
              <a:spcBef>
                <a:spcPts val="600"/>
              </a:spcBef>
              <a:spcAft>
                <a:spcPts val="600"/>
              </a:spcAft>
            </a:pPr>
            <a:r>
              <a:rPr lang="en-US" altLang="en-US" sz="2800" dirty="0" smtClean="0">
                <a:latin typeface="Franklin Gothic Demi Cond" panose="020B0706030402020204" pitchFamily="34" charset="0"/>
              </a:rPr>
              <a:t>New accessions on or after January 1, 2018 covered by BRS</a:t>
            </a:r>
          </a:p>
        </p:txBody>
      </p:sp>
    </p:spTree>
    <p:extLst>
      <p:ext uri="{BB962C8B-B14F-4D97-AF65-F5344CB8AC3E}">
        <p14:creationId xmlns:p14="http://schemas.microsoft.com/office/powerpoint/2010/main" val="2444918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0" y="1925949"/>
            <a:ext cx="1981199" cy="1198251"/>
          </a:xfrm>
          <a:prstGeom prst="rect">
            <a:avLst/>
          </a:prstGeom>
        </p:spPr>
      </p:pic>
      <p:sp>
        <p:nvSpPr>
          <p:cNvPr id="17411" name="Title 2"/>
          <p:cNvSpPr>
            <a:spLocks noGrp="1"/>
          </p:cNvSpPr>
          <p:nvPr>
            <p:ph type="title"/>
          </p:nvPr>
        </p:nvSpPr>
        <p:spPr>
          <a:xfrm>
            <a:off x="1066800" y="533400"/>
            <a:ext cx="7162800" cy="838200"/>
          </a:xfrm>
        </p:spPr>
        <p:txBody>
          <a:bodyPr>
            <a:normAutofit/>
          </a:bodyPr>
          <a:lstStyle/>
          <a:p>
            <a:pPr eaLnBrk="1" hangingPunct="1"/>
            <a:r>
              <a:rPr lang="en-US" altLang="en-US" sz="3200" spc="-150" dirty="0">
                <a:latin typeface="Arial" charset="0"/>
                <a:ea typeface="Arial" charset="0"/>
                <a:cs typeface="Arial" charset="0"/>
              </a:rPr>
              <a:t>Blended Retirement System Basics</a:t>
            </a:r>
          </a:p>
        </p:txBody>
      </p:sp>
      <p:graphicFrame>
        <p:nvGraphicFramePr>
          <p:cNvPr id="2" name="Table 1"/>
          <p:cNvGraphicFramePr>
            <a:graphicFrameLocks noGrp="1"/>
          </p:cNvGraphicFramePr>
          <p:nvPr>
            <p:extLst>
              <p:ext uri="{D42A27DB-BD31-4B8C-83A1-F6EECF244321}">
                <p14:modId xmlns:p14="http://schemas.microsoft.com/office/powerpoint/2010/main" val="639493120"/>
              </p:ext>
            </p:extLst>
          </p:nvPr>
        </p:nvGraphicFramePr>
        <p:xfrm>
          <a:off x="2133600" y="3675946"/>
          <a:ext cx="6080760" cy="1463040"/>
        </p:xfrm>
        <a:graphic>
          <a:graphicData uri="http://schemas.openxmlformats.org/drawingml/2006/table">
            <a:tbl>
              <a:tblPr firstRow="1" firstCol="1" bandRow="1">
                <a:tableStyleId>{6E25E649-3F16-4E02-A733-19D2CDBF48F0}</a:tableStyleId>
              </a:tblPr>
              <a:tblGrid>
                <a:gridCol w="1383030"/>
                <a:gridCol w="1506220"/>
                <a:gridCol w="1595755"/>
                <a:gridCol w="1595755"/>
              </a:tblGrid>
              <a:tr h="0">
                <a:tc>
                  <a:txBody>
                    <a:bodyPr/>
                    <a:lstStyle/>
                    <a:p>
                      <a:pPr marL="0" marR="0" indent="0" algn="ctr">
                        <a:spcBef>
                          <a:spcPts val="0"/>
                        </a:spcBef>
                        <a:spcAft>
                          <a:spcPts val="0"/>
                        </a:spcAft>
                      </a:pPr>
                      <a:r>
                        <a:rPr lang="en-US" sz="1200" dirty="0">
                          <a:effectLst/>
                        </a:rPr>
                        <a:t>Individual Contribution</a:t>
                      </a:r>
                      <a:endParaRPr lang="en-US" sz="1200" dirty="0">
                        <a:solidFill>
                          <a:schemeClr val="tx1"/>
                        </a:solidFill>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dirty="0">
                          <a:effectLst/>
                        </a:rPr>
                        <a:t>Agency Automatic Contribution</a:t>
                      </a:r>
                      <a:endParaRPr lang="en-US" sz="1200" dirty="0">
                        <a:solidFill>
                          <a:schemeClr val="tx1"/>
                        </a:solidFill>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Agency Matching Contribution</a:t>
                      </a:r>
                      <a:endParaRPr lang="en-US" sz="1200">
                        <a:solidFill>
                          <a:schemeClr val="tx1"/>
                        </a:solidFill>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dirty="0">
                          <a:effectLst/>
                        </a:rPr>
                        <a:t>Total TSP Monthly Contribution</a:t>
                      </a:r>
                      <a:endParaRPr lang="en-US" sz="1200" dirty="0">
                        <a:solidFill>
                          <a:schemeClr val="tx1"/>
                        </a:solidFill>
                        <a:effectLst/>
                        <a:latin typeface="Times New Roman"/>
                        <a:ea typeface="Times New Roman"/>
                        <a:cs typeface="Times New Roman"/>
                      </a:endParaRPr>
                    </a:p>
                  </a:txBody>
                  <a:tcPr marL="68580" marR="68580" marT="0" marB="0" anchor="ctr"/>
                </a:tc>
              </a:tr>
              <a:tr h="0">
                <a:tc>
                  <a:txBody>
                    <a:bodyPr/>
                    <a:lstStyle/>
                    <a:p>
                      <a:pPr marL="0" marR="0" indent="0" algn="ctr">
                        <a:spcBef>
                          <a:spcPts val="0"/>
                        </a:spcBef>
                        <a:spcAft>
                          <a:spcPts val="0"/>
                        </a:spcAft>
                      </a:pPr>
                      <a:r>
                        <a:rPr lang="en-US" sz="1200">
                          <a:effectLst/>
                        </a:rPr>
                        <a:t>0%</a:t>
                      </a:r>
                      <a:endParaRPr lang="en-US" sz="1200">
                        <a:solidFill>
                          <a:schemeClr val="tx1"/>
                        </a:solidFill>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1%</a:t>
                      </a:r>
                      <a:endParaRPr lang="en-US" sz="1200">
                        <a:effectLst/>
                        <a:latin typeface="Times New Roman"/>
                        <a:ea typeface="Times New Roman"/>
                        <a:cs typeface="Times New Roman"/>
                      </a:endParaRPr>
                    </a:p>
                  </a:txBody>
                  <a:tcPr marL="68580" marR="68580" marT="0" marB="0"/>
                </a:tc>
                <a:tc>
                  <a:txBody>
                    <a:bodyPr/>
                    <a:lstStyle/>
                    <a:p>
                      <a:pPr marL="0" marR="0" indent="0" algn="ctr">
                        <a:spcBef>
                          <a:spcPts val="0"/>
                        </a:spcBef>
                        <a:spcAft>
                          <a:spcPts val="0"/>
                        </a:spcAft>
                      </a:pPr>
                      <a:r>
                        <a:rPr lang="en-US" sz="1200">
                          <a:effectLst/>
                        </a:rPr>
                        <a:t>0%</a:t>
                      </a:r>
                      <a:endParaRPr lang="en-US" sz="1200">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1%</a:t>
                      </a:r>
                      <a:endParaRPr lang="en-US" sz="1200">
                        <a:effectLst/>
                        <a:latin typeface="Times New Roman"/>
                        <a:ea typeface="Times New Roman"/>
                        <a:cs typeface="Times New Roman"/>
                      </a:endParaRPr>
                    </a:p>
                  </a:txBody>
                  <a:tcPr marL="68580" marR="68580" marT="0" marB="0" anchor="ctr"/>
                </a:tc>
              </a:tr>
              <a:tr h="0">
                <a:tc>
                  <a:txBody>
                    <a:bodyPr/>
                    <a:lstStyle/>
                    <a:p>
                      <a:pPr marL="0" marR="0" indent="0" algn="ctr">
                        <a:spcBef>
                          <a:spcPts val="0"/>
                        </a:spcBef>
                        <a:spcAft>
                          <a:spcPts val="0"/>
                        </a:spcAft>
                      </a:pPr>
                      <a:r>
                        <a:rPr lang="en-US" sz="1200" dirty="0">
                          <a:effectLst/>
                        </a:rPr>
                        <a:t>1%</a:t>
                      </a:r>
                      <a:endParaRPr lang="en-US" sz="1200" dirty="0">
                        <a:solidFill>
                          <a:schemeClr val="tx1"/>
                        </a:solidFill>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1%</a:t>
                      </a:r>
                      <a:endParaRPr lang="en-US" sz="1200">
                        <a:effectLst/>
                        <a:latin typeface="Times New Roman"/>
                        <a:ea typeface="Times New Roman"/>
                        <a:cs typeface="Times New Roman"/>
                      </a:endParaRPr>
                    </a:p>
                  </a:txBody>
                  <a:tcPr marL="68580" marR="68580" marT="0" marB="0"/>
                </a:tc>
                <a:tc>
                  <a:txBody>
                    <a:bodyPr/>
                    <a:lstStyle/>
                    <a:p>
                      <a:pPr marL="0" marR="0" indent="0" algn="ctr">
                        <a:spcBef>
                          <a:spcPts val="0"/>
                        </a:spcBef>
                        <a:spcAft>
                          <a:spcPts val="0"/>
                        </a:spcAft>
                      </a:pPr>
                      <a:r>
                        <a:rPr lang="en-US" sz="1200" dirty="0">
                          <a:effectLst/>
                        </a:rPr>
                        <a:t>1%</a:t>
                      </a:r>
                      <a:endParaRPr lang="en-US" sz="1200" dirty="0">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3%</a:t>
                      </a:r>
                      <a:endParaRPr lang="en-US" sz="1200">
                        <a:effectLst/>
                        <a:latin typeface="Times New Roman"/>
                        <a:ea typeface="Times New Roman"/>
                        <a:cs typeface="Times New Roman"/>
                      </a:endParaRPr>
                    </a:p>
                  </a:txBody>
                  <a:tcPr marL="68580" marR="68580" marT="0" marB="0" anchor="ctr"/>
                </a:tc>
              </a:tr>
              <a:tr h="0">
                <a:tc>
                  <a:txBody>
                    <a:bodyPr/>
                    <a:lstStyle/>
                    <a:p>
                      <a:pPr marL="0" marR="0" indent="0" algn="ctr">
                        <a:spcBef>
                          <a:spcPts val="0"/>
                        </a:spcBef>
                        <a:spcAft>
                          <a:spcPts val="0"/>
                        </a:spcAft>
                      </a:pPr>
                      <a:r>
                        <a:rPr lang="en-US" sz="1200">
                          <a:effectLst/>
                        </a:rPr>
                        <a:t>2%</a:t>
                      </a:r>
                      <a:endParaRPr lang="en-US" sz="1200">
                        <a:solidFill>
                          <a:schemeClr val="tx1"/>
                        </a:solidFill>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1%</a:t>
                      </a:r>
                      <a:endParaRPr lang="en-US" sz="1200">
                        <a:effectLst/>
                        <a:latin typeface="Times New Roman"/>
                        <a:ea typeface="Times New Roman"/>
                        <a:cs typeface="Times New Roman"/>
                      </a:endParaRPr>
                    </a:p>
                  </a:txBody>
                  <a:tcPr marL="68580" marR="68580" marT="0" marB="0"/>
                </a:tc>
                <a:tc>
                  <a:txBody>
                    <a:bodyPr/>
                    <a:lstStyle/>
                    <a:p>
                      <a:pPr marL="0" marR="0" indent="0" algn="ctr">
                        <a:spcBef>
                          <a:spcPts val="0"/>
                        </a:spcBef>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5%</a:t>
                      </a:r>
                      <a:endParaRPr lang="en-US" sz="1200">
                        <a:effectLst/>
                        <a:latin typeface="Times New Roman"/>
                        <a:ea typeface="Times New Roman"/>
                        <a:cs typeface="Times New Roman"/>
                      </a:endParaRPr>
                    </a:p>
                  </a:txBody>
                  <a:tcPr marL="68580" marR="68580" marT="0" marB="0" anchor="ctr"/>
                </a:tc>
              </a:tr>
              <a:tr h="0">
                <a:tc>
                  <a:txBody>
                    <a:bodyPr/>
                    <a:lstStyle/>
                    <a:p>
                      <a:pPr marL="0" marR="0" indent="0" algn="ctr">
                        <a:spcBef>
                          <a:spcPts val="0"/>
                        </a:spcBef>
                        <a:spcAft>
                          <a:spcPts val="0"/>
                        </a:spcAft>
                      </a:pPr>
                      <a:r>
                        <a:rPr lang="en-US" sz="1200">
                          <a:effectLst/>
                        </a:rPr>
                        <a:t>3%</a:t>
                      </a:r>
                      <a:endParaRPr lang="en-US" sz="1200">
                        <a:solidFill>
                          <a:schemeClr val="tx1"/>
                        </a:solidFill>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1%</a:t>
                      </a:r>
                      <a:endParaRPr lang="en-US" sz="1200">
                        <a:effectLst/>
                        <a:latin typeface="Times New Roman"/>
                        <a:ea typeface="Times New Roman"/>
                        <a:cs typeface="Times New Roman"/>
                      </a:endParaRPr>
                    </a:p>
                  </a:txBody>
                  <a:tcPr marL="68580" marR="68580" marT="0" marB="0"/>
                </a:tc>
                <a:tc>
                  <a:txBody>
                    <a:bodyPr/>
                    <a:lstStyle/>
                    <a:p>
                      <a:pPr marL="0" marR="0" indent="0" algn="ctr">
                        <a:spcBef>
                          <a:spcPts val="0"/>
                        </a:spcBef>
                        <a:spcAft>
                          <a:spcPts val="0"/>
                        </a:spcAft>
                      </a:pPr>
                      <a:r>
                        <a:rPr lang="en-US" sz="1200">
                          <a:effectLst/>
                        </a:rPr>
                        <a:t>3%</a:t>
                      </a:r>
                      <a:endParaRPr lang="en-US" sz="1200">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7%</a:t>
                      </a:r>
                      <a:endParaRPr lang="en-US" sz="1200">
                        <a:effectLst/>
                        <a:latin typeface="Times New Roman"/>
                        <a:ea typeface="Times New Roman"/>
                        <a:cs typeface="Times New Roman"/>
                      </a:endParaRPr>
                    </a:p>
                  </a:txBody>
                  <a:tcPr marL="68580" marR="68580" marT="0" marB="0" anchor="ctr"/>
                </a:tc>
              </a:tr>
              <a:tr h="0">
                <a:tc>
                  <a:txBody>
                    <a:bodyPr/>
                    <a:lstStyle/>
                    <a:p>
                      <a:pPr marL="0" marR="0" indent="0" algn="ctr">
                        <a:spcBef>
                          <a:spcPts val="0"/>
                        </a:spcBef>
                        <a:spcAft>
                          <a:spcPts val="0"/>
                        </a:spcAft>
                      </a:pPr>
                      <a:r>
                        <a:rPr lang="en-US" sz="1200" dirty="0">
                          <a:effectLst/>
                        </a:rPr>
                        <a:t>4%</a:t>
                      </a:r>
                      <a:endParaRPr lang="en-US" sz="1200" dirty="0">
                        <a:solidFill>
                          <a:schemeClr val="tx1"/>
                        </a:solidFill>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1%</a:t>
                      </a:r>
                      <a:endParaRPr lang="en-US" sz="1200">
                        <a:effectLst/>
                        <a:latin typeface="Times New Roman"/>
                        <a:ea typeface="Times New Roman"/>
                        <a:cs typeface="Times New Roman"/>
                      </a:endParaRPr>
                    </a:p>
                  </a:txBody>
                  <a:tcPr marL="68580" marR="68580" marT="0" marB="0"/>
                </a:tc>
                <a:tc>
                  <a:txBody>
                    <a:bodyPr/>
                    <a:lstStyle/>
                    <a:p>
                      <a:pPr marL="0" marR="0" indent="0" algn="ctr">
                        <a:spcBef>
                          <a:spcPts val="0"/>
                        </a:spcBef>
                        <a:spcAft>
                          <a:spcPts val="0"/>
                        </a:spcAft>
                      </a:pPr>
                      <a:r>
                        <a:rPr lang="en-US" sz="1200">
                          <a:effectLst/>
                        </a:rPr>
                        <a:t>3.5%</a:t>
                      </a:r>
                      <a:endParaRPr lang="en-US" sz="1200">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8.5%</a:t>
                      </a:r>
                      <a:endParaRPr lang="en-US" sz="1200">
                        <a:effectLst/>
                        <a:latin typeface="Times New Roman"/>
                        <a:ea typeface="Times New Roman"/>
                        <a:cs typeface="Times New Roman"/>
                      </a:endParaRPr>
                    </a:p>
                  </a:txBody>
                  <a:tcPr marL="68580" marR="68580" marT="0" marB="0" anchor="ctr"/>
                </a:tc>
              </a:tr>
              <a:tr h="0">
                <a:tc>
                  <a:txBody>
                    <a:bodyPr/>
                    <a:lstStyle/>
                    <a:p>
                      <a:pPr marL="0" marR="0" indent="0" algn="ctr">
                        <a:spcBef>
                          <a:spcPts val="0"/>
                        </a:spcBef>
                        <a:spcAft>
                          <a:spcPts val="0"/>
                        </a:spcAft>
                      </a:pPr>
                      <a:r>
                        <a:rPr lang="en-US" sz="1200" dirty="0">
                          <a:effectLst/>
                        </a:rPr>
                        <a:t>5%</a:t>
                      </a:r>
                      <a:endParaRPr lang="en-US" sz="1200" dirty="0">
                        <a:solidFill>
                          <a:schemeClr val="tx1"/>
                        </a:solidFill>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a:effectLst/>
                        </a:rPr>
                        <a:t>1%</a:t>
                      </a:r>
                      <a:endParaRPr lang="en-US" sz="1200">
                        <a:effectLst/>
                        <a:latin typeface="Times New Roman"/>
                        <a:ea typeface="Times New Roman"/>
                        <a:cs typeface="Times New Roman"/>
                      </a:endParaRPr>
                    </a:p>
                  </a:txBody>
                  <a:tcPr marL="68580" marR="68580" marT="0" marB="0"/>
                </a:tc>
                <a:tc>
                  <a:txBody>
                    <a:bodyPr/>
                    <a:lstStyle/>
                    <a:p>
                      <a:pPr marL="0" marR="0" indent="0" algn="ctr">
                        <a:spcBef>
                          <a:spcPts val="0"/>
                        </a:spcBef>
                        <a:spcAft>
                          <a:spcPts val="0"/>
                        </a:spcAft>
                      </a:pPr>
                      <a:r>
                        <a:rPr lang="en-US" sz="1200" dirty="0">
                          <a:effectLst/>
                        </a:rPr>
                        <a:t>4%</a:t>
                      </a:r>
                      <a:endParaRPr lang="en-US" sz="1200" dirty="0">
                        <a:effectLst/>
                        <a:latin typeface="Times New Roman"/>
                        <a:ea typeface="Times New Roman"/>
                        <a:cs typeface="Times New Roman"/>
                      </a:endParaRPr>
                    </a:p>
                  </a:txBody>
                  <a:tcPr marL="68580" marR="68580" marT="0" marB="0" anchor="ctr"/>
                </a:tc>
                <a:tc>
                  <a:txBody>
                    <a:bodyPr/>
                    <a:lstStyle/>
                    <a:p>
                      <a:pPr marL="0" marR="0" indent="0" algn="ctr">
                        <a:spcBef>
                          <a:spcPts val="0"/>
                        </a:spcBef>
                        <a:spcAft>
                          <a:spcPts val="0"/>
                        </a:spcAft>
                      </a:pPr>
                      <a:r>
                        <a:rPr lang="en-US" sz="1200" dirty="0">
                          <a:effectLst/>
                        </a:rPr>
                        <a:t>10%</a:t>
                      </a:r>
                      <a:endParaRPr lang="en-US" sz="1200" dirty="0">
                        <a:effectLst/>
                        <a:latin typeface="Times New Roman"/>
                        <a:ea typeface="Times New Roman"/>
                        <a:cs typeface="Times New Roman"/>
                      </a:endParaRPr>
                    </a:p>
                  </a:txBody>
                  <a:tcPr marL="68580" marR="68580" marT="0" marB="0" anchor="ctr"/>
                </a:tc>
              </a:tr>
            </a:tbl>
          </a:graphicData>
        </a:graphic>
      </p:graphicFrame>
      <p:sp>
        <p:nvSpPr>
          <p:cNvPr id="6" name="Rectangle 5"/>
          <p:cNvSpPr/>
          <p:nvPr/>
        </p:nvSpPr>
        <p:spPr>
          <a:xfrm>
            <a:off x="228599" y="3200400"/>
            <a:ext cx="8622475" cy="2286000"/>
          </a:xfrm>
          <a:prstGeom prst="rect">
            <a:avLst/>
          </a:prstGeom>
          <a:noFill/>
          <a:ln w="28575" cmpd="sng">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8600" y="3200400"/>
            <a:ext cx="8622474" cy="381000"/>
          </a:xfrm>
          <a:prstGeom prst="rect">
            <a:avLst/>
          </a:prstGeom>
          <a:solidFill>
            <a:schemeClr val="tx2">
              <a:lumMod val="60000"/>
              <a:lumOff val="40000"/>
            </a:schemeClr>
          </a:solidFill>
          <a:ln w="28575">
            <a:solidFill>
              <a:schemeClr val="tx1"/>
            </a:solidFill>
          </a:ln>
          <a:effectLst/>
        </p:spPr>
        <p:txBody>
          <a:bodyPr wrap="square" rtlCol="0">
            <a:spAutoFit/>
          </a:bodyPr>
          <a:lstStyle/>
          <a:p>
            <a:r>
              <a:rPr lang="en-US" dirty="0" smtClean="0">
                <a:latin typeface="Franklin Gothic Medium Cond" panose="020B0606030402020204" pitchFamily="34" charset="0"/>
              </a:rPr>
              <a:t>Defined Contribution</a:t>
            </a:r>
            <a:endParaRPr lang="en-US" dirty="0">
              <a:latin typeface="Franklin Gothic Medium Cond" panose="020B0606030402020204" pitchFamily="34" charset="0"/>
            </a:endParaRPr>
          </a:p>
        </p:txBody>
      </p:sp>
      <p:sp>
        <p:nvSpPr>
          <p:cNvPr id="11" name="TextBox 10"/>
          <p:cNvSpPr txBox="1"/>
          <p:nvPr/>
        </p:nvSpPr>
        <p:spPr>
          <a:xfrm>
            <a:off x="2743200" y="2158425"/>
            <a:ext cx="5867400" cy="584775"/>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latin typeface="Franklin Gothic Medium Cond" panose="020B0606030402020204" pitchFamily="34" charset="0"/>
              </a:rPr>
              <a:t>2.0% x                 </a:t>
            </a:r>
            <a:r>
              <a:rPr lang="en-US" sz="3200" dirty="0" err="1" smtClean="0">
                <a:effectLst>
                  <a:outerShdw blurRad="38100" dist="38100" dir="2700000" algn="tl">
                    <a:srgbClr val="000000">
                      <a:alpha val="43137"/>
                    </a:srgbClr>
                  </a:outerShdw>
                </a:effectLst>
                <a:latin typeface="Franklin Gothic Medium Cond" panose="020B0606030402020204" pitchFamily="34" charset="0"/>
              </a:rPr>
              <a:t>x</a:t>
            </a:r>
            <a:r>
              <a:rPr lang="en-US" sz="3200" dirty="0" smtClean="0">
                <a:effectLst>
                  <a:outerShdw blurRad="38100" dist="38100" dir="2700000" algn="tl">
                    <a:srgbClr val="000000">
                      <a:alpha val="43137"/>
                    </a:srgbClr>
                  </a:outerShdw>
                </a:effectLst>
                <a:latin typeface="Franklin Gothic Medium Cond" panose="020B0606030402020204" pitchFamily="34" charset="0"/>
              </a:rPr>
              <a:t>                 =</a:t>
            </a:r>
            <a:endParaRPr lang="en-US" sz="3200" dirty="0">
              <a:effectLst>
                <a:outerShdw blurRad="38100" dist="38100" dir="2700000" algn="tl">
                  <a:srgbClr val="000000">
                    <a:alpha val="43137"/>
                  </a:srgbClr>
                </a:outerShdw>
              </a:effectLst>
              <a:latin typeface="Franklin Gothic Medium Cond" panose="020B0606030402020204" pitchFamily="34" charset="0"/>
            </a:endParaRPr>
          </a:p>
        </p:txBody>
      </p:sp>
      <p:sp>
        <p:nvSpPr>
          <p:cNvPr id="3" name="TextBox 2"/>
          <p:cNvSpPr txBox="1"/>
          <p:nvPr/>
        </p:nvSpPr>
        <p:spPr>
          <a:xfrm>
            <a:off x="2057400" y="5120183"/>
            <a:ext cx="6696200" cy="307777"/>
          </a:xfrm>
          <a:prstGeom prst="rect">
            <a:avLst/>
          </a:prstGeom>
          <a:noFill/>
        </p:spPr>
        <p:txBody>
          <a:bodyPr wrap="square" rtlCol="0">
            <a:spAutoFit/>
          </a:bodyPr>
          <a:lstStyle/>
          <a:p>
            <a:r>
              <a:rPr lang="en-US" sz="1400" dirty="0" smtClean="0">
                <a:latin typeface="Arial Narrow" panose="020B0606020202030204" pitchFamily="34" charset="0"/>
              </a:rPr>
              <a:t>NOTE: Currently serving members who opt-in will see matching contributions immediately</a:t>
            </a:r>
          </a:p>
        </p:txBody>
      </p:sp>
      <p:sp>
        <p:nvSpPr>
          <p:cNvPr id="12" name="Oval 11"/>
          <p:cNvSpPr/>
          <p:nvPr/>
        </p:nvSpPr>
        <p:spPr>
          <a:xfrm>
            <a:off x="3941618" y="2016680"/>
            <a:ext cx="990600" cy="955120"/>
          </a:xfrm>
          <a:prstGeom prst="ellipse">
            <a:avLst/>
          </a:prstGeom>
          <a:solidFill>
            <a:srgbClr val="92D050"/>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smtClean="0">
                <a:solidFill>
                  <a:schemeClr val="tx1"/>
                </a:solidFill>
                <a:latin typeface="Franklin Gothic Medium Cond" panose="020B0606030402020204" pitchFamily="34" charset="0"/>
              </a:rPr>
              <a:t>Years of Service</a:t>
            </a:r>
            <a:endParaRPr lang="en-US" b="1" dirty="0">
              <a:solidFill>
                <a:schemeClr val="tx1"/>
              </a:solidFill>
              <a:latin typeface="Franklin Gothic Medium Cond" panose="020B0606030402020204" pitchFamily="34" charset="0"/>
            </a:endParaRPr>
          </a:p>
        </p:txBody>
      </p:sp>
      <p:sp>
        <p:nvSpPr>
          <p:cNvPr id="13" name="Oval 12"/>
          <p:cNvSpPr/>
          <p:nvPr/>
        </p:nvSpPr>
        <p:spPr>
          <a:xfrm>
            <a:off x="5465618" y="2016680"/>
            <a:ext cx="990600" cy="955120"/>
          </a:xfrm>
          <a:prstGeom prst="ellipse">
            <a:avLst/>
          </a:prstGeom>
          <a:solidFill>
            <a:schemeClr val="accent1">
              <a:lumMod val="60000"/>
              <a:lumOff val="40000"/>
            </a:schemeClr>
          </a:solidFill>
          <a:ln>
            <a:solidFill>
              <a:schemeClr val="tx2">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300" b="1" dirty="0" smtClean="0">
                <a:solidFill>
                  <a:srgbClr val="002060"/>
                </a:solidFill>
                <a:latin typeface="Franklin Gothic Medium Cond" panose="020B0606030402020204" pitchFamily="34" charset="0"/>
              </a:rPr>
              <a:t>High-36 Month Average of Base Pay</a:t>
            </a:r>
            <a:endParaRPr lang="en-US" sz="1300" b="1" dirty="0">
              <a:solidFill>
                <a:srgbClr val="002060"/>
              </a:solidFill>
              <a:latin typeface="Franklin Gothic Medium Cond" panose="020B0606030402020204" pitchFamily="34" charset="0"/>
            </a:endParaRPr>
          </a:p>
        </p:txBody>
      </p:sp>
      <p:sp>
        <p:nvSpPr>
          <p:cNvPr id="14" name="Rectangle 13"/>
          <p:cNvSpPr/>
          <p:nvPr/>
        </p:nvSpPr>
        <p:spPr>
          <a:xfrm>
            <a:off x="228599" y="1524000"/>
            <a:ext cx="8610600" cy="1600200"/>
          </a:xfrm>
          <a:prstGeom prst="rect">
            <a:avLst/>
          </a:prstGeom>
          <a:noFill/>
          <a:ln w="285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28598" y="1524000"/>
            <a:ext cx="8610601" cy="381000"/>
          </a:xfrm>
          <a:prstGeom prst="rect">
            <a:avLst/>
          </a:prstGeom>
          <a:solidFill>
            <a:schemeClr val="accent1">
              <a:lumMod val="40000"/>
              <a:lumOff val="60000"/>
            </a:schemeClr>
          </a:solidFill>
          <a:ln w="28575">
            <a:solidFill>
              <a:schemeClr val="tx1"/>
            </a:solidFill>
          </a:ln>
          <a:effectLst/>
        </p:spPr>
        <p:txBody>
          <a:bodyPr wrap="square" rtlCol="0">
            <a:spAutoFit/>
          </a:bodyPr>
          <a:lstStyle/>
          <a:p>
            <a:r>
              <a:rPr lang="en-US" dirty="0" smtClean="0">
                <a:latin typeface="Franklin Gothic Medium Cond" panose="020B0606030402020204" pitchFamily="34" charset="0"/>
              </a:rPr>
              <a:t>Defined Benefit</a:t>
            </a:r>
            <a:endParaRPr lang="en-US" dirty="0">
              <a:latin typeface="Franklin Gothic Medium Cond" panose="020B0606030402020204" pitchFamily="34" charset="0"/>
            </a:endParaRPr>
          </a:p>
        </p:txBody>
      </p:sp>
      <p:sp>
        <p:nvSpPr>
          <p:cNvPr id="16" name="TextBox 15"/>
          <p:cNvSpPr txBox="1"/>
          <p:nvPr/>
        </p:nvSpPr>
        <p:spPr>
          <a:xfrm>
            <a:off x="228600" y="1925949"/>
            <a:ext cx="2286000" cy="1169551"/>
          </a:xfrm>
          <a:prstGeom prst="rect">
            <a:avLst/>
          </a:prstGeom>
          <a:noFill/>
        </p:spPr>
        <p:txBody>
          <a:bodyPr wrap="square" rtlCol="0">
            <a:spAutoFit/>
          </a:bodyPr>
          <a:lstStyle/>
          <a:p>
            <a:pPr marL="166688" indent="-166688">
              <a:buFont typeface="Arial" panose="020B0604020202020204" pitchFamily="34" charset="0"/>
              <a:buChar char="•"/>
            </a:pPr>
            <a:r>
              <a:rPr lang="en-US" sz="1400" dirty="0" smtClean="0">
                <a:latin typeface="Arial Narrow" panose="020B0606020202030204" pitchFamily="34" charset="0"/>
              </a:rPr>
              <a:t>Basic qualifications for retirement do not change</a:t>
            </a:r>
          </a:p>
          <a:p>
            <a:pPr marL="166688" indent="-166688">
              <a:buFont typeface="Arial" panose="020B0604020202020204" pitchFamily="34" charset="0"/>
              <a:buChar char="•"/>
            </a:pPr>
            <a:r>
              <a:rPr lang="en-US" sz="1400" dirty="0" smtClean="0">
                <a:latin typeface="Arial Narrow" panose="020B0606020202030204" pitchFamily="34" charset="0"/>
              </a:rPr>
              <a:t>The pension is still the primary component of military retirement</a:t>
            </a:r>
          </a:p>
        </p:txBody>
      </p:sp>
      <p:cxnSp>
        <p:nvCxnSpPr>
          <p:cNvPr id="7" name="Straight Connector 6"/>
          <p:cNvCxnSpPr/>
          <p:nvPr/>
        </p:nvCxnSpPr>
        <p:spPr>
          <a:xfrm>
            <a:off x="2590800" y="2016680"/>
            <a:ext cx="0" cy="95512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28600" y="5560621"/>
            <a:ext cx="4223163" cy="1219200"/>
          </a:xfrm>
          <a:prstGeom prst="rect">
            <a:avLst/>
          </a:prstGeom>
          <a:noFill/>
          <a:ln w="285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28600" y="5560621"/>
            <a:ext cx="4223163" cy="381000"/>
          </a:xfrm>
          <a:prstGeom prst="rect">
            <a:avLst/>
          </a:prstGeom>
          <a:solidFill>
            <a:schemeClr val="accent4">
              <a:lumMod val="40000"/>
              <a:lumOff val="60000"/>
            </a:schemeClr>
          </a:solidFill>
          <a:ln w="28575">
            <a:solidFill>
              <a:schemeClr val="tx1"/>
            </a:solidFill>
          </a:ln>
          <a:effectLst/>
        </p:spPr>
        <p:txBody>
          <a:bodyPr wrap="square" rtlCol="0">
            <a:spAutoFit/>
          </a:bodyPr>
          <a:lstStyle/>
          <a:p>
            <a:r>
              <a:rPr lang="en-US" dirty="0" smtClean="0">
                <a:latin typeface="Franklin Gothic Medium Cond" panose="020B0606030402020204" pitchFamily="34" charset="0"/>
              </a:rPr>
              <a:t>Continuation Pay</a:t>
            </a:r>
            <a:endParaRPr lang="en-US" dirty="0">
              <a:latin typeface="Franklin Gothic Medium Cond" panose="020B0606030402020204" pitchFamily="34" charset="0"/>
            </a:endParaRPr>
          </a:p>
        </p:txBody>
      </p:sp>
      <p:sp>
        <p:nvSpPr>
          <p:cNvPr id="22" name="TextBox 21"/>
          <p:cNvSpPr txBox="1"/>
          <p:nvPr/>
        </p:nvSpPr>
        <p:spPr>
          <a:xfrm>
            <a:off x="228601" y="5981581"/>
            <a:ext cx="4117274" cy="738664"/>
          </a:xfrm>
          <a:prstGeom prst="rect">
            <a:avLst/>
          </a:prstGeom>
          <a:noFill/>
        </p:spPr>
        <p:txBody>
          <a:bodyPr wrap="square" rtlCol="0">
            <a:spAutoFit/>
          </a:bodyPr>
          <a:lstStyle/>
          <a:p>
            <a:pPr marL="166688" indent="-166688">
              <a:buFont typeface="Arial" panose="020B0604020202020204" pitchFamily="34" charset="0"/>
              <a:buChar char="•"/>
            </a:pPr>
            <a:r>
              <a:rPr lang="en-US" sz="1400" dirty="0" smtClean="0">
                <a:latin typeface="Arial Narrow" panose="020B0606020202030204" pitchFamily="34" charset="0"/>
              </a:rPr>
              <a:t>Mid-career incentive designed to maintain force retention</a:t>
            </a:r>
          </a:p>
          <a:p>
            <a:pPr marL="166688" indent="-166688">
              <a:buFont typeface="Arial" panose="020B0604020202020204" pitchFamily="34" charset="0"/>
              <a:buChar char="•"/>
            </a:pPr>
            <a:r>
              <a:rPr lang="en-US" sz="1400" dirty="0" smtClean="0">
                <a:latin typeface="Arial Narrow" panose="020B0606020202030204" pitchFamily="34" charset="0"/>
              </a:rPr>
              <a:t>Payable between 8 and 12 years of service</a:t>
            </a:r>
          </a:p>
          <a:p>
            <a:pPr marL="166688" indent="-166688">
              <a:buFont typeface="Arial" panose="020B0604020202020204" pitchFamily="34" charset="0"/>
              <a:buChar char="•"/>
            </a:pPr>
            <a:r>
              <a:rPr lang="en-US" sz="1400" dirty="0" smtClean="0">
                <a:latin typeface="Arial Narrow" panose="020B0606020202030204" pitchFamily="34" charset="0"/>
              </a:rPr>
              <a:t>Minimum is 2.5 x monthly basic pay (0.5 x for RC)</a:t>
            </a:r>
            <a:endParaRPr lang="en-US" sz="1400" dirty="0">
              <a:latin typeface="Arial Narrow" panose="020B0606020202030204" pitchFamily="34" charset="0"/>
            </a:endParaRPr>
          </a:p>
        </p:txBody>
      </p:sp>
      <p:sp>
        <p:nvSpPr>
          <p:cNvPr id="24" name="Rounded Rectangle 23"/>
          <p:cNvSpPr/>
          <p:nvPr/>
        </p:nvSpPr>
        <p:spPr>
          <a:xfrm>
            <a:off x="3505201" y="3670676"/>
            <a:ext cx="1600200" cy="144950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279" y="3700278"/>
            <a:ext cx="1669844" cy="1662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Box 25"/>
          <p:cNvSpPr txBox="1"/>
          <p:nvPr/>
        </p:nvSpPr>
        <p:spPr>
          <a:xfrm rot="19339792">
            <a:off x="3541567" y="4316046"/>
            <a:ext cx="800100" cy="430887"/>
          </a:xfrm>
          <a:prstGeom prst="rect">
            <a:avLst/>
          </a:prstGeom>
          <a:noFill/>
        </p:spPr>
        <p:txBody>
          <a:bodyPr wrap="square" rtlCol="0">
            <a:spAutoFit/>
          </a:bodyPr>
          <a:lstStyle/>
          <a:p>
            <a:r>
              <a:rPr lang="en-US" sz="1100" dirty="0" smtClean="0">
                <a:solidFill>
                  <a:schemeClr val="accent6"/>
                </a:solidFill>
                <a:latin typeface="Arial Narrow" panose="020B0606020202030204" pitchFamily="34" charset="0"/>
              </a:rPr>
              <a:t>AFTER 60 DAYS</a:t>
            </a:r>
            <a:endParaRPr lang="en-US" sz="1100" dirty="0">
              <a:solidFill>
                <a:schemeClr val="accent6"/>
              </a:solidFill>
              <a:latin typeface="Arial Narrow" panose="020B0606020202030204" pitchFamily="34" charset="0"/>
            </a:endParaRPr>
          </a:p>
        </p:txBody>
      </p:sp>
      <p:sp>
        <p:nvSpPr>
          <p:cNvPr id="30" name="Rounded Rectangle 29"/>
          <p:cNvSpPr/>
          <p:nvPr/>
        </p:nvSpPr>
        <p:spPr>
          <a:xfrm>
            <a:off x="5129894" y="3670675"/>
            <a:ext cx="1423306" cy="144950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rot="19086457">
            <a:off x="5119212" y="4278515"/>
            <a:ext cx="800100" cy="430887"/>
          </a:xfrm>
          <a:prstGeom prst="rect">
            <a:avLst/>
          </a:prstGeom>
          <a:noFill/>
        </p:spPr>
        <p:txBody>
          <a:bodyPr wrap="square" rtlCol="0">
            <a:spAutoFit/>
          </a:bodyPr>
          <a:lstStyle/>
          <a:p>
            <a:r>
              <a:rPr lang="en-US" sz="1100" dirty="0" smtClean="0">
                <a:solidFill>
                  <a:srgbClr val="00B050"/>
                </a:solidFill>
                <a:latin typeface="Arial Narrow" panose="020B0606020202030204" pitchFamily="34" charset="0"/>
              </a:rPr>
              <a:t>AFTER 2 YEARS</a:t>
            </a:r>
            <a:endParaRPr lang="en-US" sz="1100" dirty="0">
              <a:solidFill>
                <a:srgbClr val="00B050"/>
              </a:solidFill>
              <a:latin typeface="Arial Narrow" panose="020B0606020202030204" pitchFamily="34" charset="0"/>
            </a:endParaRPr>
          </a:p>
        </p:txBody>
      </p:sp>
      <p:sp>
        <p:nvSpPr>
          <p:cNvPr id="28" name="TextBox 27"/>
          <p:cNvSpPr txBox="1"/>
          <p:nvPr/>
        </p:nvSpPr>
        <p:spPr>
          <a:xfrm>
            <a:off x="6934200" y="2514600"/>
            <a:ext cx="1600200" cy="646331"/>
          </a:xfrm>
          <a:prstGeom prst="rect">
            <a:avLst/>
          </a:prstGeom>
          <a:noFill/>
        </p:spPr>
        <p:txBody>
          <a:bodyPr wrap="square" rtlCol="0">
            <a:spAutoFit/>
          </a:bodyPr>
          <a:lstStyle/>
          <a:p>
            <a:r>
              <a:rPr lang="en-US" b="1" dirty="0" smtClean="0">
                <a:solidFill>
                  <a:schemeClr val="bg1"/>
                </a:solidFill>
              </a:rPr>
              <a:t>Monthly Retired Pay</a:t>
            </a:r>
            <a:endParaRPr lang="en-US" b="1" dirty="0">
              <a:solidFill>
                <a:schemeClr val="bg1"/>
              </a:solidFill>
            </a:endParaRPr>
          </a:p>
        </p:txBody>
      </p:sp>
      <p:sp>
        <p:nvSpPr>
          <p:cNvPr id="4" name="TextBox 3"/>
          <p:cNvSpPr txBox="1"/>
          <p:nvPr/>
        </p:nvSpPr>
        <p:spPr>
          <a:xfrm>
            <a:off x="2133600" y="1572486"/>
            <a:ext cx="6934200" cy="292388"/>
          </a:xfrm>
          <a:prstGeom prst="rect">
            <a:avLst/>
          </a:prstGeom>
          <a:noFill/>
        </p:spPr>
        <p:txBody>
          <a:bodyPr wrap="square" rtlCol="0">
            <a:spAutoFit/>
          </a:bodyPr>
          <a:lstStyle/>
          <a:p>
            <a:r>
              <a:rPr lang="en-US" sz="1300" b="1" i="1" dirty="0" smtClean="0">
                <a:solidFill>
                  <a:srgbClr val="003399"/>
                </a:solidFill>
                <a:latin typeface="Century Schoolbook" panose="02040604050505020304" pitchFamily="18" charset="0"/>
              </a:rPr>
              <a:t>For non-regular retirement, at age 60 or earlier with creditable active service</a:t>
            </a:r>
            <a:endParaRPr lang="en-US" sz="1300" b="1" i="1" dirty="0">
              <a:solidFill>
                <a:srgbClr val="003399"/>
              </a:solidFill>
              <a:latin typeface="Century Schoolbook" panose="02040604050505020304" pitchFamily="18" charset="0"/>
            </a:endParaRPr>
          </a:p>
        </p:txBody>
      </p:sp>
      <p:sp>
        <p:nvSpPr>
          <p:cNvPr id="29" name="Rectangle 28"/>
          <p:cNvSpPr/>
          <p:nvPr/>
        </p:nvSpPr>
        <p:spPr>
          <a:xfrm>
            <a:off x="4642755" y="5562600"/>
            <a:ext cx="4208320" cy="1219200"/>
          </a:xfrm>
          <a:prstGeom prst="rect">
            <a:avLst/>
          </a:prstGeom>
          <a:noFill/>
          <a:ln w="285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4642755" y="5562600"/>
            <a:ext cx="4208320" cy="381000"/>
          </a:xfrm>
          <a:prstGeom prst="rect">
            <a:avLst/>
          </a:prstGeom>
          <a:solidFill>
            <a:schemeClr val="accent3">
              <a:lumMod val="40000"/>
              <a:lumOff val="60000"/>
            </a:schemeClr>
          </a:solidFill>
          <a:ln w="28575">
            <a:solidFill>
              <a:schemeClr val="tx1"/>
            </a:solidFill>
          </a:ln>
          <a:effectLst/>
        </p:spPr>
        <p:txBody>
          <a:bodyPr wrap="square" rtlCol="0">
            <a:spAutoFit/>
          </a:bodyPr>
          <a:lstStyle/>
          <a:p>
            <a:r>
              <a:rPr lang="en-US" dirty="0" smtClean="0">
                <a:latin typeface="Franklin Gothic Medium Cond" panose="020B0606030402020204" pitchFamily="34" charset="0"/>
              </a:rPr>
              <a:t>Lump Sum</a:t>
            </a:r>
            <a:endParaRPr lang="en-US" dirty="0">
              <a:latin typeface="Franklin Gothic Medium Cond" panose="020B0606030402020204" pitchFamily="34" charset="0"/>
            </a:endParaRPr>
          </a:p>
        </p:txBody>
      </p:sp>
      <p:sp>
        <p:nvSpPr>
          <p:cNvPr id="33" name="TextBox 32"/>
          <p:cNvSpPr txBox="1"/>
          <p:nvPr/>
        </p:nvSpPr>
        <p:spPr>
          <a:xfrm>
            <a:off x="4733801" y="5981581"/>
            <a:ext cx="4117274" cy="738664"/>
          </a:xfrm>
          <a:prstGeom prst="rect">
            <a:avLst/>
          </a:prstGeom>
          <a:noFill/>
        </p:spPr>
        <p:txBody>
          <a:bodyPr wrap="square" rtlCol="0">
            <a:spAutoFit/>
          </a:bodyPr>
          <a:lstStyle/>
          <a:p>
            <a:pPr marL="166688" indent="-166688">
              <a:buFont typeface="Arial" panose="020B0604020202020204" pitchFamily="34" charset="0"/>
              <a:buChar char="•"/>
            </a:pPr>
            <a:r>
              <a:rPr lang="en-US" sz="1400" dirty="0" smtClean="0">
                <a:latin typeface="Arial Narrow" panose="020B0606020202030204" pitchFamily="34" charset="0"/>
              </a:rPr>
              <a:t>May elect lump sum of 25% or 50% at retirement</a:t>
            </a:r>
          </a:p>
          <a:p>
            <a:pPr marL="166688" indent="-166688">
              <a:buFont typeface="Arial" panose="020B0604020202020204" pitchFamily="34" charset="0"/>
              <a:buChar char="•"/>
            </a:pPr>
            <a:r>
              <a:rPr lang="en-US" sz="1400" dirty="0" smtClean="0">
                <a:latin typeface="Arial Narrow" panose="020B0606020202030204" pitchFamily="34" charset="0"/>
              </a:rPr>
              <a:t>Discounted present value from retirement to age 67</a:t>
            </a:r>
          </a:p>
          <a:p>
            <a:pPr marL="166688" indent="-166688">
              <a:buFont typeface="Arial" panose="020B0604020202020204" pitchFamily="34" charset="0"/>
              <a:buChar char="•"/>
            </a:pPr>
            <a:r>
              <a:rPr lang="en-US" sz="1400" dirty="0" smtClean="0">
                <a:latin typeface="Arial Narrow" panose="020B0606020202030204" pitchFamily="34" charset="0"/>
              </a:rPr>
              <a:t>At age 67, reverts back to full annuity</a:t>
            </a:r>
            <a:endParaRPr lang="en-US" sz="1400" dirty="0">
              <a:latin typeface="Arial Narrow" panose="020B0606020202030204" pitchFamily="34" charset="0"/>
            </a:endParaRPr>
          </a:p>
        </p:txBody>
      </p:sp>
    </p:spTree>
    <p:extLst>
      <p:ext uri="{BB962C8B-B14F-4D97-AF65-F5344CB8AC3E}">
        <p14:creationId xmlns:p14="http://schemas.microsoft.com/office/powerpoint/2010/main" val="3660667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3" grpId="0"/>
      <p:bldP spid="19" grpId="0" animBg="1"/>
      <p:bldP spid="20" grpId="0" animBg="1"/>
      <p:bldP spid="22" grpId="0"/>
      <p:bldP spid="24" grpId="0" animBg="1"/>
      <p:bldP spid="26" grpId="0"/>
      <p:bldP spid="30" grpId="0" animBg="1"/>
      <p:bldP spid="31" grpId="0"/>
      <p:bldP spid="29" grpId="0" animBg="1"/>
      <p:bldP spid="32" grpId="0" animBg="1"/>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Rectangle 164"/>
          <p:cNvSpPr/>
          <p:nvPr/>
        </p:nvSpPr>
        <p:spPr>
          <a:xfrm>
            <a:off x="4187202" y="1967174"/>
            <a:ext cx="85761" cy="137160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89" name="Rectangle 88"/>
          <p:cNvSpPr/>
          <p:nvPr/>
        </p:nvSpPr>
        <p:spPr>
          <a:xfrm>
            <a:off x="2372287" y="2527689"/>
            <a:ext cx="90511" cy="806915"/>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 name="Title 1"/>
          <p:cNvSpPr>
            <a:spLocks noGrp="1"/>
          </p:cNvSpPr>
          <p:nvPr>
            <p:ph type="title"/>
          </p:nvPr>
        </p:nvSpPr>
        <p:spPr>
          <a:xfrm>
            <a:off x="990600" y="641866"/>
            <a:ext cx="7162800" cy="838200"/>
          </a:xfrm>
        </p:spPr>
        <p:txBody>
          <a:bodyPr>
            <a:normAutofit/>
          </a:bodyPr>
          <a:lstStyle/>
          <a:p>
            <a:r>
              <a:rPr lang="en-US" sz="3200" spc="-150" dirty="0" smtClean="0">
                <a:latin typeface="Arial" charset="0"/>
                <a:ea typeface="Arial" charset="0"/>
                <a:cs typeface="Arial" charset="0"/>
              </a:rPr>
              <a:t>Lump Sum Option</a:t>
            </a:r>
            <a:endParaRPr lang="en-US" sz="3200" spc="-150" dirty="0">
              <a:latin typeface="Arial" charset="0"/>
              <a:ea typeface="Arial" charset="0"/>
              <a:cs typeface="Arial" charset="0"/>
            </a:endParaRPr>
          </a:p>
        </p:txBody>
      </p:sp>
      <p:sp>
        <p:nvSpPr>
          <p:cNvPr id="97" name="Rectangle 96"/>
          <p:cNvSpPr/>
          <p:nvPr/>
        </p:nvSpPr>
        <p:spPr>
          <a:xfrm>
            <a:off x="4609106" y="5765737"/>
            <a:ext cx="79513" cy="329184"/>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98" name="Rectangle 97"/>
          <p:cNvSpPr/>
          <p:nvPr/>
        </p:nvSpPr>
        <p:spPr>
          <a:xfrm>
            <a:off x="4755258" y="5749834"/>
            <a:ext cx="85761" cy="338328"/>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99" name="Rectangle 98"/>
          <p:cNvSpPr/>
          <p:nvPr/>
        </p:nvSpPr>
        <p:spPr>
          <a:xfrm>
            <a:off x="4899707" y="5743207"/>
            <a:ext cx="85761" cy="347472"/>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00" name="Rectangle 99"/>
          <p:cNvSpPr/>
          <p:nvPr/>
        </p:nvSpPr>
        <p:spPr>
          <a:xfrm>
            <a:off x="5052107" y="5736587"/>
            <a:ext cx="85761" cy="356616"/>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01" name="Rectangle 100"/>
          <p:cNvSpPr/>
          <p:nvPr/>
        </p:nvSpPr>
        <p:spPr>
          <a:xfrm>
            <a:off x="5223786" y="5726669"/>
            <a:ext cx="79513" cy="365760"/>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02" name="Rectangle 101"/>
          <p:cNvSpPr/>
          <p:nvPr/>
        </p:nvSpPr>
        <p:spPr>
          <a:xfrm>
            <a:off x="5369938" y="5718718"/>
            <a:ext cx="85761" cy="374904"/>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03" name="Rectangle 102"/>
          <p:cNvSpPr/>
          <p:nvPr/>
        </p:nvSpPr>
        <p:spPr>
          <a:xfrm>
            <a:off x="5522338" y="5704139"/>
            <a:ext cx="85761" cy="384048"/>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04" name="Rectangle 103"/>
          <p:cNvSpPr/>
          <p:nvPr/>
        </p:nvSpPr>
        <p:spPr>
          <a:xfrm>
            <a:off x="5666787" y="5697519"/>
            <a:ext cx="85761" cy="393192"/>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05" name="Rectangle 104"/>
          <p:cNvSpPr/>
          <p:nvPr/>
        </p:nvSpPr>
        <p:spPr>
          <a:xfrm>
            <a:off x="5825808" y="5689562"/>
            <a:ext cx="85761" cy="402336"/>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06" name="Rectangle 105"/>
          <p:cNvSpPr/>
          <p:nvPr/>
        </p:nvSpPr>
        <p:spPr>
          <a:xfrm>
            <a:off x="5970257" y="5682942"/>
            <a:ext cx="85761" cy="411480"/>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07" name="Rectangle 106"/>
          <p:cNvSpPr/>
          <p:nvPr/>
        </p:nvSpPr>
        <p:spPr>
          <a:xfrm>
            <a:off x="6120954" y="5671450"/>
            <a:ext cx="79513" cy="420624"/>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08" name="Rectangle 107"/>
          <p:cNvSpPr/>
          <p:nvPr/>
        </p:nvSpPr>
        <p:spPr>
          <a:xfrm>
            <a:off x="6267106" y="5663498"/>
            <a:ext cx="85761" cy="429768"/>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09" name="Rectangle 108"/>
          <p:cNvSpPr/>
          <p:nvPr/>
        </p:nvSpPr>
        <p:spPr>
          <a:xfrm>
            <a:off x="6411555" y="5656871"/>
            <a:ext cx="85761" cy="438912"/>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10" name="Rectangle 109"/>
          <p:cNvSpPr/>
          <p:nvPr/>
        </p:nvSpPr>
        <p:spPr>
          <a:xfrm>
            <a:off x="6563955" y="5650251"/>
            <a:ext cx="85761" cy="438912"/>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11" name="Rectangle 110"/>
          <p:cNvSpPr/>
          <p:nvPr/>
        </p:nvSpPr>
        <p:spPr>
          <a:xfrm>
            <a:off x="6735634" y="5640333"/>
            <a:ext cx="79513" cy="448056"/>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12" name="Rectangle 111"/>
          <p:cNvSpPr/>
          <p:nvPr/>
        </p:nvSpPr>
        <p:spPr>
          <a:xfrm>
            <a:off x="6873835" y="5633940"/>
            <a:ext cx="85761" cy="457200"/>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13" name="Rectangle 112"/>
          <p:cNvSpPr/>
          <p:nvPr/>
        </p:nvSpPr>
        <p:spPr>
          <a:xfrm>
            <a:off x="7026235" y="5626171"/>
            <a:ext cx="85761" cy="466344"/>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14" name="Rectangle 113"/>
          <p:cNvSpPr/>
          <p:nvPr/>
        </p:nvSpPr>
        <p:spPr>
          <a:xfrm>
            <a:off x="7177970" y="5618220"/>
            <a:ext cx="85761" cy="475488"/>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15" name="Rectangle 114"/>
          <p:cNvSpPr/>
          <p:nvPr/>
        </p:nvSpPr>
        <p:spPr>
          <a:xfrm>
            <a:off x="7336990" y="5605002"/>
            <a:ext cx="85761" cy="484632"/>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16" name="Rectangle 115"/>
          <p:cNvSpPr/>
          <p:nvPr/>
        </p:nvSpPr>
        <p:spPr>
          <a:xfrm>
            <a:off x="7490580" y="5595858"/>
            <a:ext cx="85761" cy="493776"/>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17" name="Rectangle 116"/>
          <p:cNvSpPr/>
          <p:nvPr/>
        </p:nvSpPr>
        <p:spPr>
          <a:xfrm>
            <a:off x="7633840" y="5176427"/>
            <a:ext cx="85761" cy="914400"/>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18" name="Rectangle 117"/>
          <p:cNvSpPr/>
          <p:nvPr/>
        </p:nvSpPr>
        <p:spPr>
          <a:xfrm>
            <a:off x="7764341" y="5167283"/>
            <a:ext cx="85761" cy="923544"/>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19" name="Rectangle 118"/>
          <p:cNvSpPr/>
          <p:nvPr/>
        </p:nvSpPr>
        <p:spPr>
          <a:xfrm>
            <a:off x="7905811" y="5156292"/>
            <a:ext cx="85761" cy="932688"/>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20" name="Rectangle 119"/>
          <p:cNvSpPr/>
          <p:nvPr/>
        </p:nvSpPr>
        <p:spPr>
          <a:xfrm>
            <a:off x="8035762" y="5153515"/>
            <a:ext cx="85761" cy="941832"/>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21" name="Rectangle 120"/>
          <p:cNvSpPr/>
          <p:nvPr/>
        </p:nvSpPr>
        <p:spPr>
          <a:xfrm>
            <a:off x="8175560" y="5138230"/>
            <a:ext cx="85761" cy="950976"/>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22" name="Rectangle 121"/>
          <p:cNvSpPr/>
          <p:nvPr/>
        </p:nvSpPr>
        <p:spPr>
          <a:xfrm>
            <a:off x="8306061" y="5129086"/>
            <a:ext cx="85761" cy="960120"/>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23" name="Rectangle 122"/>
          <p:cNvSpPr/>
          <p:nvPr/>
        </p:nvSpPr>
        <p:spPr>
          <a:xfrm>
            <a:off x="8434280" y="5119502"/>
            <a:ext cx="85761" cy="969264"/>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24" name="Rectangle 123"/>
          <p:cNvSpPr/>
          <p:nvPr/>
        </p:nvSpPr>
        <p:spPr>
          <a:xfrm>
            <a:off x="8569531" y="5115318"/>
            <a:ext cx="85761" cy="978408"/>
          </a:xfrm>
          <a:prstGeom prst="rect">
            <a:avLst/>
          </a:prstGeom>
          <a:solidFill>
            <a:srgbClr val="5B9BD5"/>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26" name="Rectangle 125"/>
          <p:cNvSpPr/>
          <p:nvPr/>
        </p:nvSpPr>
        <p:spPr>
          <a:xfrm>
            <a:off x="4605546" y="2671525"/>
            <a:ext cx="85761" cy="676656"/>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27" name="Rectangle 126"/>
          <p:cNvSpPr/>
          <p:nvPr/>
        </p:nvSpPr>
        <p:spPr>
          <a:xfrm>
            <a:off x="4739812" y="2659512"/>
            <a:ext cx="85761" cy="685800"/>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28" name="Rectangle 127"/>
          <p:cNvSpPr/>
          <p:nvPr/>
        </p:nvSpPr>
        <p:spPr>
          <a:xfrm>
            <a:off x="4871547" y="2649978"/>
            <a:ext cx="85761" cy="69494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29" name="Rectangle 128"/>
          <p:cNvSpPr/>
          <p:nvPr/>
        </p:nvSpPr>
        <p:spPr>
          <a:xfrm>
            <a:off x="5001498" y="2642417"/>
            <a:ext cx="85761" cy="70408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0" name="Rectangle 129"/>
          <p:cNvSpPr/>
          <p:nvPr/>
        </p:nvSpPr>
        <p:spPr>
          <a:xfrm>
            <a:off x="5139122" y="2638215"/>
            <a:ext cx="85761" cy="713232"/>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1" name="Rectangle 130"/>
          <p:cNvSpPr/>
          <p:nvPr/>
        </p:nvSpPr>
        <p:spPr>
          <a:xfrm>
            <a:off x="5268482" y="2629612"/>
            <a:ext cx="100137" cy="722376"/>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2" name="Rectangle 131"/>
          <p:cNvSpPr/>
          <p:nvPr/>
        </p:nvSpPr>
        <p:spPr>
          <a:xfrm>
            <a:off x="5403733" y="2621661"/>
            <a:ext cx="88951" cy="73251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3" name="Rectangle 132"/>
          <p:cNvSpPr/>
          <p:nvPr/>
        </p:nvSpPr>
        <p:spPr>
          <a:xfrm>
            <a:off x="5541578" y="2612209"/>
            <a:ext cx="85761" cy="74066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4" name="Rectangle 133"/>
          <p:cNvSpPr/>
          <p:nvPr/>
        </p:nvSpPr>
        <p:spPr>
          <a:xfrm>
            <a:off x="5680438" y="2610784"/>
            <a:ext cx="85761" cy="74066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5" name="Rectangle 134"/>
          <p:cNvSpPr/>
          <p:nvPr/>
        </p:nvSpPr>
        <p:spPr>
          <a:xfrm>
            <a:off x="5815728" y="2596697"/>
            <a:ext cx="85761" cy="74980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6" name="Rectangle 135"/>
          <p:cNvSpPr/>
          <p:nvPr/>
        </p:nvSpPr>
        <p:spPr>
          <a:xfrm>
            <a:off x="5951859" y="2584617"/>
            <a:ext cx="84089" cy="768096"/>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7" name="Rectangle 136"/>
          <p:cNvSpPr/>
          <p:nvPr/>
        </p:nvSpPr>
        <p:spPr>
          <a:xfrm>
            <a:off x="6091657" y="2562967"/>
            <a:ext cx="88043" cy="78638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8" name="Rectangle 137"/>
          <p:cNvSpPr/>
          <p:nvPr/>
        </p:nvSpPr>
        <p:spPr>
          <a:xfrm>
            <a:off x="6222158" y="2560760"/>
            <a:ext cx="90511" cy="79552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39" name="Rectangle 138"/>
          <p:cNvSpPr/>
          <p:nvPr/>
        </p:nvSpPr>
        <p:spPr>
          <a:xfrm>
            <a:off x="6350377" y="2552810"/>
            <a:ext cx="90511" cy="80452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0" name="Rectangle 139"/>
          <p:cNvSpPr/>
          <p:nvPr/>
        </p:nvSpPr>
        <p:spPr>
          <a:xfrm>
            <a:off x="6485628" y="2544859"/>
            <a:ext cx="107911" cy="809487"/>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1" name="Rectangle 140"/>
          <p:cNvSpPr/>
          <p:nvPr/>
        </p:nvSpPr>
        <p:spPr>
          <a:xfrm>
            <a:off x="7493071" y="2449858"/>
            <a:ext cx="85761" cy="905256"/>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2" name="Rectangle 141"/>
          <p:cNvSpPr/>
          <p:nvPr/>
        </p:nvSpPr>
        <p:spPr>
          <a:xfrm>
            <a:off x="7623572" y="2432763"/>
            <a:ext cx="85761" cy="92354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3" name="Rectangle 142"/>
          <p:cNvSpPr/>
          <p:nvPr/>
        </p:nvSpPr>
        <p:spPr>
          <a:xfrm>
            <a:off x="7765042" y="2421772"/>
            <a:ext cx="85761" cy="93268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4" name="Rectangle 143"/>
          <p:cNvSpPr/>
          <p:nvPr/>
        </p:nvSpPr>
        <p:spPr>
          <a:xfrm>
            <a:off x="7894993" y="2411044"/>
            <a:ext cx="85761" cy="941832"/>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5" name="Rectangle 144"/>
          <p:cNvSpPr/>
          <p:nvPr/>
        </p:nvSpPr>
        <p:spPr>
          <a:xfrm>
            <a:off x="8034791" y="2403710"/>
            <a:ext cx="85761" cy="950976"/>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6" name="Rectangle 145"/>
          <p:cNvSpPr/>
          <p:nvPr/>
        </p:nvSpPr>
        <p:spPr>
          <a:xfrm>
            <a:off x="8165292" y="2394566"/>
            <a:ext cx="85761" cy="960120"/>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7" name="Rectangle 146"/>
          <p:cNvSpPr/>
          <p:nvPr/>
        </p:nvSpPr>
        <p:spPr>
          <a:xfrm>
            <a:off x="8293511" y="2384982"/>
            <a:ext cx="85761" cy="96926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8" name="Rectangle 147"/>
          <p:cNvSpPr/>
          <p:nvPr/>
        </p:nvSpPr>
        <p:spPr>
          <a:xfrm>
            <a:off x="8428762" y="2380798"/>
            <a:ext cx="85761" cy="97840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9" name="Rectangle 148"/>
          <p:cNvSpPr/>
          <p:nvPr/>
        </p:nvSpPr>
        <p:spPr>
          <a:xfrm>
            <a:off x="6645619" y="2530019"/>
            <a:ext cx="90269" cy="822960"/>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50" name="Rectangle 149"/>
          <p:cNvSpPr/>
          <p:nvPr/>
        </p:nvSpPr>
        <p:spPr>
          <a:xfrm>
            <a:off x="6781722" y="2520875"/>
            <a:ext cx="84089" cy="83210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51" name="Rectangle 150"/>
          <p:cNvSpPr/>
          <p:nvPr/>
        </p:nvSpPr>
        <p:spPr>
          <a:xfrm>
            <a:off x="6921940" y="2510231"/>
            <a:ext cx="88043" cy="841248"/>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52" name="Rectangle 151"/>
          <p:cNvSpPr/>
          <p:nvPr/>
        </p:nvSpPr>
        <p:spPr>
          <a:xfrm>
            <a:off x="7060256" y="2498763"/>
            <a:ext cx="90511" cy="850392"/>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53" name="Rectangle 152"/>
          <p:cNvSpPr/>
          <p:nvPr/>
        </p:nvSpPr>
        <p:spPr>
          <a:xfrm>
            <a:off x="7213720" y="2498874"/>
            <a:ext cx="90511" cy="859536"/>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54" name="Rectangle 153"/>
          <p:cNvSpPr/>
          <p:nvPr/>
        </p:nvSpPr>
        <p:spPr>
          <a:xfrm>
            <a:off x="7354237" y="2474817"/>
            <a:ext cx="87719" cy="877824"/>
          </a:xfrm>
          <a:prstGeom prst="rect">
            <a:avLst/>
          </a:prstGeom>
          <a:solidFill>
            <a:schemeClr val="accent4">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cxnSp>
        <p:nvCxnSpPr>
          <p:cNvPr id="155" name="Straight Connector 154"/>
          <p:cNvCxnSpPr/>
          <p:nvPr/>
        </p:nvCxnSpPr>
        <p:spPr>
          <a:xfrm>
            <a:off x="4431099" y="3345037"/>
            <a:ext cx="4324879" cy="5835"/>
          </a:xfrm>
          <a:prstGeom prst="line">
            <a:avLst/>
          </a:prstGeom>
          <a:noFill/>
          <a:ln w="6350" cap="flat" cmpd="sng" algn="ctr">
            <a:solidFill>
              <a:srgbClr val="5B9BD5"/>
            </a:solidFill>
            <a:prstDash val="solid"/>
            <a:miter lim="800000"/>
          </a:ln>
          <a:effectLst/>
        </p:spPr>
      </p:cxnSp>
      <p:cxnSp>
        <p:nvCxnSpPr>
          <p:cNvPr id="156" name="Straight Arrow Connector 155"/>
          <p:cNvCxnSpPr/>
          <p:nvPr/>
        </p:nvCxnSpPr>
        <p:spPr>
          <a:xfrm>
            <a:off x="8338487" y="6183869"/>
            <a:ext cx="653113" cy="0"/>
          </a:xfrm>
          <a:prstGeom prst="straightConnector1">
            <a:avLst/>
          </a:prstGeom>
          <a:noFill/>
          <a:ln w="38100" cap="flat" cmpd="sng" algn="ctr">
            <a:solidFill>
              <a:srgbClr val="4472C4">
                <a:lumMod val="75000"/>
              </a:srgbClr>
            </a:solidFill>
            <a:prstDash val="solid"/>
            <a:miter lim="800000"/>
            <a:tailEnd type="triangle"/>
          </a:ln>
          <a:effectLst/>
        </p:spPr>
      </p:cxnSp>
      <p:cxnSp>
        <p:nvCxnSpPr>
          <p:cNvPr id="157" name="Straight Arrow Connector 156"/>
          <p:cNvCxnSpPr/>
          <p:nvPr/>
        </p:nvCxnSpPr>
        <p:spPr>
          <a:xfrm>
            <a:off x="8338487" y="3528860"/>
            <a:ext cx="653113" cy="0"/>
          </a:xfrm>
          <a:prstGeom prst="straightConnector1">
            <a:avLst/>
          </a:prstGeom>
          <a:noFill/>
          <a:ln w="38100" cap="flat" cmpd="sng" algn="ctr">
            <a:solidFill>
              <a:srgbClr val="4472C4">
                <a:lumMod val="75000"/>
              </a:srgbClr>
            </a:solidFill>
            <a:prstDash val="solid"/>
            <a:miter lim="800000"/>
            <a:tailEnd type="triangle"/>
          </a:ln>
          <a:effectLst/>
        </p:spPr>
      </p:cxnSp>
      <p:sp>
        <p:nvSpPr>
          <p:cNvPr id="158" name="TextBox 94"/>
          <p:cNvSpPr txBox="1"/>
          <p:nvPr/>
        </p:nvSpPr>
        <p:spPr>
          <a:xfrm>
            <a:off x="7311927" y="6165500"/>
            <a:ext cx="92557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latin typeface="Franklin Gothic Medium Cond" charset="0"/>
                <a:ea typeface="Franklin Gothic Medium Cond" charset="0"/>
                <a:cs typeface="Franklin Gothic Medium Cond" charset="0"/>
              </a:rPr>
              <a:t>Age 67</a:t>
            </a:r>
            <a:endParaRPr lang="en-US">
              <a:latin typeface="Franklin Gothic Medium Cond" charset="0"/>
              <a:ea typeface="Franklin Gothic Medium Cond" charset="0"/>
              <a:cs typeface="Franklin Gothic Medium Cond" charset="0"/>
            </a:endParaRPr>
          </a:p>
        </p:txBody>
      </p:sp>
      <p:cxnSp>
        <p:nvCxnSpPr>
          <p:cNvPr id="159" name="Straight Connector 158"/>
          <p:cNvCxnSpPr/>
          <p:nvPr/>
        </p:nvCxnSpPr>
        <p:spPr>
          <a:xfrm>
            <a:off x="7679304" y="6141647"/>
            <a:ext cx="0" cy="117072"/>
          </a:xfrm>
          <a:prstGeom prst="line">
            <a:avLst/>
          </a:prstGeom>
          <a:noFill/>
          <a:ln w="6350" cap="flat" cmpd="sng" algn="ctr">
            <a:solidFill>
              <a:srgbClr val="5B9BD5"/>
            </a:solidFill>
            <a:prstDash val="solid"/>
            <a:miter lim="800000"/>
          </a:ln>
          <a:effectLst/>
        </p:spPr>
      </p:cxnSp>
      <p:sp>
        <p:nvSpPr>
          <p:cNvPr id="160" name="TextBox 97"/>
          <p:cNvSpPr txBox="1"/>
          <p:nvPr/>
        </p:nvSpPr>
        <p:spPr>
          <a:xfrm>
            <a:off x="7169832" y="3424910"/>
            <a:ext cx="92557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latin typeface="Franklin Gothic Medium Cond" charset="0"/>
                <a:ea typeface="Franklin Gothic Medium Cond" charset="0"/>
                <a:cs typeface="Franklin Gothic Medium Cond" charset="0"/>
              </a:rPr>
              <a:t>Age 67</a:t>
            </a:r>
            <a:endParaRPr lang="en-US">
              <a:latin typeface="Franklin Gothic Medium Cond" charset="0"/>
              <a:ea typeface="Franklin Gothic Medium Cond" charset="0"/>
              <a:cs typeface="Franklin Gothic Medium Cond" charset="0"/>
            </a:endParaRPr>
          </a:p>
        </p:txBody>
      </p:sp>
      <p:cxnSp>
        <p:nvCxnSpPr>
          <p:cNvPr id="161" name="Straight Connector 160"/>
          <p:cNvCxnSpPr/>
          <p:nvPr/>
        </p:nvCxnSpPr>
        <p:spPr>
          <a:xfrm>
            <a:off x="7537209" y="3401057"/>
            <a:ext cx="0" cy="117072"/>
          </a:xfrm>
          <a:prstGeom prst="line">
            <a:avLst/>
          </a:prstGeom>
          <a:noFill/>
          <a:ln w="6350" cap="flat" cmpd="sng" algn="ctr">
            <a:solidFill>
              <a:srgbClr val="5B9BD5"/>
            </a:solidFill>
            <a:prstDash val="solid"/>
            <a:miter lim="800000"/>
          </a:ln>
          <a:effectLst/>
        </p:spPr>
      </p:cxnSp>
      <p:sp>
        <p:nvSpPr>
          <p:cNvPr id="164" name="TextBox 101"/>
          <p:cNvSpPr txBox="1"/>
          <p:nvPr/>
        </p:nvSpPr>
        <p:spPr>
          <a:xfrm>
            <a:off x="3991554" y="6183868"/>
            <a:ext cx="1320824"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Franklin Gothic Medium Cond" charset="0"/>
                <a:ea typeface="Franklin Gothic Medium Cond" charset="0"/>
                <a:cs typeface="Franklin Gothic Medium Cond" charset="0"/>
              </a:rPr>
              <a:t>Retirement</a:t>
            </a:r>
            <a:endParaRPr lang="en-US" dirty="0">
              <a:latin typeface="Franklin Gothic Medium Cond" charset="0"/>
              <a:ea typeface="Franklin Gothic Medium Cond" charset="0"/>
              <a:cs typeface="Franklin Gothic Medium Cond" charset="0"/>
            </a:endParaRPr>
          </a:p>
        </p:txBody>
      </p:sp>
      <p:sp>
        <p:nvSpPr>
          <p:cNvPr id="166" name="TextBox 104"/>
          <p:cNvSpPr txBox="1"/>
          <p:nvPr/>
        </p:nvSpPr>
        <p:spPr>
          <a:xfrm>
            <a:off x="4103339" y="3441394"/>
            <a:ext cx="114799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Franklin Gothic Medium Cond" charset="0"/>
                <a:ea typeface="Franklin Gothic Medium Cond" charset="0"/>
                <a:cs typeface="Franklin Gothic Medium Cond" charset="0"/>
              </a:rPr>
              <a:t>Retirement</a:t>
            </a:r>
            <a:endParaRPr lang="en-US" dirty="0">
              <a:latin typeface="Franklin Gothic Medium Cond" charset="0"/>
              <a:ea typeface="Franklin Gothic Medium Cond" charset="0"/>
              <a:cs typeface="Franklin Gothic Medium Cond" charset="0"/>
            </a:endParaRPr>
          </a:p>
        </p:txBody>
      </p:sp>
      <p:sp>
        <p:nvSpPr>
          <p:cNvPr id="85" name="Rectangle 84"/>
          <p:cNvSpPr/>
          <p:nvPr/>
        </p:nvSpPr>
        <p:spPr>
          <a:xfrm>
            <a:off x="1837638" y="2704446"/>
            <a:ext cx="85761" cy="62991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86" name="Rectangle 85"/>
          <p:cNvSpPr/>
          <p:nvPr/>
        </p:nvSpPr>
        <p:spPr>
          <a:xfrm>
            <a:off x="1973769" y="2642417"/>
            <a:ext cx="84089" cy="695122"/>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87" name="Rectangle 86"/>
          <p:cNvSpPr/>
          <p:nvPr/>
        </p:nvSpPr>
        <p:spPr>
          <a:xfrm>
            <a:off x="2113567" y="2605760"/>
            <a:ext cx="88043" cy="73558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88" name="Rectangle 87"/>
          <p:cNvSpPr/>
          <p:nvPr/>
        </p:nvSpPr>
        <p:spPr>
          <a:xfrm>
            <a:off x="2244068" y="2573015"/>
            <a:ext cx="90511" cy="76924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90" name="Rectangle 89"/>
          <p:cNvSpPr/>
          <p:nvPr/>
        </p:nvSpPr>
        <p:spPr>
          <a:xfrm>
            <a:off x="2507540" y="2503898"/>
            <a:ext cx="107908" cy="830466"/>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91" name="Rectangle 90"/>
          <p:cNvSpPr/>
          <p:nvPr/>
        </p:nvSpPr>
        <p:spPr>
          <a:xfrm>
            <a:off x="3514981" y="2297874"/>
            <a:ext cx="85761" cy="104283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92" name="Rectangle 91"/>
          <p:cNvSpPr/>
          <p:nvPr/>
        </p:nvSpPr>
        <p:spPr>
          <a:xfrm>
            <a:off x="3645482" y="2297874"/>
            <a:ext cx="95102" cy="1044413"/>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93" name="Rectangle 92"/>
          <p:cNvSpPr/>
          <p:nvPr/>
        </p:nvSpPr>
        <p:spPr>
          <a:xfrm>
            <a:off x="3786952" y="2221675"/>
            <a:ext cx="85761" cy="1118172"/>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25" name="Rectangle 124"/>
          <p:cNvSpPr/>
          <p:nvPr/>
        </p:nvSpPr>
        <p:spPr>
          <a:xfrm>
            <a:off x="3933700" y="2157350"/>
            <a:ext cx="77649" cy="118872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62" name="Rectangle 161"/>
          <p:cNvSpPr/>
          <p:nvPr/>
        </p:nvSpPr>
        <p:spPr>
          <a:xfrm>
            <a:off x="4056701" y="2084016"/>
            <a:ext cx="85761" cy="125613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67" name="Rectangle 166"/>
          <p:cNvSpPr/>
          <p:nvPr/>
        </p:nvSpPr>
        <p:spPr>
          <a:xfrm>
            <a:off x="4315421" y="1981200"/>
            <a:ext cx="85761" cy="137160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69" name="Rectangle 168"/>
          <p:cNvSpPr/>
          <p:nvPr/>
        </p:nvSpPr>
        <p:spPr>
          <a:xfrm>
            <a:off x="4450672" y="1969826"/>
            <a:ext cx="85761" cy="137160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70" name="Rectangle 169"/>
          <p:cNvSpPr/>
          <p:nvPr/>
        </p:nvSpPr>
        <p:spPr>
          <a:xfrm>
            <a:off x="2667529" y="2474817"/>
            <a:ext cx="90269" cy="86307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71" name="Rectangle 170"/>
          <p:cNvSpPr/>
          <p:nvPr/>
        </p:nvSpPr>
        <p:spPr>
          <a:xfrm>
            <a:off x="2803632" y="2449858"/>
            <a:ext cx="84089" cy="88803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72" name="Rectangle 171"/>
          <p:cNvSpPr/>
          <p:nvPr/>
        </p:nvSpPr>
        <p:spPr>
          <a:xfrm>
            <a:off x="2943850" y="2411724"/>
            <a:ext cx="88043" cy="92741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73" name="Rectangle 172"/>
          <p:cNvSpPr/>
          <p:nvPr/>
        </p:nvSpPr>
        <p:spPr>
          <a:xfrm>
            <a:off x="3082166" y="2384982"/>
            <a:ext cx="90511" cy="96113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74" name="Rectangle 173"/>
          <p:cNvSpPr/>
          <p:nvPr/>
        </p:nvSpPr>
        <p:spPr>
          <a:xfrm>
            <a:off x="3235629" y="2380797"/>
            <a:ext cx="82296" cy="96426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75" name="Rectangle 174"/>
          <p:cNvSpPr/>
          <p:nvPr/>
        </p:nvSpPr>
        <p:spPr>
          <a:xfrm>
            <a:off x="3376147" y="2325941"/>
            <a:ext cx="87719" cy="101498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cxnSp>
        <p:nvCxnSpPr>
          <p:cNvPr id="176" name="Straight Connector 175"/>
          <p:cNvCxnSpPr/>
          <p:nvPr/>
        </p:nvCxnSpPr>
        <p:spPr>
          <a:xfrm>
            <a:off x="1600200" y="3334037"/>
            <a:ext cx="3177688" cy="7707"/>
          </a:xfrm>
          <a:prstGeom prst="line">
            <a:avLst/>
          </a:prstGeom>
          <a:solidFill>
            <a:schemeClr val="tx2">
              <a:lumMod val="60000"/>
              <a:lumOff val="40000"/>
            </a:schemeClr>
          </a:solidFill>
          <a:ln w="6350" cap="flat" cmpd="sng" algn="ctr">
            <a:solidFill>
              <a:srgbClr val="5B9BD5"/>
            </a:solidFill>
            <a:prstDash val="solid"/>
            <a:miter lim="800000"/>
          </a:ln>
          <a:effectLst/>
        </p:spPr>
      </p:cxnSp>
      <p:sp>
        <p:nvSpPr>
          <p:cNvPr id="179" name="Rectangle 178"/>
          <p:cNvSpPr/>
          <p:nvPr/>
        </p:nvSpPr>
        <p:spPr>
          <a:xfrm>
            <a:off x="2367686" y="5279877"/>
            <a:ext cx="90511" cy="806915"/>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80" name="Rectangle 179"/>
          <p:cNvSpPr/>
          <p:nvPr/>
        </p:nvSpPr>
        <p:spPr>
          <a:xfrm>
            <a:off x="1833037" y="5455059"/>
            <a:ext cx="85761" cy="62991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81" name="Rectangle 180"/>
          <p:cNvSpPr/>
          <p:nvPr/>
        </p:nvSpPr>
        <p:spPr>
          <a:xfrm>
            <a:off x="1969168" y="5388006"/>
            <a:ext cx="84089" cy="695122"/>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82" name="Rectangle 181"/>
          <p:cNvSpPr/>
          <p:nvPr/>
        </p:nvSpPr>
        <p:spPr>
          <a:xfrm>
            <a:off x="2108966" y="5349727"/>
            <a:ext cx="88043" cy="73558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83" name="Rectangle 182"/>
          <p:cNvSpPr/>
          <p:nvPr/>
        </p:nvSpPr>
        <p:spPr>
          <a:xfrm>
            <a:off x="2239467" y="5316982"/>
            <a:ext cx="90511" cy="76924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84" name="Rectangle 183"/>
          <p:cNvSpPr/>
          <p:nvPr/>
        </p:nvSpPr>
        <p:spPr>
          <a:xfrm>
            <a:off x="2518011" y="5254511"/>
            <a:ext cx="82296" cy="830466"/>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85" name="Rectangle 184"/>
          <p:cNvSpPr/>
          <p:nvPr/>
        </p:nvSpPr>
        <p:spPr>
          <a:xfrm>
            <a:off x="3510380" y="5047161"/>
            <a:ext cx="91440" cy="104283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86" name="Rectangle 185"/>
          <p:cNvSpPr/>
          <p:nvPr/>
        </p:nvSpPr>
        <p:spPr>
          <a:xfrm>
            <a:off x="3640881" y="5043463"/>
            <a:ext cx="95102" cy="1044413"/>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87" name="Rectangle 186"/>
          <p:cNvSpPr/>
          <p:nvPr/>
        </p:nvSpPr>
        <p:spPr>
          <a:xfrm>
            <a:off x="3782351" y="4977312"/>
            <a:ext cx="85761" cy="1118172"/>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88" name="Rectangle 187"/>
          <p:cNvSpPr/>
          <p:nvPr/>
        </p:nvSpPr>
        <p:spPr>
          <a:xfrm>
            <a:off x="3929099" y="4902939"/>
            <a:ext cx="77649" cy="118872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89" name="Rectangle 188"/>
          <p:cNvSpPr/>
          <p:nvPr/>
        </p:nvSpPr>
        <p:spPr>
          <a:xfrm>
            <a:off x="4052100" y="4839653"/>
            <a:ext cx="85761" cy="125613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0" name="Rectangle 189"/>
          <p:cNvSpPr/>
          <p:nvPr/>
        </p:nvSpPr>
        <p:spPr>
          <a:xfrm>
            <a:off x="4182601" y="4827575"/>
            <a:ext cx="85761" cy="1268208"/>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1" name="Rectangle 190"/>
          <p:cNvSpPr/>
          <p:nvPr/>
        </p:nvSpPr>
        <p:spPr>
          <a:xfrm>
            <a:off x="4310820" y="4814916"/>
            <a:ext cx="85761" cy="1280286"/>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2" name="Rectangle 191"/>
          <p:cNvSpPr/>
          <p:nvPr/>
        </p:nvSpPr>
        <p:spPr>
          <a:xfrm>
            <a:off x="4446071" y="4799341"/>
            <a:ext cx="85761" cy="129236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3" name="Rectangle 192"/>
          <p:cNvSpPr/>
          <p:nvPr/>
        </p:nvSpPr>
        <p:spPr>
          <a:xfrm>
            <a:off x="2662928" y="5220406"/>
            <a:ext cx="90269" cy="86307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4" name="Rectangle 193"/>
          <p:cNvSpPr/>
          <p:nvPr/>
        </p:nvSpPr>
        <p:spPr>
          <a:xfrm>
            <a:off x="2799031" y="5195447"/>
            <a:ext cx="84089" cy="88803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5" name="Rectangle 194"/>
          <p:cNvSpPr/>
          <p:nvPr/>
        </p:nvSpPr>
        <p:spPr>
          <a:xfrm>
            <a:off x="2939249" y="5155486"/>
            <a:ext cx="88043" cy="92741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6" name="Rectangle 195"/>
          <p:cNvSpPr/>
          <p:nvPr/>
        </p:nvSpPr>
        <p:spPr>
          <a:xfrm>
            <a:off x="3077565" y="5128744"/>
            <a:ext cx="90511" cy="961130"/>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7" name="Rectangle 196"/>
          <p:cNvSpPr/>
          <p:nvPr/>
        </p:nvSpPr>
        <p:spPr>
          <a:xfrm>
            <a:off x="3226428" y="5124559"/>
            <a:ext cx="91440" cy="964267"/>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98" name="Rectangle 197"/>
          <p:cNvSpPr/>
          <p:nvPr/>
        </p:nvSpPr>
        <p:spPr>
          <a:xfrm>
            <a:off x="3371546" y="5075228"/>
            <a:ext cx="91440" cy="1014984"/>
          </a:xfrm>
          <a:prstGeom prst="rect">
            <a:avLst/>
          </a:prstGeom>
          <a:solidFill>
            <a:schemeClr val="accent3">
              <a:lumMod val="60000"/>
              <a:lumOff val="40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cxnSp>
        <p:nvCxnSpPr>
          <p:cNvPr id="96" name="Straight Connector 95"/>
          <p:cNvCxnSpPr/>
          <p:nvPr/>
        </p:nvCxnSpPr>
        <p:spPr>
          <a:xfrm>
            <a:off x="1557635" y="6084874"/>
            <a:ext cx="7281565" cy="5835"/>
          </a:xfrm>
          <a:prstGeom prst="line">
            <a:avLst/>
          </a:prstGeom>
          <a:noFill/>
          <a:ln w="6350" cap="flat" cmpd="sng" algn="ctr">
            <a:solidFill>
              <a:srgbClr val="5B9BD5"/>
            </a:solidFill>
            <a:prstDash val="solid"/>
            <a:miter lim="800000"/>
          </a:ln>
          <a:effectLst/>
        </p:spPr>
      </p:cxnSp>
      <p:sp>
        <p:nvSpPr>
          <p:cNvPr id="199" name="TextBox 104"/>
          <p:cNvSpPr txBox="1"/>
          <p:nvPr/>
        </p:nvSpPr>
        <p:spPr>
          <a:xfrm>
            <a:off x="1283525" y="3440875"/>
            <a:ext cx="114799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Franklin Gothic Medium Cond" charset="0"/>
                <a:ea typeface="Franklin Gothic Medium Cond" charset="0"/>
                <a:cs typeface="Franklin Gothic Medium Cond" charset="0"/>
              </a:rPr>
              <a:t>Enlistment</a:t>
            </a:r>
            <a:endParaRPr lang="en-US" dirty="0">
              <a:latin typeface="Franklin Gothic Medium Cond" charset="0"/>
              <a:ea typeface="Franklin Gothic Medium Cond" charset="0"/>
              <a:cs typeface="Franklin Gothic Medium Cond" charset="0"/>
            </a:endParaRPr>
          </a:p>
        </p:txBody>
      </p:sp>
      <p:sp>
        <p:nvSpPr>
          <p:cNvPr id="200" name="TextBox 104"/>
          <p:cNvSpPr txBox="1"/>
          <p:nvPr/>
        </p:nvSpPr>
        <p:spPr>
          <a:xfrm>
            <a:off x="1312679" y="6153625"/>
            <a:ext cx="1147997"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Franklin Gothic Medium Cond" charset="0"/>
                <a:ea typeface="Franklin Gothic Medium Cond" charset="0"/>
                <a:cs typeface="Franklin Gothic Medium Cond" charset="0"/>
              </a:rPr>
              <a:t>Enlistment</a:t>
            </a:r>
            <a:endParaRPr lang="en-US" dirty="0">
              <a:latin typeface="Franklin Gothic Medium Cond" charset="0"/>
              <a:ea typeface="Franklin Gothic Medium Cond" charset="0"/>
              <a:cs typeface="Franklin Gothic Medium Cond" charset="0"/>
            </a:endParaRPr>
          </a:p>
        </p:txBody>
      </p:sp>
      <p:cxnSp>
        <p:nvCxnSpPr>
          <p:cNvPr id="201" name="Straight Connector 200"/>
          <p:cNvCxnSpPr/>
          <p:nvPr/>
        </p:nvCxnSpPr>
        <p:spPr>
          <a:xfrm>
            <a:off x="4531425" y="3417125"/>
            <a:ext cx="0" cy="117072"/>
          </a:xfrm>
          <a:prstGeom prst="line">
            <a:avLst/>
          </a:prstGeom>
          <a:noFill/>
          <a:ln w="6350" cap="flat" cmpd="sng" algn="ctr">
            <a:solidFill>
              <a:srgbClr val="5B9BD5"/>
            </a:solidFill>
            <a:prstDash val="solid"/>
            <a:miter lim="800000"/>
          </a:ln>
          <a:effectLst/>
        </p:spPr>
      </p:cxnSp>
      <p:cxnSp>
        <p:nvCxnSpPr>
          <p:cNvPr id="202" name="Straight Connector 201"/>
          <p:cNvCxnSpPr/>
          <p:nvPr/>
        </p:nvCxnSpPr>
        <p:spPr>
          <a:xfrm>
            <a:off x="1852550" y="3417125"/>
            <a:ext cx="0" cy="117072"/>
          </a:xfrm>
          <a:prstGeom prst="line">
            <a:avLst/>
          </a:prstGeom>
          <a:noFill/>
          <a:ln w="6350" cap="flat" cmpd="sng" algn="ctr">
            <a:solidFill>
              <a:srgbClr val="5B9BD5"/>
            </a:solidFill>
            <a:prstDash val="solid"/>
            <a:miter lim="800000"/>
          </a:ln>
          <a:effectLst/>
        </p:spPr>
      </p:cxnSp>
      <p:cxnSp>
        <p:nvCxnSpPr>
          <p:cNvPr id="203" name="Straight Connector 202"/>
          <p:cNvCxnSpPr/>
          <p:nvPr/>
        </p:nvCxnSpPr>
        <p:spPr>
          <a:xfrm>
            <a:off x="4517197" y="6155078"/>
            <a:ext cx="0" cy="117072"/>
          </a:xfrm>
          <a:prstGeom prst="line">
            <a:avLst/>
          </a:prstGeom>
          <a:noFill/>
          <a:ln w="6350" cap="flat" cmpd="sng" algn="ctr">
            <a:solidFill>
              <a:srgbClr val="5B9BD5"/>
            </a:solidFill>
            <a:prstDash val="solid"/>
            <a:miter lim="800000"/>
          </a:ln>
          <a:effectLst/>
        </p:spPr>
      </p:cxnSp>
      <p:cxnSp>
        <p:nvCxnSpPr>
          <p:cNvPr id="204" name="Straight Connector 203"/>
          <p:cNvCxnSpPr/>
          <p:nvPr/>
        </p:nvCxnSpPr>
        <p:spPr>
          <a:xfrm>
            <a:off x="2045979" y="6155078"/>
            <a:ext cx="0" cy="117072"/>
          </a:xfrm>
          <a:prstGeom prst="line">
            <a:avLst/>
          </a:prstGeom>
          <a:noFill/>
          <a:ln w="6350" cap="flat" cmpd="sng" algn="ctr">
            <a:solidFill>
              <a:srgbClr val="5B9BD5"/>
            </a:solidFill>
            <a:prstDash val="solid"/>
            <a:miter lim="800000"/>
          </a:ln>
          <a:effectLst/>
        </p:spPr>
      </p:cxnSp>
      <p:sp>
        <p:nvSpPr>
          <p:cNvPr id="9" name="TextBox 8"/>
          <p:cNvSpPr txBox="1"/>
          <p:nvPr/>
        </p:nvSpPr>
        <p:spPr>
          <a:xfrm>
            <a:off x="5196199" y="4283790"/>
            <a:ext cx="1909312" cy="369332"/>
          </a:xfrm>
          <a:prstGeom prst="rect">
            <a:avLst/>
          </a:prstGeom>
          <a:noFill/>
        </p:spPr>
        <p:txBody>
          <a:bodyPr wrap="square" rtlCol="0">
            <a:spAutoFit/>
          </a:bodyPr>
          <a:lstStyle/>
          <a:p>
            <a:r>
              <a:rPr lang="en-US" dirty="0" smtClean="0">
                <a:solidFill>
                  <a:srgbClr val="FF0000"/>
                </a:solidFill>
                <a:latin typeface="Merriweather" panose="02000503050000090004" pitchFamily="2" charset="0"/>
              </a:rPr>
              <a:t>50% Lump Sum</a:t>
            </a:r>
            <a:endParaRPr lang="en-US" dirty="0">
              <a:solidFill>
                <a:srgbClr val="FF0000"/>
              </a:solidFill>
              <a:latin typeface="Merriweather" panose="02000503050000090004" pitchFamily="2" charset="0"/>
            </a:endParaRPr>
          </a:p>
        </p:txBody>
      </p:sp>
      <p:sp>
        <p:nvSpPr>
          <p:cNvPr id="205" name="TextBox 204"/>
          <p:cNvSpPr txBox="1"/>
          <p:nvPr/>
        </p:nvSpPr>
        <p:spPr>
          <a:xfrm>
            <a:off x="5898387" y="4724400"/>
            <a:ext cx="1322463" cy="646331"/>
          </a:xfrm>
          <a:prstGeom prst="rect">
            <a:avLst/>
          </a:prstGeom>
          <a:noFill/>
        </p:spPr>
        <p:txBody>
          <a:bodyPr wrap="square" rtlCol="0">
            <a:spAutoFit/>
          </a:bodyPr>
          <a:lstStyle/>
          <a:p>
            <a:r>
              <a:rPr lang="en-US" dirty="0" smtClean="0">
                <a:solidFill>
                  <a:srgbClr val="FF0000"/>
                </a:solidFill>
                <a:latin typeface="Merriweather" panose="02000503050000090004" pitchFamily="2" charset="0"/>
              </a:rPr>
              <a:t>Reduced Pension</a:t>
            </a:r>
            <a:endParaRPr lang="en-US" dirty="0">
              <a:solidFill>
                <a:srgbClr val="FF0000"/>
              </a:solidFill>
              <a:latin typeface="Merriweather" panose="02000503050000090004" pitchFamily="2" charset="0"/>
            </a:endParaRPr>
          </a:p>
        </p:txBody>
      </p:sp>
      <p:sp>
        <p:nvSpPr>
          <p:cNvPr id="206" name="TextBox 205"/>
          <p:cNvSpPr txBox="1"/>
          <p:nvPr/>
        </p:nvSpPr>
        <p:spPr>
          <a:xfrm>
            <a:off x="7543800" y="4141433"/>
            <a:ext cx="1520428" cy="646331"/>
          </a:xfrm>
          <a:prstGeom prst="rect">
            <a:avLst/>
          </a:prstGeom>
          <a:noFill/>
        </p:spPr>
        <p:txBody>
          <a:bodyPr wrap="square" rtlCol="0">
            <a:spAutoFit/>
          </a:bodyPr>
          <a:lstStyle/>
          <a:p>
            <a:r>
              <a:rPr lang="en-US" dirty="0" smtClean="0">
                <a:solidFill>
                  <a:srgbClr val="FF0000"/>
                </a:solidFill>
                <a:latin typeface="Merriweather" panose="02000503050000090004" pitchFamily="2" charset="0"/>
              </a:rPr>
              <a:t>Reverts to Full Pension</a:t>
            </a:r>
            <a:endParaRPr lang="en-US" dirty="0">
              <a:solidFill>
                <a:srgbClr val="FF0000"/>
              </a:solidFill>
              <a:latin typeface="Merriweather" panose="02000503050000090004" pitchFamily="2" charset="0"/>
            </a:endParaRPr>
          </a:p>
        </p:txBody>
      </p:sp>
      <p:sp>
        <p:nvSpPr>
          <p:cNvPr id="11" name="Freeform 10"/>
          <p:cNvSpPr/>
          <p:nvPr/>
        </p:nvSpPr>
        <p:spPr>
          <a:xfrm>
            <a:off x="5403273" y="4667992"/>
            <a:ext cx="332509" cy="296883"/>
          </a:xfrm>
          <a:custGeom>
            <a:avLst/>
            <a:gdLst>
              <a:gd name="connsiteX0" fmla="*/ 0 w 332509"/>
              <a:gd name="connsiteY0" fmla="*/ 296883 h 296883"/>
              <a:gd name="connsiteX1" fmla="*/ 249382 w 332509"/>
              <a:gd name="connsiteY1" fmla="*/ 213756 h 296883"/>
              <a:gd name="connsiteX2" fmla="*/ 332509 w 332509"/>
              <a:gd name="connsiteY2" fmla="*/ 0 h 296883"/>
            </a:gdLst>
            <a:ahLst/>
            <a:cxnLst>
              <a:cxn ang="0">
                <a:pos x="connsiteX0" y="connsiteY0"/>
              </a:cxn>
              <a:cxn ang="0">
                <a:pos x="connsiteX1" y="connsiteY1"/>
              </a:cxn>
              <a:cxn ang="0">
                <a:pos x="connsiteX2" y="connsiteY2"/>
              </a:cxn>
            </a:cxnLst>
            <a:rect l="l" t="t" r="r" b="b"/>
            <a:pathLst>
              <a:path w="332509" h="296883">
                <a:moveTo>
                  <a:pt x="0" y="296883"/>
                </a:moveTo>
                <a:cubicBezTo>
                  <a:pt x="96982" y="280059"/>
                  <a:pt x="193964" y="263236"/>
                  <a:pt x="249382" y="213756"/>
                </a:cubicBezTo>
                <a:cubicBezTo>
                  <a:pt x="304800" y="164276"/>
                  <a:pt x="318654" y="82138"/>
                  <a:pt x="332509" y="0"/>
                </a:cubicBezTo>
              </a:path>
            </a:pathLst>
          </a:custGeom>
          <a:noFill/>
          <a:ln>
            <a:solidFill>
              <a:srgbClr val="FF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H="1">
            <a:off x="7666453" y="4810496"/>
            <a:ext cx="64383" cy="304820"/>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Right Brace 14"/>
          <p:cNvSpPr/>
          <p:nvPr/>
        </p:nvSpPr>
        <p:spPr>
          <a:xfrm rot="16017445">
            <a:off x="5899967" y="4002384"/>
            <a:ext cx="383465" cy="2979579"/>
          </a:xfrm>
          <a:prstGeom prst="rightBrace">
            <a:avLst>
              <a:gd name="adj1" fmla="val 8333"/>
              <a:gd name="adj2" fmla="val 5880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294247" y="2032555"/>
            <a:ext cx="1884968" cy="369332"/>
          </a:xfrm>
          <a:prstGeom prst="rect">
            <a:avLst/>
          </a:prstGeom>
          <a:solidFill>
            <a:schemeClr val="bg1"/>
          </a:solidFill>
          <a:ln w="38100">
            <a:solidFill>
              <a:schemeClr val="tx2"/>
            </a:solidFill>
          </a:ln>
        </p:spPr>
        <p:txBody>
          <a:bodyPr wrap="square" rtlCol="0">
            <a:spAutoFit/>
          </a:bodyPr>
          <a:lstStyle/>
          <a:p>
            <a:r>
              <a:rPr lang="en-US" b="1" dirty="0" smtClean="0">
                <a:solidFill>
                  <a:schemeClr val="tx2"/>
                </a:solidFill>
              </a:rPr>
              <a:t>NO LUMP SUM</a:t>
            </a:r>
            <a:endParaRPr lang="en-US" b="1" dirty="0">
              <a:solidFill>
                <a:schemeClr val="tx2"/>
              </a:solidFill>
            </a:endParaRPr>
          </a:p>
        </p:txBody>
      </p:sp>
      <p:sp>
        <p:nvSpPr>
          <p:cNvPr id="207" name="TextBox 206"/>
          <p:cNvSpPr txBox="1"/>
          <p:nvPr/>
        </p:nvSpPr>
        <p:spPr>
          <a:xfrm>
            <a:off x="312041" y="4896912"/>
            <a:ext cx="1884968" cy="369332"/>
          </a:xfrm>
          <a:prstGeom prst="rect">
            <a:avLst/>
          </a:prstGeom>
          <a:noFill/>
          <a:ln w="38100">
            <a:solidFill>
              <a:schemeClr val="tx2"/>
            </a:solidFill>
          </a:ln>
        </p:spPr>
        <p:txBody>
          <a:bodyPr wrap="square" rtlCol="0">
            <a:spAutoFit/>
          </a:bodyPr>
          <a:lstStyle/>
          <a:p>
            <a:pPr algn="ctr"/>
            <a:r>
              <a:rPr lang="en-US" b="1" dirty="0" smtClean="0">
                <a:solidFill>
                  <a:schemeClr val="tx2"/>
                </a:solidFill>
              </a:rPr>
              <a:t>LUMP SUM</a:t>
            </a:r>
            <a:endParaRPr lang="en-US" b="1" dirty="0">
              <a:solidFill>
                <a:schemeClr val="tx2"/>
              </a:solidFill>
            </a:endParaRPr>
          </a:p>
        </p:txBody>
      </p:sp>
      <p:cxnSp>
        <p:nvCxnSpPr>
          <p:cNvPr id="18" name="Straight Connector 17"/>
          <p:cNvCxnSpPr/>
          <p:nvPr/>
        </p:nvCxnSpPr>
        <p:spPr>
          <a:xfrm>
            <a:off x="152400" y="3962400"/>
            <a:ext cx="868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13137" y="1371600"/>
            <a:ext cx="3130863" cy="461665"/>
          </a:xfrm>
          <a:prstGeom prst="rect">
            <a:avLst/>
          </a:prstGeom>
          <a:noFill/>
        </p:spPr>
        <p:txBody>
          <a:bodyPr wrap="square" rtlCol="0">
            <a:spAutoFit/>
          </a:bodyPr>
          <a:lstStyle/>
          <a:p>
            <a:r>
              <a:rPr lang="en-US" sz="2400" dirty="0" smtClean="0">
                <a:latin typeface="Merriweather" panose="02000503050000090004" pitchFamily="2" charset="0"/>
              </a:rPr>
              <a:t>Regular Retirement</a:t>
            </a:r>
            <a:endParaRPr lang="en-US" sz="2400" dirty="0">
              <a:latin typeface="Merriweather" panose="02000503050000090004" pitchFamily="2" charset="0"/>
            </a:endParaRPr>
          </a:p>
        </p:txBody>
      </p:sp>
      <p:sp>
        <p:nvSpPr>
          <p:cNvPr id="20" name="Freeform 19"/>
          <p:cNvSpPr/>
          <p:nvPr/>
        </p:nvSpPr>
        <p:spPr>
          <a:xfrm>
            <a:off x="4560183" y="2466109"/>
            <a:ext cx="3040024" cy="593766"/>
          </a:xfrm>
          <a:custGeom>
            <a:avLst/>
            <a:gdLst>
              <a:gd name="connsiteX0" fmla="*/ 0 w 2980706"/>
              <a:gd name="connsiteY0" fmla="*/ 593766 h 593766"/>
              <a:gd name="connsiteX1" fmla="*/ 23751 w 2980706"/>
              <a:gd name="connsiteY1" fmla="*/ 190005 h 593766"/>
              <a:gd name="connsiteX2" fmla="*/ 2980706 w 2980706"/>
              <a:gd name="connsiteY2" fmla="*/ 0 h 593766"/>
              <a:gd name="connsiteX3" fmla="*/ 2980706 w 2980706"/>
              <a:gd name="connsiteY3" fmla="*/ 380010 h 593766"/>
              <a:gd name="connsiteX4" fmla="*/ 0 w 2980706"/>
              <a:gd name="connsiteY4" fmla="*/ 593766 h 593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0706" h="593766">
                <a:moveTo>
                  <a:pt x="0" y="593766"/>
                </a:moveTo>
                <a:lnTo>
                  <a:pt x="23751" y="190005"/>
                </a:lnTo>
                <a:lnTo>
                  <a:pt x="2980706" y="0"/>
                </a:lnTo>
                <a:lnTo>
                  <a:pt x="2980706" y="380010"/>
                </a:lnTo>
                <a:lnTo>
                  <a:pt x="0" y="593766"/>
                </a:lnTo>
                <a:close/>
              </a:path>
            </a:pathLst>
          </a:cu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39467" y="3962400"/>
            <a:ext cx="3852232" cy="369332"/>
          </a:xfrm>
          <a:prstGeom prst="rect">
            <a:avLst/>
          </a:prstGeom>
          <a:noFill/>
        </p:spPr>
        <p:txBody>
          <a:bodyPr wrap="square" rtlCol="0">
            <a:spAutoFit/>
          </a:bodyPr>
          <a:lstStyle/>
          <a:p>
            <a:r>
              <a:rPr lang="en-US" i="1" dirty="0" smtClean="0">
                <a:solidFill>
                  <a:srgbClr val="FF0000"/>
                </a:solidFill>
                <a:latin typeface="Merriweather" panose="02000503050000090004" pitchFamily="2" charset="0"/>
              </a:rPr>
              <a:t>discounted present value</a:t>
            </a:r>
            <a:endParaRPr lang="en-US" i="1" dirty="0">
              <a:solidFill>
                <a:srgbClr val="FF0000"/>
              </a:solidFill>
              <a:latin typeface="Merriweather" panose="02000503050000090004" pitchFamily="2" charset="0"/>
            </a:endParaRPr>
          </a:p>
        </p:txBody>
      </p:sp>
      <p:sp>
        <p:nvSpPr>
          <p:cNvPr id="22" name="Freeform 21"/>
          <p:cNvSpPr/>
          <p:nvPr/>
        </p:nvSpPr>
        <p:spPr>
          <a:xfrm>
            <a:off x="3051958" y="2909455"/>
            <a:ext cx="1496291" cy="997527"/>
          </a:xfrm>
          <a:custGeom>
            <a:avLst/>
            <a:gdLst>
              <a:gd name="connsiteX0" fmla="*/ 1496291 w 1496291"/>
              <a:gd name="connsiteY0" fmla="*/ 0 h 997527"/>
              <a:gd name="connsiteX1" fmla="*/ 261258 w 1496291"/>
              <a:gd name="connsiteY1" fmla="*/ 486888 h 997527"/>
              <a:gd name="connsiteX2" fmla="*/ 0 w 1496291"/>
              <a:gd name="connsiteY2" fmla="*/ 997527 h 997527"/>
              <a:gd name="connsiteX3" fmla="*/ 0 w 1496291"/>
              <a:gd name="connsiteY3" fmla="*/ 997527 h 997527"/>
              <a:gd name="connsiteX4" fmla="*/ 0 w 1496291"/>
              <a:gd name="connsiteY4" fmla="*/ 997527 h 9975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6291" h="997527">
                <a:moveTo>
                  <a:pt x="1496291" y="0"/>
                </a:moveTo>
                <a:cubicBezTo>
                  <a:pt x="1003465" y="160317"/>
                  <a:pt x="510640" y="320634"/>
                  <a:pt x="261258" y="486888"/>
                </a:cubicBezTo>
                <a:cubicBezTo>
                  <a:pt x="11876" y="653142"/>
                  <a:pt x="0" y="997527"/>
                  <a:pt x="0" y="997527"/>
                </a:cubicBezTo>
                <a:lnTo>
                  <a:pt x="0" y="997527"/>
                </a:lnTo>
                <a:lnTo>
                  <a:pt x="0" y="997527"/>
                </a:lnTo>
              </a:path>
            </a:pathLst>
          </a:custGeom>
          <a:no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3028207" y="4275118"/>
            <a:ext cx="1797365" cy="840197"/>
          </a:xfrm>
          <a:custGeom>
            <a:avLst/>
            <a:gdLst>
              <a:gd name="connsiteX0" fmla="*/ 1579418 w 1579418"/>
              <a:gd name="connsiteY0" fmla="*/ 795647 h 802502"/>
              <a:gd name="connsiteX1" fmla="*/ 1199408 w 1579418"/>
              <a:gd name="connsiteY1" fmla="*/ 795647 h 802502"/>
              <a:gd name="connsiteX2" fmla="*/ 736270 w 1579418"/>
              <a:gd name="connsiteY2" fmla="*/ 724395 h 802502"/>
              <a:gd name="connsiteX3" fmla="*/ 296883 w 1579418"/>
              <a:gd name="connsiteY3" fmla="*/ 546265 h 802502"/>
              <a:gd name="connsiteX4" fmla="*/ 83127 w 1579418"/>
              <a:gd name="connsiteY4" fmla="*/ 308758 h 802502"/>
              <a:gd name="connsiteX5" fmla="*/ 0 w 1579418"/>
              <a:gd name="connsiteY5" fmla="*/ 0 h 80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9418" h="802502">
                <a:moveTo>
                  <a:pt x="1579418" y="795647"/>
                </a:moveTo>
                <a:cubicBezTo>
                  <a:pt x="1459675" y="801584"/>
                  <a:pt x="1339933" y="807522"/>
                  <a:pt x="1199408" y="795647"/>
                </a:cubicBezTo>
                <a:cubicBezTo>
                  <a:pt x="1058883" y="783772"/>
                  <a:pt x="886691" y="765959"/>
                  <a:pt x="736270" y="724395"/>
                </a:cubicBezTo>
                <a:cubicBezTo>
                  <a:pt x="585849" y="682831"/>
                  <a:pt x="405740" y="615538"/>
                  <a:pt x="296883" y="546265"/>
                </a:cubicBezTo>
                <a:cubicBezTo>
                  <a:pt x="188026" y="476992"/>
                  <a:pt x="132607" y="399802"/>
                  <a:pt x="83127" y="308758"/>
                </a:cubicBezTo>
                <a:cubicBezTo>
                  <a:pt x="33647" y="217714"/>
                  <a:pt x="16823" y="108857"/>
                  <a:pt x="0" y="0"/>
                </a:cubicBezTo>
              </a:path>
            </a:pathLst>
          </a:custGeom>
          <a:noFill/>
          <a:ln>
            <a:solidFill>
              <a:srgbClr val="FF00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162"/>
          <p:cNvSpPr/>
          <p:nvPr/>
        </p:nvSpPr>
        <p:spPr>
          <a:xfrm>
            <a:off x="3207555" y="2520148"/>
            <a:ext cx="903688" cy="1029914"/>
          </a:xfrm>
          <a:custGeom>
            <a:avLst/>
            <a:gdLst>
              <a:gd name="connsiteX0" fmla="*/ 543173 w 1089330"/>
              <a:gd name="connsiteY0" fmla="*/ 0 h 1227483"/>
              <a:gd name="connsiteX1" fmla="*/ 572494 w 1089330"/>
              <a:gd name="connsiteY1" fmla="*/ 10933 h 1227483"/>
              <a:gd name="connsiteX2" fmla="*/ 577464 w 1089330"/>
              <a:gd name="connsiteY2" fmla="*/ 57150 h 1227483"/>
              <a:gd name="connsiteX3" fmla="*/ 577245 w 1089330"/>
              <a:gd name="connsiteY3" fmla="*/ 68732 h 1227483"/>
              <a:gd name="connsiteX4" fmla="*/ 591689 w 1089330"/>
              <a:gd name="connsiteY4" fmla="*/ 68425 h 1227483"/>
              <a:gd name="connsiteX5" fmla="*/ 618411 w 1089330"/>
              <a:gd name="connsiteY5" fmla="*/ 69302 h 1227483"/>
              <a:gd name="connsiteX6" fmla="*/ 628153 w 1089330"/>
              <a:gd name="connsiteY6" fmla="*/ 58641 h 1227483"/>
              <a:gd name="connsiteX7" fmla="*/ 675861 w 1089330"/>
              <a:gd name="connsiteY7" fmla="*/ 2982 h 1227483"/>
              <a:gd name="connsiteX8" fmla="*/ 723569 w 1089330"/>
              <a:gd name="connsiteY8" fmla="*/ 26836 h 1227483"/>
              <a:gd name="connsiteX9" fmla="*/ 749822 w 1089330"/>
              <a:gd name="connsiteY9" fmla="*/ 107878 h 1227483"/>
              <a:gd name="connsiteX10" fmla="*/ 742334 w 1089330"/>
              <a:gd name="connsiteY10" fmla="*/ 110506 h 1227483"/>
              <a:gd name="connsiteX11" fmla="*/ 740962 w 1089330"/>
              <a:gd name="connsiteY11" fmla="*/ 148093 h 1227483"/>
              <a:gd name="connsiteX12" fmla="*/ 747422 w 1089330"/>
              <a:gd name="connsiteY12" fmla="*/ 249472 h 1227483"/>
              <a:gd name="connsiteX13" fmla="*/ 970494 w 1089330"/>
              <a:gd name="connsiteY13" fmla="*/ 466020 h 1227483"/>
              <a:gd name="connsiteX14" fmla="*/ 975700 w 1089330"/>
              <a:gd name="connsiteY14" fmla="*/ 493690 h 1227483"/>
              <a:gd name="connsiteX15" fmla="*/ 996310 w 1089330"/>
              <a:gd name="connsiteY15" fmla="*/ 514658 h 1227483"/>
              <a:gd name="connsiteX16" fmla="*/ 1089330 w 1089330"/>
              <a:gd name="connsiteY16" fmla="*/ 770283 h 1227483"/>
              <a:gd name="connsiteX17" fmla="*/ 544665 w 1089330"/>
              <a:gd name="connsiteY17" fmla="*/ 1227483 h 1227483"/>
              <a:gd name="connsiteX18" fmla="*/ 0 w 1089330"/>
              <a:gd name="connsiteY18" fmla="*/ 770283 h 1227483"/>
              <a:gd name="connsiteX19" fmla="*/ 42803 w 1089330"/>
              <a:gd name="connsiteY19" fmla="*/ 592320 h 1227483"/>
              <a:gd name="connsiteX20" fmla="*/ 88459 w 1089330"/>
              <a:gd name="connsiteY20" fmla="*/ 521712 h 1227483"/>
              <a:gd name="connsiteX21" fmla="*/ 91315 w 1089330"/>
              <a:gd name="connsiteY21" fmla="*/ 499628 h 1227483"/>
              <a:gd name="connsiteX22" fmla="*/ 310101 w 1089330"/>
              <a:gd name="connsiteY22" fmla="*/ 265375 h 1227483"/>
              <a:gd name="connsiteX23" fmla="*/ 338040 w 1089330"/>
              <a:gd name="connsiteY23" fmla="*/ 111225 h 1227483"/>
              <a:gd name="connsiteX24" fmla="*/ 344780 w 1089330"/>
              <a:gd name="connsiteY24" fmla="*/ 106851 h 1227483"/>
              <a:gd name="connsiteX25" fmla="*/ 341906 w 1089330"/>
              <a:gd name="connsiteY25" fmla="*/ 106349 h 1227483"/>
              <a:gd name="connsiteX26" fmla="*/ 381662 w 1089330"/>
              <a:gd name="connsiteY26" fmla="*/ 18884 h 1227483"/>
              <a:gd name="connsiteX27" fmla="*/ 445273 w 1089330"/>
              <a:gd name="connsiteY27" fmla="*/ 34787 h 1227483"/>
              <a:gd name="connsiteX28" fmla="*/ 454218 w 1089330"/>
              <a:gd name="connsiteY28" fmla="*/ 73052 h 1227483"/>
              <a:gd name="connsiteX29" fmla="*/ 454652 w 1089330"/>
              <a:gd name="connsiteY29" fmla="*/ 77465 h 1227483"/>
              <a:gd name="connsiteX30" fmla="*/ 474658 w 1089330"/>
              <a:gd name="connsiteY30" fmla="*/ 75564 h 1227483"/>
              <a:gd name="connsiteX31" fmla="*/ 482047 w 1089330"/>
              <a:gd name="connsiteY31" fmla="*/ 58640 h 1227483"/>
              <a:gd name="connsiteX32" fmla="*/ 508883 w 1089330"/>
              <a:gd name="connsiteY32" fmla="*/ 10933 h 1227483"/>
              <a:gd name="connsiteX33" fmla="*/ 543173 w 1089330"/>
              <a:gd name="connsiteY33" fmla="*/ 0 h 122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89330" h="1227483">
                <a:moveTo>
                  <a:pt x="543173" y="0"/>
                </a:moveTo>
                <a:cubicBezTo>
                  <a:pt x="555266" y="0"/>
                  <a:pt x="566531" y="3644"/>
                  <a:pt x="572494" y="10933"/>
                </a:cubicBezTo>
                <a:cubicBezTo>
                  <a:pt x="578458" y="18221"/>
                  <a:pt x="578126" y="38100"/>
                  <a:pt x="577464" y="57150"/>
                </a:cubicBezTo>
                <a:lnTo>
                  <a:pt x="577245" y="68732"/>
                </a:lnTo>
                <a:lnTo>
                  <a:pt x="591689" y="68425"/>
                </a:lnTo>
                <a:lnTo>
                  <a:pt x="618411" y="69302"/>
                </a:lnTo>
                <a:lnTo>
                  <a:pt x="628153" y="58641"/>
                </a:lnTo>
                <a:cubicBezTo>
                  <a:pt x="644056" y="42739"/>
                  <a:pt x="659958" y="8283"/>
                  <a:pt x="675861" y="2982"/>
                </a:cubicBezTo>
                <a:cubicBezTo>
                  <a:pt x="691764" y="-2319"/>
                  <a:pt x="714293" y="8283"/>
                  <a:pt x="723569" y="26836"/>
                </a:cubicBezTo>
                <a:cubicBezTo>
                  <a:pt x="731686" y="43070"/>
                  <a:pt x="780387" y="88727"/>
                  <a:pt x="749822" y="107878"/>
                </a:cubicBezTo>
                <a:lnTo>
                  <a:pt x="742334" y="110506"/>
                </a:lnTo>
                <a:lnTo>
                  <a:pt x="740962" y="148093"/>
                </a:lnTo>
                <a:cubicBezTo>
                  <a:pt x="735827" y="177579"/>
                  <a:pt x="727544" y="213028"/>
                  <a:pt x="747422" y="249472"/>
                </a:cubicBezTo>
                <a:cubicBezTo>
                  <a:pt x="777239" y="304137"/>
                  <a:pt x="936017" y="399801"/>
                  <a:pt x="970494" y="466020"/>
                </a:cubicBezTo>
                <a:lnTo>
                  <a:pt x="975700" y="493690"/>
                </a:lnTo>
                <a:lnTo>
                  <a:pt x="996310" y="514658"/>
                </a:lnTo>
                <a:cubicBezTo>
                  <a:pt x="1055038" y="587628"/>
                  <a:pt x="1089330" y="675594"/>
                  <a:pt x="1089330" y="770283"/>
                </a:cubicBezTo>
                <a:cubicBezTo>
                  <a:pt x="1089330" y="1022788"/>
                  <a:pt x="845475" y="1227483"/>
                  <a:pt x="544665" y="1227483"/>
                </a:cubicBezTo>
                <a:cubicBezTo>
                  <a:pt x="243855" y="1227483"/>
                  <a:pt x="0" y="1022788"/>
                  <a:pt x="0" y="770283"/>
                </a:cubicBezTo>
                <a:cubicBezTo>
                  <a:pt x="0" y="707157"/>
                  <a:pt x="15241" y="647019"/>
                  <a:pt x="42803" y="592320"/>
                </a:cubicBezTo>
                <a:lnTo>
                  <a:pt x="88459" y="521712"/>
                </a:lnTo>
                <a:lnTo>
                  <a:pt x="91315" y="499628"/>
                </a:lnTo>
                <a:cubicBezTo>
                  <a:pt x="122499" y="430861"/>
                  <a:pt x="279290" y="322028"/>
                  <a:pt x="310101" y="265375"/>
                </a:cubicBezTo>
                <a:cubicBezTo>
                  <a:pt x="346048" y="199280"/>
                  <a:pt x="303869" y="144345"/>
                  <a:pt x="338040" y="111225"/>
                </a:cubicBezTo>
                <a:lnTo>
                  <a:pt x="344780" y="106851"/>
                </a:lnTo>
                <a:lnTo>
                  <a:pt x="341906" y="106349"/>
                </a:lnTo>
                <a:cubicBezTo>
                  <a:pt x="283596" y="90446"/>
                  <a:pt x="364434" y="30811"/>
                  <a:pt x="381662" y="18884"/>
                </a:cubicBezTo>
                <a:cubicBezTo>
                  <a:pt x="398890" y="6957"/>
                  <a:pt x="432021" y="21535"/>
                  <a:pt x="445273" y="34787"/>
                </a:cubicBezTo>
                <a:cubicBezTo>
                  <a:pt x="451899" y="41413"/>
                  <a:pt x="453224" y="58309"/>
                  <a:pt x="454218" y="73052"/>
                </a:cubicBezTo>
                <a:lnTo>
                  <a:pt x="454652" y="77465"/>
                </a:lnTo>
                <a:lnTo>
                  <a:pt x="474658" y="75564"/>
                </a:lnTo>
                <a:lnTo>
                  <a:pt x="482047" y="58640"/>
                </a:lnTo>
                <a:cubicBezTo>
                  <a:pt x="490330" y="39093"/>
                  <a:pt x="499607" y="18221"/>
                  <a:pt x="508883" y="10933"/>
                </a:cubicBezTo>
                <a:cubicBezTo>
                  <a:pt x="518160" y="3644"/>
                  <a:pt x="531081" y="0"/>
                  <a:pt x="543173" y="0"/>
                </a:cubicBezTo>
                <a:close/>
              </a:path>
            </a:pathLst>
          </a:custGeom>
          <a:solidFill>
            <a:schemeClr val="bg2">
              <a:lumMod val="75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168" name="TextBox 7"/>
          <p:cNvSpPr txBox="1"/>
          <p:nvPr/>
        </p:nvSpPr>
        <p:spPr>
          <a:xfrm>
            <a:off x="3383188" y="2610784"/>
            <a:ext cx="759274"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5400" b="1" dirty="0" smtClean="0">
                <a:solidFill>
                  <a:srgbClr val="70AD47">
                    <a:lumMod val="75000"/>
                  </a:srgbClr>
                </a:solidFill>
                <a:latin typeface="Arial" charset="0"/>
                <a:ea typeface="Arial" charset="0"/>
                <a:cs typeface="Arial" charset="0"/>
              </a:rPr>
              <a:t>$</a:t>
            </a:r>
            <a:endParaRPr lang="en-US" sz="5400" b="1" dirty="0">
              <a:solidFill>
                <a:srgbClr val="70AD47">
                  <a:lumMod val="75000"/>
                </a:srgbClr>
              </a:solidFill>
              <a:latin typeface="Arial" charset="0"/>
              <a:ea typeface="Arial" charset="0"/>
              <a:cs typeface="Arial" charset="0"/>
            </a:endParaRPr>
          </a:p>
        </p:txBody>
      </p:sp>
      <p:sp>
        <p:nvSpPr>
          <p:cNvPr id="177" name="TextBox 176"/>
          <p:cNvSpPr txBox="1"/>
          <p:nvPr/>
        </p:nvSpPr>
        <p:spPr>
          <a:xfrm>
            <a:off x="4648426" y="1800959"/>
            <a:ext cx="2377809" cy="646331"/>
          </a:xfrm>
          <a:prstGeom prst="rect">
            <a:avLst/>
          </a:prstGeom>
          <a:noFill/>
        </p:spPr>
        <p:txBody>
          <a:bodyPr wrap="square" rtlCol="0">
            <a:spAutoFit/>
          </a:bodyPr>
          <a:lstStyle/>
          <a:p>
            <a:r>
              <a:rPr lang="en-US" dirty="0" smtClean="0">
                <a:solidFill>
                  <a:srgbClr val="FF0000"/>
                </a:solidFill>
                <a:latin typeface="Merriweather" panose="02000503050000090004" pitchFamily="2" charset="0"/>
              </a:rPr>
              <a:t>50% of future retired pay to age 67</a:t>
            </a:r>
            <a:endParaRPr lang="en-US" dirty="0">
              <a:solidFill>
                <a:srgbClr val="FF0000"/>
              </a:solidFill>
              <a:latin typeface="Merriweather" panose="02000503050000090004" pitchFamily="2" charset="0"/>
            </a:endParaRPr>
          </a:p>
        </p:txBody>
      </p:sp>
      <p:sp>
        <p:nvSpPr>
          <p:cNvPr id="178" name="Freeform 177"/>
          <p:cNvSpPr/>
          <p:nvPr/>
        </p:nvSpPr>
        <p:spPr>
          <a:xfrm>
            <a:off x="4751361" y="4686559"/>
            <a:ext cx="561017" cy="649635"/>
          </a:xfrm>
          <a:custGeom>
            <a:avLst/>
            <a:gdLst>
              <a:gd name="connsiteX0" fmla="*/ 543173 w 1089330"/>
              <a:gd name="connsiteY0" fmla="*/ 0 h 1227483"/>
              <a:gd name="connsiteX1" fmla="*/ 572494 w 1089330"/>
              <a:gd name="connsiteY1" fmla="*/ 10933 h 1227483"/>
              <a:gd name="connsiteX2" fmla="*/ 577464 w 1089330"/>
              <a:gd name="connsiteY2" fmla="*/ 57150 h 1227483"/>
              <a:gd name="connsiteX3" fmla="*/ 577245 w 1089330"/>
              <a:gd name="connsiteY3" fmla="*/ 68732 h 1227483"/>
              <a:gd name="connsiteX4" fmla="*/ 591689 w 1089330"/>
              <a:gd name="connsiteY4" fmla="*/ 68425 h 1227483"/>
              <a:gd name="connsiteX5" fmla="*/ 618411 w 1089330"/>
              <a:gd name="connsiteY5" fmla="*/ 69302 h 1227483"/>
              <a:gd name="connsiteX6" fmla="*/ 628153 w 1089330"/>
              <a:gd name="connsiteY6" fmla="*/ 58641 h 1227483"/>
              <a:gd name="connsiteX7" fmla="*/ 675861 w 1089330"/>
              <a:gd name="connsiteY7" fmla="*/ 2982 h 1227483"/>
              <a:gd name="connsiteX8" fmla="*/ 723569 w 1089330"/>
              <a:gd name="connsiteY8" fmla="*/ 26836 h 1227483"/>
              <a:gd name="connsiteX9" fmla="*/ 749822 w 1089330"/>
              <a:gd name="connsiteY9" fmla="*/ 107878 h 1227483"/>
              <a:gd name="connsiteX10" fmla="*/ 742334 w 1089330"/>
              <a:gd name="connsiteY10" fmla="*/ 110506 h 1227483"/>
              <a:gd name="connsiteX11" fmla="*/ 740962 w 1089330"/>
              <a:gd name="connsiteY11" fmla="*/ 148093 h 1227483"/>
              <a:gd name="connsiteX12" fmla="*/ 747422 w 1089330"/>
              <a:gd name="connsiteY12" fmla="*/ 249472 h 1227483"/>
              <a:gd name="connsiteX13" fmla="*/ 970494 w 1089330"/>
              <a:gd name="connsiteY13" fmla="*/ 466020 h 1227483"/>
              <a:gd name="connsiteX14" fmla="*/ 975700 w 1089330"/>
              <a:gd name="connsiteY14" fmla="*/ 493690 h 1227483"/>
              <a:gd name="connsiteX15" fmla="*/ 996310 w 1089330"/>
              <a:gd name="connsiteY15" fmla="*/ 514658 h 1227483"/>
              <a:gd name="connsiteX16" fmla="*/ 1089330 w 1089330"/>
              <a:gd name="connsiteY16" fmla="*/ 770283 h 1227483"/>
              <a:gd name="connsiteX17" fmla="*/ 544665 w 1089330"/>
              <a:gd name="connsiteY17" fmla="*/ 1227483 h 1227483"/>
              <a:gd name="connsiteX18" fmla="*/ 0 w 1089330"/>
              <a:gd name="connsiteY18" fmla="*/ 770283 h 1227483"/>
              <a:gd name="connsiteX19" fmla="*/ 42803 w 1089330"/>
              <a:gd name="connsiteY19" fmla="*/ 592320 h 1227483"/>
              <a:gd name="connsiteX20" fmla="*/ 88459 w 1089330"/>
              <a:gd name="connsiteY20" fmla="*/ 521712 h 1227483"/>
              <a:gd name="connsiteX21" fmla="*/ 91315 w 1089330"/>
              <a:gd name="connsiteY21" fmla="*/ 499628 h 1227483"/>
              <a:gd name="connsiteX22" fmla="*/ 310101 w 1089330"/>
              <a:gd name="connsiteY22" fmla="*/ 265375 h 1227483"/>
              <a:gd name="connsiteX23" fmla="*/ 338040 w 1089330"/>
              <a:gd name="connsiteY23" fmla="*/ 111225 h 1227483"/>
              <a:gd name="connsiteX24" fmla="*/ 344780 w 1089330"/>
              <a:gd name="connsiteY24" fmla="*/ 106851 h 1227483"/>
              <a:gd name="connsiteX25" fmla="*/ 341906 w 1089330"/>
              <a:gd name="connsiteY25" fmla="*/ 106349 h 1227483"/>
              <a:gd name="connsiteX26" fmla="*/ 381662 w 1089330"/>
              <a:gd name="connsiteY26" fmla="*/ 18884 h 1227483"/>
              <a:gd name="connsiteX27" fmla="*/ 445273 w 1089330"/>
              <a:gd name="connsiteY27" fmla="*/ 34787 h 1227483"/>
              <a:gd name="connsiteX28" fmla="*/ 454218 w 1089330"/>
              <a:gd name="connsiteY28" fmla="*/ 73052 h 1227483"/>
              <a:gd name="connsiteX29" fmla="*/ 454652 w 1089330"/>
              <a:gd name="connsiteY29" fmla="*/ 77465 h 1227483"/>
              <a:gd name="connsiteX30" fmla="*/ 474658 w 1089330"/>
              <a:gd name="connsiteY30" fmla="*/ 75564 h 1227483"/>
              <a:gd name="connsiteX31" fmla="*/ 482047 w 1089330"/>
              <a:gd name="connsiteY31" fmla="*/ 58640 h 1227483"/>
              <a:gd name="connsiteX32" fmla="*/ 508883 w 1089330"/>
              <a:gd name="connsiteY32" fmla="*/ 10933 h 1227483"/>
              <a:gd name="connsiteX33" fmla="*/ 543173 w 1089330"/>
              <a:gd name="connsiteY33" fmla="*/ 0 h 122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89330" h="1227483">
                <a:moveTo>
                  <a:pt x="543173" y="0"/>
                </a:moveTo>
                <a:cubicBezTo>
                  <a:pt x="555266" y="0"/>
                  <a:pt x="566531" y="3644"/>
                  <a:pt x="572494" y="10933"/>
                </a:cubicBezTo>
                <a:cubicBezTo>
                  <a:pt x="578458" y="18221"/>
                  <a:pt x="578126" y="38100"/>
                  <a:pt x="577464" y="57150"/>
                </a:cubicBezTo>
                <a:lnTo>
                  <a:pt x="577245" y="68732"/>
                </a:lnTo>
                <a:lnTo>
                  <a:pt x="591689" y="68425"/>
                </a:lnTo>
                <a:lnTo>
                  <a:pt x="618411" y="69302"/>
                </a:lnTo>
                <a:lnTo>
                  <a:pt x="628153" y="58641"/>
                </a:lnTo>
                <a:cubicBezTo>
                  <a:pt x="644056" y="42739"/>
                  <a:pt x="659958" y="8283"/>
                  <a:pt x="675861" y="2982"/>
                </a:cubicBezTo>
                <a:cubicBezTo>
                  <a:pt x="691764" y="-2319"/>
                  <a:pt x="714293" y="8283"/>
                  <a:pt x="723569" y="26836"/>
                </a:cubicBezTo>
                <a:cubicBezTo>
                  <a:pt x="731686" y="43070"/>
                  <a:pt x="780387" y="88727"/>
                  <a:pt x="749822" y="107878"/>
                </a:cubicBezTo>
                <a:lnTo>
                  <a:pt x="742334" y="110506"/>
                </a:lnTo>
                <a:lnTo>
                  <a:pt x="740962" y="148093"/>
                </a:lnTo>
                <a:cubicBezTo>
                  <a:pt x="735827" y="177579"/>
                  <a:pt x="727544" y="213028"/>
                  <a:pt x="747422" y="249472"/>
                </a:cubicBezTo>
                <a:cubicBezTo>
                  <a:pt x="777239" y="304137"/>
                  <a:pt x="936017" y="399801"/>
                  <a:pt x="970494" y="466020"/>
                </a:cubicBezTo>
                <a:lnTo>
                  <a:pt x="975700" y="493690"/>
                </a:lnTo>
                <a:lnTo>
                  <a:pt x="996310" y="514658"/>
                </a:lnTo>
                <a:cubicBezTo>
                  <a:pt x="1055038" y="587628"/>
                  <a:pt x="1089330" y="675594"/>
                  <a:pt x="1089330" y="770283"/>
                </a:cubicBezTo>
                <a:cubicBezTo>
                  <a:pt x="1089330" y="1022788"/>
                  <a:pt x="845475" y="1227483"/>
                  <a:pt x="544665" y="1227483"/>
                </a:cubicBezTo>
                <a:cubicBezTo>
                  <a:pt x="243855" y="1227483"/>
                  <a:pt x="0" y="1022788"/>
                  <a:pt x="0" y="770283"/>
                </a:cubicBezTo>
                <a:cubicBezTo>
                  <a:pt x="0" y="707157"/>
                  <a:pt x="15241" y="647019"/>
                  <a:pt x="42803" y="592320"/>
                </a:cubicBezTo>
                <a:lnTo>
                  <a:pt x="88459" y="521712"/>
                </a:lnTo>
                <a:lnTo>
                  <a:pt x="91315" y="499628"/>
                </a:lnTo>
                <a:cubicBezTo>
                  <a:pt x="122499" y="430861"/>
                  <a:pt x="279290" y="322028"/>
                  <a:pt x="310101" y="265375"/>
                </a:cubicBezTo>
                <a:cubicBezTo>
                  <a:pt x="346048" y="199280"/>
                  <a:pt x="303869" y="144345"/>
                  <a:pt x="338040" y="111225"/>
                </a:cubicBezTo>
                <a:lnTo>
                  <a:pt x="344780" y="106851"/>
                </a:lnTo>
                <a:lnTo>
                  <a:pt x="341906" y="106349"/>
                </a:lnTo>
                <a:cubicBezTo>
                  <a:pt x="283596" y="90446"/>
                  <a:pt x="364434" y="30811"/>
                  <a:pt x="381662" y="18884"/>
                </a:cubicBezTo>
                <a:cubicBezTo>
                  <a:pt x="398890" y="6957"/>
                  <a:pt x="432021" y="21535"/>
                  <a:pt x="445273" y="34787"/>
                </a:cubicBezTo>
                <a:cubicBezTo>
                  <a:pt x="451899" y="41413"/>
                  <a:pt x="453224" y="58309"/>
                  <a:pt x="454218" y="73052"/>
                </a:cubicBezTo>
                <a:lnTo>
                  <a:pt x="454652" y="77465"/>
                </a:lnTo>
                <a:lnTo>
                  <a:pt x="474658" y="75564"/>
                </a:lnTo>
                <a:lnTo>
                  <a:pt x="482047" y="58640"/>
                </a:lnTo>
                <a:cubicBezTo>
                  <a:pt x="490330" y="39093"/>
                  <a:pt x="499607" y="18221"/>
                  <a:pt x="508883" y="10933"/>
                </a:cubicBezTo>
                <a:cubicBezTo>
                  <a:pt x="518160" y="3644"/>
                  <a:pt x="531081" y="0"/>
                  <a:pt x="543173" y="0"/>
                </a:cubicBezTo>
                <a:close/>
              </a:path>
            </a:pathLst>
          </a:custGeom>
          <a:solidFill>
            <a:schemeClr val="bg2">
              <a:lumMod val="75000"/>
            </a:schemeClr>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a:solidFill>
                <a:sysClr val="window" lastClr="FFFFFF"/>
              </a:solidFill>
            </a:endParaRPr>
          </a:p>
        </p:txBody>
      </p:sp>
      <p:sp>
        <p:nvSpPr>
          <p:cNvPr id="208" name="TextBox 7"/>
          <p:cNvSpPr txBox="1"/>
          <p:nvPr/>
        </p:nvSpPr>
        <p:spPr>
          <a:xfrm>
            <a:off x="4820681" y="4698378"/>
            <a:ext cx="420604"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4000" b="1" dirty="0" smtClean="0">
                <a:solidFill>
                  <a:srgbClr val="70AD47">
                    <a:lumMod val="75000"/>
                  </a:srgbClr>
                </a:solidFill>
                <a:latin typeface="Arial" charset="0"/>
                <a:ea typeface="Arial" charset="0"/>
                <a:cs typeface="Arial" charset="0"/>
              </a:rPr>
              <a:t>$</a:t>
            </a:r>
            <a:endParaRPr lang="en-US" sz="4000" b="1" dirty="0">
              <a:solidFill>
                <a:srgbClr val="70AD47">
                  <a:lumMod val="75000"/>
                </a:srgbClr>
              </a:solidFill>
              <a:latin typeface="Arial" charset="0"/>
              <a:ea typeface="Arial" charset="0"/>
              <a:cs typeface="Arial" charset="0"/>
            </a:endParaRPr>
          </a:p>
        </p:txBody>
      </p:sp>
    </p:spTree>
    <p:extLst>
      <p:ext uri="{BB962C8B-B14F-4D97-AF65-F5344CB8AC3E}">
        <p14:creationId xmlns:p14="http://schemas.microsoft.com/office/powerpoint/2010/main" val="730626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2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2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2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2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2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5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05"/>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0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7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9" grpId="0"/>
      <p:bldP spid="205" grpId="0"/>
      <p:bldP spid="206" grpId="0"/>
      <p:bldP spid="11" grpId="0" animBg="1"/>
      <p:bldP spid="15" grpId="0" animBg="1"/>
      <p:bldP spid="20" grpId="0" animBg="1"/>
      <p:bldP spid="21" grpId="0"/>
      <p:bldP spid="22" grpId="0" animBg="1"/>
      <p:bldP spid="25" grpId="0" animBg="1"/>
      <p:bldP spid="163" grpId="0" animBg="1"/>
      <p:bldP spid="168" grpId="0"/>
      <p:bldP spid="177" grpId="0"/>
      <p:bldP spid="178" grpId="0" animBg="1"/>
      <p:bldP spid="20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a:spLocks noGrp="1"/>
          </p:cNvSpPr>
          <p:nvPr>
            <p:ph type="title"/>
          </p:nvPr>
        </p:nvSpPr>
        <p:spPr/>
        <p:txBody>
          <a:bodyPr>
            <a:normAutofit/>
          </a:bodyPr>
          <a:lstStyle/>
          <a:p>
            <a:pPr eaLnBrk="1" hangingPunct="1"/>
            <a:r>
              <a:rPr lang="en-US" altLang="en-US" sz="3200" spc="-150" dirty="0" smtClean="0">
                <a:latin typeface="Arial" charset="0"/>
                <a:ea typeface="Arial" charset="0"/>
                <a:cs typeface="Arial" charset="0"/>
              </a:rPr>
              <a:t>Implementation Timeline</a:t>
            </a:r>
          </a:p>
        </p:txBody>
      </p:sp>
      <p:cxnSp>
        <p:nvCxnSpPr>
          <p:cNvPr id="8" name="Straight Connector 7"/>
          <p:cNvCxnSpPr/>
          <p:nvPr/>
        </p:nvCxnSpPr>
        <p:spPr>
          <a:xfrm>
            <a:off x="1447800" y="2438839"/>
            <a:ext cx="6705600" cy="3962400"/>
          </a:xfrm>
          <a:prstGeom prst="line">
            <a:avLst/>
          </a:prstGeom>
          <a:ln w="7620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429" name="Straight Connector 17428"/>
          <p:cNvCxnSpPr/>
          <p:nvPr/>
        </p:nvCxnSpPr>
        <p:spPr>
          <a:xfrm>
            <a:off x="2161403" y="5632391"/>
            <a:ext cx="65532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7430" name="TextBox 17429"/>
          <p:cNvSpPr txBox="1"/>
          <p:nvPr/>
        </p:nvSpPr>
        <p:spPr>
          <a:xfrm>
            <a:off x="2614550" y="1430975"/>
            <a:ext cx="1500250" cy="369332"/>
          </a:xfrm>
          <a:prstGeom prst="rect">
            <a:avLst/>
          </a:prstGeom>
          <a:noFill/>
        </p:spPr>
        <p:txBody>
          <a:bodyPr wrap="square" rtlCol="0">
            <a:spAutoFit/>
          </a:bodyPr>
          <a:lstStyle/>
          <a:p>
            <a:pPr algn="r"/>
            <a:r>
              <a:rPr lang="en-US" dirty="0" smtClean="0">
                <a:solidFill>
                  <a:prstClr val="white"/>
                </a:solidFill>
                <a:latin typeface="Franklin Gothic Demi Cond" panose="020B0706030402020204" pitchFamily="34" charset="0"/>
              </a:rPr>
              <a:t>2016</a:t>
            </a:r>
            <a:endParaRPr lang="en-US" dirty="0">
              <a:solidFill>
                <a:prstClr val="white"/>
              </a:solidFill>
              <a:latin typeface="Franklin Gothic Demi Cond" panose="020B0706030402020204" pitchFamily="34" charset="0"/>
            </a:endParaRPr>
          </a:p>
        </p:txBody>
      </p:sp>
      <p:sp>
        <p:nvSpPr>
          <p:cNvPr id="57" name="TextBox 56"/>
          <p:cNvSpPr txBox="1"/>
          <p:nvPr/>
        </p:nvSpPr>
        <p:spPr>
          <a:xfrm>
            <a:off x="5438003" y="3162744"/>
            <a:ext cx="1500250" cy="369332"/>
          </a:xfrm>
          <a:prstGeom prst="rect">
            <a:avLst/>
          </a:prstGeom>
          <a:noFill/>
        </p:spPr>
        <p:txBody>
          <a:bodyPr wrap="square" rtlCol="0">
            <a:spAutoFit/>
          </a:bodyPr>
          <a:lstStyle/>
          <a:p>
            <a:pPr algn="r"/>
            <a:r>
              <a:rPr lang="en-US" dirty="0" smtClean="0">
                <a:solidFill>
                  <a:prstClr val="white"/>
                </a:solidFill>
                <a:latin typeface="Franklin Gothic Demi Cond" panose="020B0706030402020204" pitchFamily="34" charset="0"/>
              </a:rPr>
              <a:t>2017</a:t>
            </a:r>
            <a:endParaRPr lang="en-US" dirty="0">
              <a:solidFill>
                <a:prstClr val="white"/>
              </a:solidFill>
              <a:latin typeface="Franklin Gothic Demi Cond" panose="020B0706030402020204" pitchFamily="34" charset="0"/>
            </a:endParaRPr>
          </a:p>
        </p:txBody>
      </p:sp>
      <p:sp>
        <p:nvSpPr>
          <p:cNvPr id="58" name="TextBox 57"/>
          <p:cNvSpPr txBox="1"/>
          <p:nvPr/>
        </p:nvSpPr>
        <p:spPr>
          <a:xfrm>
            <a:off x="7643750" y="4727377"/>
            <a:ext cx="1500250" cy="369332"/>
          </a:xfrm>
          <a:prstGeom prst="rect">
            <a:avLst/>
          </a:prstGeom>
          <a:noFill/>
        </p:spPr>
        <p:txBody>
          <a:bodyPr wrap="square" rtlCol="0">
            <a:spAutoFit/>
          </a:bodyPr>
          <a:lstStyle/>
          <a:p>
            <a:pPr algn="r"/>
            <a:r>
              <a:rPr lang="en-US" dirty="0" smtClean="0">
                <a:solidFill>
                  <a:prstClr val="white"/>
                </a:solidFill>
                <a:latin typeface="Franklin Gothic Demi Cond" panose="020B0706030402020204" pitchFamily="34" charset="0"/>
              </a:rPr>
              <a:t>2018</a:t>
            </a:r>
            <a:endParaRPr lang="en-US" dirty="0">
              <a:solidFill>
                <a:prstClr val="white"/>
              </a:solidFill>
              <a:latin typeface="Franklin Gothic Demi Cond" panose="020B0706030402020204" pitchFamily="34" charset="0"/>
            </a:endParaRPr>
          </a:p>
        </p:txBody>
      </p:sp>
      <p:sp>
        <p:nvSpPr>
          <p:cNvPr id="37" name="TextBox 36"/>
          <p:cNvSpPr txBox="1"/>
          <p:nvPr/>
        </p:nvSpPr>
        <p:spPr>
          <a:xfrm>
            <a:off x="504431" y="3357167"/>
            <a:ext cx="2712521" cy="584775"/>
          </a:xfrm>
          <a:prstGeom prst="rect">
            <a:avLst/>
          </a:prstGeom>
          <a:solidFill>
            <a:schemeClr val="tx2">
              <a:lumMod val="20000"/>
              <a:lumOff val="80000"/>
            </a:schemeClr>
          </a:solidFill>
        </p:spPr>
        <p:txBody>
          <a:bodyPr wrap="square" rtlCol="0">
            <a:spAutoFit/>
          </a:bodyPr>
          <a:lstStyle/>
          <a:p>
            <a:pPr algn="ctr"/>
            <a:r>
              <a:rPr lang="en-US" sz="3200" b="1" dirty="0" smtClean="0">
                <a:solidFill>
                  <a:prstClr val="black"/>
                </a:solidFill>
                <a:latin typeface="Franklin Gothic Medium Cond" panose="020B0606030402020204" pitchFamily="34" charset="0"/>
              </a:rPr>
              <a:t>2016</a:t>
            </a:r>
            <a:endParaRPr lang="en-US" sz="3200" b="1" dirty="0">
              <a:solidFill>
                <a:prstClr val="black"/>
              </a:solidFill>
              <a:latin typeface="Franklin Gothic Medium Cond" panose="020B0606030402020204" pitchFamily="34" charset="0"/>
            </a:endParaRPr>
          </a:p>
        </p:txBody>
      </p:sp>
      <p:sp>
        <p:nvSpPr>
          <p:cNvPr id="44" name="TextBox 43"/>
          <p:cNvSpPr txBox="1"/>
          <p:nvPr/>
        </p:nvSpPr>
        <p:spPr>
          <a:xfrm>
            <a:off x="3339935" y="3349985"/>
            <a:ext cx="2712521" cy="584775"/>
          </a:xfrm>
          <a:prstGeom prst="rect">
            <a:avLst/>
          </a:prstGeom>
          <a:solidFill>
            <a:schemeClr val="tx2">
              <a:lumMod val="40000"/>
              <a:lumOff val="60000"/>
            </a:schemeClr>
          </a:solidFill>
        </p:spPr>
        <p:txBody>
          <a:bodyPr wrap="square" rtlCol="0">
            <a:spAutoFit/>
          </a:bodyPr>
          <a:lstStyle/>
          <a:p>
            <a:pPr algn="ctr"/>
            <a:r>
              <a:rPr lang="en-US" sz="3200" b="1" dirty="0" smtClean="0">
                <a:solidFill>
                  <a:prstClr val="black"/>
                </a:solidFill>
                <a:latin typeface="Franklin Gothic Medium Cond" panose="020B0606030402020204" pitchFamily="34" charset="0"/>
              </a:rPr>
              <a:t>2017</a:t>
            </a:r>
            <a:endParaRPr lang="en-US" sz="3200" b="1" dirty="0">
              <a:solidFill>
                <a:prstClr val="black"/>
              </a:solidFill>
              <a:latin typeface="Franklin Gothic Medium Cond" panose="020B0606030402020204" pitchFamily="34" charset="0"/>
            </a:endParaRPr>
          </a:p>
        </p:txBody>
      </p:sp>
      <p:sp>
        <p:nvSpPr>
          <p:cNvPr id="45" name="TextBox 44"/>
          <p:cNvSpPr txBox="1"/>
          <p:nvPr/>
        </p:nvSpPr>
        <p:spPr>
          <a:xfrm>
            <a:off x="6127717" y="3347410"/>
            <a:ext cx="2712521" cy="584775"/>
          </a:xfrm>
          <a:prstGeom prst="rect">
            <a:avLst/>
          </a:prstGeom>
          <a:solidFill>
            <a:schemeClr val="tx2">
              <a:lumMod val="60000"/>
              <a:lumOff val="40000"/>
            </a:schemeClr>
          </a:solidFill>
        </p:spPr>
        <p:txBody>
          <a:bodyPr wrap="square" rtlCol="0">
            <a:spAutoFit/>
          </a:bodyPr>
          <a:lstStyle/>
          <a:p>
            <a:pPr algn="ctr"/>
            <a:r>
              <a:rPr lang="en-US" sz="3200" b="1" dirty="0" smtClean="0">
                <a:solidFill>
                  <a:prstClr val="black"/>
                </a:solidFill>
                <a:latin typeface="Franklin Gothic Medium Cond" panose="020B0606030402020204" pitchFamily="34" charset="0"/>
              </a:rPr>
              <a:t>2018</a:t>
            </a:r>
            <a:endParaRPr lang="en-US" sz="3200" b="1" dirty="0">
              <a:solidFill>
                <a:prstClr val="black"/>
              </a:solidFill>
              <a:latin typeface="Franklin Gothic Medium Cond" panose="020B0606030402020204" pitchFamily="34" charset="0"/>
            </a:endParaRPr>
          </a:p>
        </p:txBody>
      </p:sp>
      <p:cxnSp>
        <p:nvCxnSpPr>
          <p:cNvPr id="51" name="Straight Connector 50"/>
          <p:cNvCxnSpPr/>
          <p:nvPr/>
        </p:nvCxnSpPr>
        <p:spPr>
          <a:xfrm>
            <a:off x="2743200" y="4289511"/>
            <a:ext cx="0" cy="433055"/>
          </a:xfrm>
          <a:prstGeom prst="line">
            <a:avLst/>
          </a:prstGeom>
          <a:ln/>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899749" y="4267200"/>
            <a:ext cx="0" cy="433055"/>
          </a:xfrm>
          <a:prstGeom prst="line">
            <a:avLst/>
          </a:prstGeom>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3830809" y="2539828"/>
            <a:ext cx="0" cy="433055"/>
          </a:xfrm>
          <a:prstGeom prst="line">
            <a:avLst/>
          </a:prstGeom>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5400675" y="4271394"/>
            <a:ext cx="0" cy="433055"/>
          </a:xfrm>
          <a:prstGeom prst="line">
            <a:avLst/>
          </a:prstGeom>
          <a:ln/>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6629400" y="4289227"/>
            <a:ext cx="0" cy="433055"/>
          </a:xfrm>
          <a:prstGeom prst="line">
            <a:avLst/>
          </a:prstGeom>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558557" y="3962400"/>
            <a:ext cx="813043" cy="307777"/>
          </a:xfrm>
          <a:prstGeom prst="rect">
            <a:avLst/>
          </a:prstGeom>
          <a:noFill/>
        </p:spPr>
        <p:txBody>
          <a:bodyPr wrap="none" rtlCol="0">
            <a:spAutoFit/>
          </a:bodyPr>
          <a:lstStyle/>
          <a:p>
            <a:r>
              <a:rPr lang="en-US" sz="1400" b="1" dirty="0" smtClean="0">
                <a:solidFill>
                  <a:srgbClr val="002060"/>
                </a:solidFill>
              </a:rPr>
              <a:t>JUNE 1</a:t>
            </a:r>
            <a:endParaRPr lang="en-US" sz="1400" b="1" dirty="0">
              <a:solidFill>
                <a:srgbClr val="002060"/>
              </a:solidFill>
            </a:endParaRPr>
          </a:p>
        </p:txBody>
      </p:sp>
      <p:sp>
        <p:nvSpPr>
          <p:cNvPr id="60" name="TextBox 59"/>
          <p:cNvSpPr txBox="1"/>
          <p:nvPr/>
        </p:nvSpPr>
        <p:spPr>
          <a:xfrm>
            <a:off x="2139006" y="3962519"/>
            <a:ext cx="1213794" cy="307777"/>
          </a:xfrm>
          <a:prstGeom prst="rect">
            <a:avLst/>
          </a:prstGeom>
          <a:noFill/>
        </p:spPr>
        <p:txBody>
          <a:bodyPr wrap="none" rtlCol="0">
            <a:spAutoFit/>
          </a:bodyPr>
          <a:lstStyle/>
          <a:p>
            <a:r>
              <a:rPr lang="en-US" sz="1400" b="1" dirty="0" smtClean="0">
                <a:solidFill>
                  <a:srgbClr val="002060"/>
                </a:solidFill>
              </a:rPr>
              <a:t>DECEMBER</a:t>
            </a:r>
            <a:endParaRPr lang="en-US" sz="1400" b="1" dirty="0">
              <a:solidFill>
                <a:srgbClr val="002060"/>
              </a:solidFill>
            </a:endParaRPr>
          </a:p>
        </p:txBody>
      </p:sp>
      <p:sp>
        <p:nvSpPr>
          <p:cNvPr id="61" name="TextBox 60"/>
          <p:cNvSpPr txBox="1"/>
          <p:nvPr/>
        </p:nvSpPr>
        <p:spPr>
          <a:xfrm>
            <a:off x="3343409" y="2982543"/>
            <a:ext cx="1046825" cy="307777"/>
          </a:xfrm>
          <a:prstGeom prst="rect">
            <a:avLst/>
          </a:prstGeom>
          <a:noFill/>
        </p:spPr>
        <p:txBody>
          <a:bodyPr wrap="none" rtlCol="0">
            <a:spAutoFit/>
          </a:bodyPr>
          <a:lstStyle/>
          <a:p>
            <a:r>
              <a:rPr lang="en-US" sz="1400" b="1" dirty="0" smtClean="0">
                <a:solidFill>
                  <a:srgbClr val="002060"/>
                </a:solidFill>
              </a:rPr>
              <a:t>JANUARY</a:t>
            </a:r>
            <a:endParaRPr lang="en-US" sz="1400" b="1" dirty="0">
              <a:solidFill>
                <a:srgbClr val="002060"/>
              </a:solidFill>
            </a:endParaRPr>
          </a:p>
        </p:txBody>
      </p:sp>
      <p:sp>
        <p:nvSpPr>
          <p:cNvPr id="62" name="TextBox 61"/>
          <p:cNvSpPr txBox="1"/>
          <p:nvPr/>
        </p:nvSpPr>
        <p:spPr>
          <a:xfrm>
            <a:off x="4601120" y="3963617"/>
            <a:ext cx="1462260" cy="307777"/>
          </a:xfrm>
          <a:prstGeom prst="rect">
            <a:avLst/>
          </a:prstGeom>
          <a:noFill/>
        </p:spPr>
        <p:txBody>
          <a:bodyPr wrap="none" rtlCol="0">
            <a:spAutoFit/>
          </a:bodyPr>
          <a:lstStyle/>
          <a:p>
            <a:r>
              <a:rPr lang="en-US" sz="1400" b="1" dirty="0" smtClean="0">
                <a:solidFill>
                  <a:srgbClr val="002060"/>
                </a:solidFill>
              </a:rPr>
              <a:t>DECEMBER 31</a:t>
            </a:r>
            <a:endParaRPr lang="en-US" sz="1400" b="1" dirty="0">
              <a:solidFill>
                <a:srgbClr val="002060"/>
              </a:solidFill>
            </a:endParaRPr>
          </a:p>
        </p:txBody>
      </p:sp>
      <p:sp>
        <p:nvSpPr>
          <p:cNvPr id="63" name="TextBox 62"/>
          <p:cNvSpPr txBox="1"/>
          <p:nvPr/>
        </p:nvSpPr>
        <p:spPr>
          <a:xfrm>
            <a:off x="6076950" y="3962400"/>
            <a:ext cx="1192634" cy="307777"/>
          </a:xfrm>
          <a:prstGeom prst="rect">
            <a:avLst/>
          </a:prstGeom>
          <a:noFill/>
        </p:spPr>
        <p:txBody>
          <a:bodyPr wrap="none" rtlCol="0">
            <a:spAutoFit/>
          </a:bodyPr>
          <a:lstStyle/>
          <a:p>
            <a:r>
              <a:rPr lang="en-US" sz="1400" b="1" dirty="0" smtClean="0">
                <a:solidFill>
                  <a:srgbClr val="002060"/>
                </a:solidFill>
              </a:rPr>
              <a:t>JANUARY 1</a:t>
            </a:r>
            <a:endParaRPr lang="en-US" sz="1400" b="1" dirty="0">
              <a:solidFill>
                <a:srgbClr val="002060"/>
              </a:solidFill>
            </a:endParaRPr>
          </a:p>
        </p:txBody>
      </p:sp>
      <p:sp>
        <p:nvSpPr>
          <p:cNvPr id="64" name="TextBox 63"/>
          <p:cNvSpPr txBox="1"/>
          <p:nvPr/>
        </p:nvSpPr>
        <p:spPr>
          <a:xfrm>
            <a:off x="7482753" y="3962519"/>
            <a:ext cx="1462260" cy="307777"/>
          </a:xfrm>
          <a:prstGeom prst="rect">
            <a:avLst/>
          </a:prstGeom>
          <a:noFill/>
        </p:spPr>
        <p:txBody>
          <a:bodyPr wrap="none" rtlCol="0">
            <a:spAutoFit/>
          </a:bodyPr>
          <a:lstStyle/>
          <a:p>
            <a:r>
              <a:rPr lang="en-US" sz="1400" b="1" dirty="0" smtClean="0">
                <a:solidFill>
                  <a:srgbClr val="002060"/>
                </a:solidFill>
              </a:rPr>
              <a:t>DECEMBER 31</a:t>
            </a:r>
            <a:endParaRPr lang="en-US" sz="1400" b="1" dirty="0">
              <a:solidFill>
                <a:srgbClr val="002060"/>
              </a:solidFill>
            </a:endParaRPr>
          </a:p>
        </p:txBody>
      </p:sp>
      <p:cxnSp>
        <p:nvCxnSpPr>
          <p:cNvPr id="65" name="Straight Connector 64"/>
          <p:cNvCxnSpPr/>
          <p:nvPr/>
        </p:nvCxnSpPr>
        <p:spPr>
          <a:xfrm>
            <a:off x="6057900" y="2515163"/>
            <a:ext cx="22135" cy="403803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8879191" y="2520777"/>
            <a:ext cx="15922" cy="2851537"/>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0" y="4725055"/>
            <a:ext cx="1831813" cy="523220"/>
          </a:xfrm>
          <a:prstGeom prst="rect">
            <a:avLst/>
          </a:prstGeom>
          <a:noFill/>
        </p:spPr>
        <p:txBody>
          <a:bodyPr wrap="square" rtlCol="0">
            <a:spAutoFit/>
          </a:bodyPr>
          <a:lstStyle/>
          <a:p>
            <a:pPr algn="ctr"/>
            <a:r>
              <a:rPr lang="en-US" sz="1400" b="1" dirty="0" smtClean="0">
                <a:solidFill>
                  <a:schemeClr val="accent3">
                    <a:lumMod val="50000"/>
                  </a:schemeClr>
                </a:solidFill>
              </a:rPr>
              <a:t>Leader Training Began</a:t>
            </a:r>
            <a:endParaRPr lang="en-US" sz="1400" b="1" dirty="0">
              <a:solidFill>
                <a:schemeClr val="accent3">
                  <a:lumMod val="50000"/>
                </a:schemeClr>
              </a:solidFill>
            </a:endParaRPr>
          </a:p>
        </p:txBody>
      </p:sp>
      <p:sp>
        <p:nvSpPr>
          <p:cNvPr id="68" name="TextBox 67"/>
          <p:cNvSpPr txBox="1"/>
          <p:nvPr/>
        </p:nvSpPr>
        <p:spPr>
          <a:xfrm>
            <a:off x="1704886" y="4727377"/>
            <a:ext cx="2094481" cy="523220"/>
          </a:xfrm>
          <a:prstGeom prst="rect">
            <a:avLst/>
          </a:prstGeom>
          <a:noFill/>
        </p:spPr>
        <p:txBody>
          <a:bodyPr wrap="square" rtlCol="0">
            <a:spAutoFit/>
          </a:bodyPr>
          <a:lstStyle/>
          <a:p>
            <a:pPr algn="ctr"/>
            <a:r>
              <a:rPr lang="en-US" sz="1400" b="1" dirty="0" smtClean="0">
                <a:solidFill>
                  <a:schemeClr val="accent3">
                    <a:lumMod val="50000"/>
                  </a:schemeClr>
                </a:solidFill>
              </a:rPr>
              <a:t>Eligible Opt-In Members Notified</a:t>
            </a:r>
            <a:endParaRPr lang="en-US" sz="1400" b="1" dirty="0">
              <a:solidFill>
                <a:schemeClr val="accent3">
                  <a:lumMod val="50000"/>
                </a:schemeClr>
              </a:solidFill>
            </a:endParaRPr>
          </a:p>
        </p:txBody>
      </p:sp>
      <p:sp>
        <p:nvSpPr>
          <p:cNvPr id="69" name="TextBox 68"/>
          <p:cNvSpPr txBox="1"/>
          <p:nvPr/>
        </p:nvSpPr>
        <p:spPr>
          <a:xfrm>
            <a:off x="2779084" y="1991943"/>
            <a:ext cx="2094481" cy="523220"/>
          </a:xfrm>
          <a:prstGeom prst="rect">
            <a:avLst/>
          </a:prstGeom>
          <a:noFill/>
        </p:spPr>
        <p:txBody>
          <a:bodyPr wrap="square" rtlCol="0">
            <a:spAutoFit/>
          </a:bodyPr>
          <a:lstStyle/>
          <a:p>
            <a:pPr algn="ctr"/>
            <a:r>
              <a:rPr lang="en-US" sz="1400" b="1" dirty="0" smtClean="0">
                <a:solidFill>
                  <a:schemeClr val="accent3">
                    <a:lumMod val="50000"/>
                  </a:schemeClr>
                </a:solidFill>
              </a:rPr>
              <a:t>Opt-In </a:t>
            </a:r>
          </a:p>
          <a:p>
            <a:pPr algn="ctr"/>
            <a:r>
              <a:rPr lang="en-US" sz="1400" b="1" dirty="0" smtClean="0">
                <a:solidFill>
                  <a:schemeClr val="accent3">
                    <a:lumMod val="50000"/>
                  </a:schemeClr>
                </a:solidFill>
              </a:rPr>
              <a:t>Training Begins</a:t>
            </a:r>
            <a:endParaRPr lang="en-US" sz="1400" b="1" dirty="0">
              <a:solidFill>
                <a:schemeClr val="accent3">
                  <a:lumMod val="50000"/>
                </a:schemeClr>
              </a:solidFill>
            </a:endParaRPr>
          </a:p>
        </p:txBody>
      </p:sp>
      <p:sp>
        <p:nvSpPr>
          <p:cNvPr id="70" name="TextBox 69"/>
          <p:cNvSpPr txBox="1"/>
          <p:nvPr/>
        </p:nvSpPr>
        <p:spPr>
          <a:xfrm>
            <a:off x="4540257" y="4728430"/>
            <a:ext cx="1593672" cy="1815882"/>
          </a:xfrm>
          <a:prstGeom prst="rect">
            <a:avLst/>
          </a:prstGeom>
          <a:noFill/>
        </p:spPr>
        <p:txBody>
          <a:bodyPr wrap="square" rtlCol="0">
            <a:spAutoFit/>
          </a:bodyPr>
          <a:lstStyle/>
          <a:p>
            <a:pPr algn="ctr"/>
            <a:r>
              <a:rPr lang="en-US" sz="1400" b="1" dirty="0" smtClean="0">
                <a:solidFill>
                  <a:schemeClr val="accent3">
                    <a:lumMod val="50000"/>
                  </a:schemeClr>
                </a:solidFill>
              </a:rPr>
              <a:t>Last Date of Eligibility for Coverage Under Legacy Retirement System with opportunity to Opt-In to BRS</a:t>
            </a:r>
            <a:endParaRPr lang="en-US" sz="1400" b="1" dirty="0">
              <a:solidFill>
                <a:schemeClr val="accent3">
                  <a:lumMod val="50000"/>
                </a:schemeClr>
              </a:solidFill>
            </a:endParaRPr>
          </a:p>
        </p:txBody>
      </p:sp>
      <p:sp>
        <p:nvSpPr>
          <p:cNvPr id="74" name="TextBox 73"/>
          <p:cNvSpPr txBox="1"/>
          <p:nvPr/>
        </p:nvSpPr>
        <p:spPr>
          <a:xfrm>
            <a:off x="5601719" y="4727377"/>
            <a:ext cx="2094481" cy="523220"/>
          </a:xfrm>
          <a:prstGeom prst="rect">
            <a:avLst/>
          </a:prstGeom>
          <a:noFill/>
        </p:spPr>
        <p:txBody>
          <a:bodyPr wrap="square" rtlCol="0">
            <a:spAutoFit/>
          </a:bodyPr>
          <a:lstStyle/>
          <a:p>
            <a:pPr algn="ctr"/>
            <a:r>
              <a:rPr lang="en-US" sz="1400" b="1" dirty="0" smtClean="0">
                <a:solidFill>
                  <a:schemeClr val="accent3">
                    <a:lumMod val="50000"/>
                  </a:schemeClr>
                </a:solidFill>
              </a:rPr>
              <a:t>BRS Goes </a:t>
            </a:r>
          </a:p>
          <a:p>
            <a:pPr algn="ctr"/>
            <a:r>
              <a:rPr lang="en-US" sz="1400" b="1" dirty="0" smtClean="0">
                <a:solidFill>
                  <a:schemeClr val="accent3">
                    <a:lumMod val="50000"/>
                  </a:schemeClr>
                </a:solidFill>
              </a:rPr>
              <a:t>Into Effect</a:t>
            </a:r>
          </a:p>
        </p:txBody>
      </p:sp>
      <p:sp>
        <p:nvSpPr>
          <p:cNvPr id="75" name="TextBox 74"/>
          <p:cNvSpPr txBox="1"/>
          <p:nvPr/>
        </p:nvSpPr>
        <p:spPr>
          <a:xfrm>
            <a:off x="6439919" y="2348217"/>
            <a:ext cx="2094481" cy="830997"/>
          </a:xfrm>
          <a:prstGeom prst="rect">
            <a:avLst/>
          </a:prstGeom>
          <a:noFill/>
        </p:spPr>
        <p:txBody>
          <a:bodyPr wrap="square" rtlCol="0">
            <a:spAutoFit/>
          </a:bodyPr>
          <a:lstStyle/>
          <a:p>
            <a:pPr algn="ctr"/>
            <a:r>
              <a:rPr lang="en-US" sz="2400" b="1" dirty="0" smtClean="0">
                <a:solidFill>
                  <a:srgbClr val="92D050"/>
                </a:solidFill>
                <a:latin typeface="Franklin Gothic Medium Cond" panose="020B0606030402020204" pitchFamily="34" charset="0"/>
              </a:rPr>
              <a:t>OPT-IN</a:t>
            </a:r>
          </a:p>
          <a:p>
            <a:pPr algn="ctr"/>
            <a:r>
              <a:rPr lang="en-US" sz="2400" b="1" dirty="0" smtClean="0">
                <a:solidFill>
                  <a:srgbClr val="92D050"/>
                </a:solidFill>
                <a:latin typeface="Franklin Gothic Medium Cond" panose="020B0606030402020204" pitchFamily="34" charset="0"/>
              </a:rPr>
              <a:t>WINDOW</a:t>
            </a:r>
            <a:endParaRPr lang="en-US" sz="2400" b="1" dirty="0">
              <a:solidFill>
                <a:srgbClr val="92D050"/>
              </a:solidFill>
              <a:latin typeface="Franklin Gothic Medium Cond" panose="020B0606030402020204" pitchFamily="34" charset="0"/>
            </a:endParaRPr>
          </a:p>
        </p:txBody>
      </p:sp>
      <p:sp>
        <p:nvSpPr>
          <p:cNvPr id="26" name="Right Arrow 25"/>
          <p:cNvSpPr/>
          <p:nvPr/>
        </p:nvSpPr>
        <p:spPr>
          <a:xfrm>
            <a:off x="8279355" y="2820083"/>
            <a:ext cx="407445" cy="162460"/>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ight Arrow 76"/>
          <p:cNvSpPr/>
          <p:nvPr/>
        </p:nvSpPr>
        <p:spPr>
          <a:xfrm>
            <a:off x="6248400" y="2820083"/>
            <a:ext cx="407445" cy="162460"/>
          </a:xfrm>
          <a:prstGeom prst="rightArrow">
            <a:avLst/>
          </a:prstGeom>
          <a:solidFill>
            <a:srgbClr val="92D050"/>
          </a:solidFill>
          <a:ln>
            <a:noFill/>
          </a:ln>
          <a:scene3d>
            <a:camera prst="orthographicFront">
              <a:rot lat="0" lon="0" rev="107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7162800" y="4724387"/>
            <a:ext cx="2094481" cy="523220"/>
          </a:xfrm>
          <a:prstGeom prst="rect">
            <a:avLst/>
          </a:prstGeom>
          <a:noFill/>
        </p:spPr>
        <p:txBody>
          <a:bodyPr wrap="square" rtlCol="0">
            <a:spAutoFit/>
          </a:bodyPr>
          <a:lstStyle/>
          <a:p>
            <a:pPr algn="ctr"/>
            <a:r>
              <a:rPr lang="en-US" sz="1400" b="1" dirty="0" smtClean="0">
                <a:solidFill>
                  <a:schemeClr val="accent3">
                    <a:lumMod val="50000"/>
                  </a:schemeClr>
                </a:solidFill>
              </a:rPr>
              <a:t>Opt-In </a:t>
            </a:r>
          </a:p>
          <a:p>
            <a:pPr algn="ctr"/>
            <a:r>
              <a:rPr lang="en-US" sz="1400" b="1" dirty="0" smtClean="0">
                <a:solidFill>
                  <a:schemeClr val="accent3">
                    <a:lumMod val="50000"/>
                  </a:schemeClr>
                </a:solidFill>
              </a:rPr>
              <a:t>Period Ends</a:t>
            </a:r>
            <a:endParaRPr lang="en-US" sz="1400" b="1" dirty="0">
              <a:solidFill>
                <a:schemeClr val="accent3">
                  <a:lumMod val="50000"/>
                </a:schemeClr>
              </a:solidFill>
            </a:endParaRPr>
          </a:p>
        </p:txBody>
      </p:sp>
      <p:cxnSp>
        <p:nvCxnSpPr>
          <p:cNvPr id="79" name="Straight Connector 78"/>
          <p:cNvCxnSpPr/>
          <p:nvPr/>
        </p:nvCxnSpPr>
        <p:spPr>
          <a:xfrm>
            <a:off x="8199098" y="4297955"/>
            <a:ext cx="0" cy="433055"/>
          </a:xfrm>
          <a:prstGeom prst="line">
            <a:avLst/>
          </a:prstGeom>
          <a:ln/>
        </p:spPr>
        <p:style>
          <a:lnRef idx="1">
            <a:schemeClr val="dk1"/>
          </a:lnRef>
          <a:fillRef idx="0">
            <a:schemeClr val="dk1"/>
          </a:fillRef>
          <a:effectRef idx="0">
            <a:schemeClr val="dk1"/>
          </a:effectRef>
          <a:fontRef idx="minor">
            <a:schemeClr val="tx1"/>
          </a:fontRef>
        </p:style>
      </p:cxnSp>
      <p:sp>
        <p:nvSpPr>
          <p:cNvPr id="80" name="TextBox 79"/>
          <p:cNvSpPr txBox="1"/>
          <p:nvPr/>
        </p:nvSpPr>
        <p:spPr>
          <a:xfrm>
            <a:off x="1784623" y="2982543"/>
            <a:ext cx="1079078" cy="307777"/>
          </a:xfrm>
          <a:prstGeom prst="rect">
            <a:avLst/>
          </a:prstGeom>
          <a:noFill/>
        </p:spPr>
        <p:txBody>
          <a:bodyPr wrap="none" rtlCol="0">
            <a:spAutoFit/>
          </a:bodyPr>
          <a:lstStyle/>
          <a:p>
            <a:r>
              <a:rPr lang="en-US" sz="1400" b="1" dirty="0" smtClean="0">
                <a:solidFill>
                  <a:srgbClr val="002060"/>
                </a:solidFill>
              </a:rPr>
              <a:t>OCTOBER</a:t>
            </a:r>
            <a:endParaRPr lang="en-US" sz="1400" b="1" dirty="0">
              <a:solidFill>
                <a:srgbClr val="002060"/>
              </a:solidFill>
            </a:endParaRPr>
          </a:p>
        </p:txBody>
      </p:sp>
      <p:cxnSp>
        <p:nvCxnSpPr>
          <p:cNvPr id="81" name="Straight Connector 80"/>
          <p:cNvCxnSpPr/>
          <p:nvPr/>
        </p:nvCxnSpPr>
        <p:spPr>
          <a:xfrm>
            <a:off x="2320214" y="2549488"/>
            <a:ext cx="0" cy="433055"/>
          </a:xfrm>
          <a:prstGeom prst="line">
            <a:avLst/>
          </a:prstGeom>
          <a:ln/>
        </p:spPr>
        <p:style>
          <a:lnRef idx="1">
            <a:schemeClr val="dk1"/>
          </a:lnRef>
          <a:fillRef idx="0">
            <a:schemeClr val="dk1"/>
          </a:fillRef>
          <a:effectRef idx="0">
            <a:schemeClr val="dk1"/>
          </a:effectRef>
          <a:fontRef idx="minor">
            <a:schemeClr val="tx1"/>
          </a:fontRef>
        </p:style>
      </p:cxnSp>
      <p:sp>
        <p:nvSpPr>
          <p:cNvPr id="82" name="TextBox 81"/>
          <p:cNvSpPr txBox="1"/>
          <p:nvPr/>
        </p:nvSpPr>
        <p:spPr>
          <a:xfrm>
            <a:off x="1286894" y="1782393"/>
            <a:ext cx="2094481" cy="738664"/>
          </a:xfrm>
          <a:prstGeom prst="rect">
            <a:avLst/>
          </a:prstGeom>
          <a:noFill/>
        </p:spPr>
        <p:txBody>
          <a:bodyPr wrap="square" rtlCol="0">
            <a:spAutoFit/>
          </a:bodyPr>
          <a:lstStyle/>
          <a:p>
            <a:pPr algn="ctr"/>
            <a:r>
              <a:rPr lang="en-US" sz="1400" b="1" dirty="0" smtClean="0">
                <a:solidFill>
                  <a:schemeClr val="accent3">
                    <a:lumMod val="50000"/>
                  </a:schemeClr>
                </a:solidFill>
              </a:rPr>
              <a:t>Financial Counselor/ Educator Course Released</a:t>
            </a:r>
            <a:endParaRPr lang="en-US" sz="1400" b="1" dirty="0">
              <a:solidFill>
                <a:schemeClr val="accent3">
                  <a:lumMod val="50000"/>
                </a:schemeClr>
              </a:solidFill>
            </a:endParaRPr>
          </a:p>
        </p:txBody>
      </p:sp>
      <p:grpSp>
        <p:nvGrpSpPr>
          <p:cNvPr id="83" name="Group 82"/>
          <p:cNvGrpSpPr/>
          <p:nvPr/>
        </p:nvGrpSpPr>
        <p:grpSpPr>
          <a:xfrm rot="1416422">
            <a:off x="5575431" y="1357038"/>
            <a:ext cx="1143000" cy="1151930"/>
            <a:chOff x="7239000" y="2743200"/>
            <a:chExt cx="1143000" cy="1151930"/>
          </a:xfrm>
        </p:grpSpPr>
        <p:sp>
          <p:nvSpPr>
            <p:cNvPr id="84" name="Rectangle 83"/>
            <p:cNvSpPr/>
            <p:nvPr/>
          </p:nvSpPr>
          <p:spPr>
            <a:xfrm>
              <a:off x="7239000" y="2819400"/>
              <a:ext cx="1143000" cy="990600"/>
            </a:xfrm>
            <a:prstGeom prst="rect">
              <a:avLst/>
            </a:prstGeom>
            <a:solidFill>
              <a:schemeClr val="bg1"/>
            </a:solidFill>
            <a:ln w="12700">
              <a:solidFill>
                <a:schemeClr val="tx2"/>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7391400" y="2971800"/>
              <a:ext cx="533400" cy="923330"/>
            </a:xfrm>
            <a:prstGeom prst="rect">
              <a:avLst/>
            </a:prstGeom>
            <a:noFill/>
          </p:spPr>
          <p:txBody>
            <a:bodyPr wrap="square" rtlCol="0">
              <a:spAutoFit/>
            </a:bodyPr>
            <a:lstStyle/>
            <a:p>
              <a:r>
                <a:rPr lang="en-US" sz="5400" b="1" dirty="0" smtClean="0"/>
                <a:t>1</a:t>
              </a:r>
              <a:endParaRPr lang="en-US" sz="5400" b="1" dirty="0"/>
            </a:p>
          </p:txBody>
        </p:sp>
        <p:sp>
          <p:nvSpPr>
            <p:cNvPr id="86" name="TextBox 85"/>
            <p:cNvSpPr txBox="1"/>
            <p:nvPr/>
          </p:nvSpPr>
          <p:spPr>
            <a:xfrm rot="16200000">
              <a:off x="7800945" y="3249753"/>
              <a:ext cx="762000" cy="400110"/>
            </a:xfrm>
            <a:prstGeom prst="rect">
              <a:avLst/>
            </a:prstGeom>
            <a:noFill/>
          </p:spPr>
          <p:txBody>
            <a:bodyPr wrap="square" rtlCol="0">
              <a:spAutoFit/>
            </a:bodyPr>
            <a:lstStyle/>
            <a:p>
              <a:pPr algn="ctr"/>
              <a:r>
                <a:rPr lang="en-US" sz="2000" b="1" smtClean="0"/>
                <a:t>2018</a:t>
              </a:r>
              <a:endParaRPr lang="en-US" sz="2000" b="1"/>
            </a:p>
          </p:txBody>
        </p:sp>
        <p:sp>
          <p:nvSpPr>
            <p:cNvPr id="87" name="Rectangle 86"/>
            <p:cNvSpPr/>
            <p:nvPr/>
          </p:nvSpPr>
          <p:spPr>
            <a:xfrm>
              <a:off x="7239000" y="2819400"/>
              <a:ext cx="1143000" cy="304800"/>
            </a:xfrm>
            <a:prstGeom prst="rect">
              <a:avLst/>
            </a:prstGeom>
            <a:solidFill>
              <a:srgbClr val="92D050"/>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7239000" y="2787134"/>
              <a:ext cx="1143000" cy="369332"/>
            </a:xfrm>
            <a:prstGeom prst="rect">
              <a:avLst/>
            </a:prstGeom>
            <a:noFill/>
          </p:spPr>
          <p:txBody>
            <a:bodyPr wrap="square" rtlCol="0">
              <a:spAutoFit/>
            </a:bodyPr>
            <a:lstStyle/>
            <a:p>
              <a:pPr algn="ctr"/>
              <a:r>
                <a:rPr lang="en-US" b="1" smtClean="0">
                  <a:solidFill>
                    <a:schemeClr val="bg1"/>
                  </a:solidFill>
                </a:rPr>
                <a:t>January</a:t>
              </a:r>
              <a:endParaRPr lang="en-US" b="1" dirty="0">
                <a:solidFill>
                  <a:schemeClr val="bg1"/>
                </a:solidFill>
              </a:endParaRPr>
            </a:p>
          </p:txBody>
        </p:sp>
        <p:cxnSp>
          <p:nvCxnSpPr>
            <p:cNvPr id="89" name="Straight Connector 88"/>
            <p:cNvCxnSpPr/>
            <p:nvPr/>
          </p:nvCxnSpPr>
          <p:spPr>
            <a:xfrm>
              <a:off x="73152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74676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76200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77724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79248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80772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8229600" y="274320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6115705" y="5772150"/>
            <a:ext cx="1927846" cy="523220"/>
          </a:xfrm>
          <a:prstGeom prst="rect">
            <a:avLst/>
          </a:prstGeom>
          <a:noFill/>
        </p:spPr>
        <p:txBody>
          <a:bodyPr wrap="square" rtlCol="0">
            <a:spAutoFit/>
          </a:bodyPr>
          <a:lstStyle/>
          <a:p>
            <a:r>
              <a:rPr lang="en-US" sz="1400" b="1" dirty="0" smtClean="0">
                <a:solidFill>
                  <a:srgbClr val="FF0000"/>
                </a:solidFill>
                <a:cs typeface="Arial" panose="020B0604020202020204" pitchFamily="34" charset="0"/>
              </a:rPr>
              <a:t>All New Accessions Covered Under BRS</a:t>
            </a:r>
            <a:endParaRPr lang="en-US" sz="1400" b="1" dirty="0">
              <a:solidFill>
                <a:srgbClr val="FF0000"/>
              </a:solidFill>
              <a:cs typeface="Arial" panose="020B0604020202020204" pitchFamily="34" charset="0"/>
            </a:endParaRPr>
          </a:p>
        </p:txBody>
      </p:sp>
      <p:cxnSp>
        <p:nvCxnSpPr>
          <p:cNvPr id="18" name="Straight Arrow Connector 17"/>
          <p:cNvCxnSpPr>
            <a:stCxn id="15" idx="3"/>
          </p:cNvCxnSpPr>
          <p:nvPr/>
        </p:nvCxnSpPr>
        <p:spPr>
          <a:xfrm>
            <a:off x="8043551" y="6033760"/>
            <a:ext cx="901462" cy="0"/>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115050" y="2514600"/>
            <a:ext cx="15922" cy="2851537"/>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57150" y="1991380"/>
            <a:ext cx="1295400" cy="523220"/>
          </a:xfrm>
          <a:prstGeom prst="rect">
            <a:avLst/>
          </a:prstGeom>
          <a:noFill/>
          <a:ln>
            <a:noFill/>
          </a:ln>
        </p:spPr>
        <p:txBody>
          <a:bodyPr wrap="square" rtlCol="0">
            <a:spAutoFit/>
          </a:bodyPr>
          <a:lstStyle/>
          <a:p>
            <a:r>
              <a:rPr lang="en-US" sz="1400" b="1" dirty="0" smtClean="0">
                <a:solidFill>
                  <a:schemeClr val="accent3">
                    <a:lumMod val="50000"/>
                  </a:schemeClr>
                </a:solidFill>
              </a:rPr>
              <a:t>Enacted by Congress</a:t>
            </a:r>
            <a:endParaRPr lang="en-US" sz="1400" b="1" dirty="0">
              <a:solidFill>
                <a:schemeClr val="accent3">
                  <a:lumMod val="50000"/>
                </a:schemeClr>
              </a:solidFill>
            </a:endParaRPr>
          </a:p>
        </p:txBody>
      </p:sp>
      <p:cxnSp>
        <p:nvCxnSpPr>
          <p:cNvPr id="96" name="Straight Connector 95"/>
          <p:cNvCxnSpPr/>
          <p:nvPr/>
        </p:nvCxnSpPr>
        <p:spPr>
          <a:xfrm>
            <a:off x="381000" y="2549488"/>
            <a:ext cx="0" cy="1385272"/>
          </a:xfrm>
          <a:prstGeom prst="line">
            <a:avLst/>
          </a:prstGeom>
          <a:ln/>
        </p:spPr>
        <p:style>
          <a:lnRef idx="1">
            <a:schemeClr val="dk1"/>
          </a:lnRef>
          <a:fillRef idx="0">
            <a:schemeClr val="dk1"/>
          </a:fillRef>
          <a:effectRef idx="0">
            <a:schemeClr val="dk1"/>
          </a:effectRef>
          <a:fontRef idx="minor">
            <a:schemeClr val="tx1"/>
          </a:fontRef>
        </p:style>
      </p:cxnSp>
      <p:cxnSp>
        <p:nvCxnSpPr>
          <p:cNvPr id="71" name="Straight Connector 70"/>
          <p:cNvCxnSpPr>
            <a:endCxn id="73" idx="0"/>
          </p:cNvCxnSpPr>
          <p:nvPr/>
        </p:nvCxnSpPr>
        <p:spPr>
          <a:xfrm>
            <a:off x="4104762" y="4297955"/>
            <a:ext cx="0" cy="996338"/>
          </a:xfrm>
          <a:prstGeom prst="line">
            <a:avLst/>
          </a:prstGeom>
          <a:ln/>
        </p:spPr>
        <p:style>
          <a:lnRef idx="1">
            <a:schemeClr val="dk1"/>
          </a:lnRef>
          <a:fillRef idx="0">
            <a:schemeClr val="dk1"/>
          </a:fillRef>
          <a:effectRef idx="0">
            <a:schemeClr val="dk1"/>
          </a:effectRef>
          <a:fontRef idx="minor">
            <a:schemeClr val="tx1"/>
          </a:fontRef>
        </p:style>
      </p:cxnSp>
      <p:sp>
        <p:nvSpPr>
          <p:cNvPr id="73" name="TextBox 72"/>
          <p:cNvSpPr txBox="1"/>
          <p:nvPr/>
        </p:nvSpPr>
        <p:spPr>
          <a:xfrm>
            <a:off x="3224625" y="5294293"/>
            <a:ext cx="1760274" cy="954107"/>
          </a:xfrm>
          <a:prstGeom prst="rect">
            <a:avLst/>
          </a:prstGeom>
          <a:noFill/>
        </p:spPr>
        <p:txBody>
          <a:bodyPr wrap="square" rtlCol="0">
            <a:spAutoFit/>
          </a:bodyPr>
          <a:lstStyle/>
          <a:p>
            <a:pPr algn="ctr"/>
            <a:r>
              <a:rPr lang="en-US" sz="1400" b="1" dirty="0" smtClean="0">
                <a:solidFill>
                  <a:schemeClr val="accent3">
                    <a:lumMod val="50000"/>
                  </a:schemeClr>
                </a:solidFill>
              </a:rPr>
              <a:t>Online Comparison Calculator Available</a:t>
            </a:r>
            <a:endParaRPr lang="en-US" sz="1400" b="1" dirty="0">
              <a:solidFill>
                <a:schemeClr val="accent3">
                  <a:lumMod val="50000"/>
                </a:schemeClr>
              </a:solidFill>
            </a:endParaRPr>
          </a:p>
        </p:txBody>
      </p:sp>
      <p:sp>
        <p:nvSpPr>
          <p:cNvPr id="76" name="TextBox 75"/>
          <p:cNvSpPr txBox="1"/>
          <p:nvPr/>
        </p:nvSpPr>
        <p:spPr>
          <a:xfrm>
            <a:off x="3499973" y="3962400"/>
            <a:ext cx="1176669" cy="307777"/>
          </a:xfrm>
          <a:prstGeom prst="rect">
            <a:avLst/>
          </a:prstGeom>
          <a:noFill/>
        </p:spPr>
        <p:txBody>
          <a:bodyPr wrap="none" rtlCol="0">
            <a:spAutoFit/>
          </a:bodyPr>
          <a:lstStyle/>
          <a:p>
            <a:r>
              <a:rPr lang="en-US" sz="1400" b="1" dirty="0" smtClean="0">
                <a:solidFill>
                  <a:srgbClr val="002060"/>
                </a:solidFill>
              </a:rPr>
              <a:t>FEBRUARY</a:t>
            </a:r>
            <a:endParaRPr lang="en-US" sz="1400" b="1" dirty="0">
              <a:solidFill>
                <a:srgbClr val="002060"/>
              </a:solidFill>
            </a:endParaRPr>
          </a:p>
        </p:txBody>
      </p:sp>
      <p:cxnSp>
        <p:nvCxnSpPr>
          <p:cNvPr id="3" name="Straight Connector 2"/>
          <p:cNvCxnSpPr/>
          <p:nvPr/>
        </p:nvCxnSpPr>
        <p:spPr>
          <a:xfrm>
            <a:off x="2980780" y="5321449"/>
            <a:ext cx="600620" cy="44989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980780" y="5772150"/>
            <a:ext cx="600620" cy="97392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4894" y="5300113"/>
            <a:ext cx="1229937" cy="1467293"/>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77644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a:spLocks noGrp="1"/>
          </p:cNvSpPr>
          <p:nvPr>
            <p:ph type="title"/>
          </p:nvPr>
        </p:nvSpPr>
        <p:spPr/>
        <p:txBody>
          <a:bodyPr>
            <a:normAutofit/>
          </a:bodyPr>
          <a:lstStyle/>
          <a:p>
            <a:pPr eaLnBrk="1" hangingPunct="1"/>
            <a:r>
              <a:rPr lang="en-US" altLang="en-US" sz="3200" spc="-150" dirty="0" smtClean="0">
                <a:latin typeface="Arial" charset="0"/>
                <a:ea typeface="Arial" charset="0"/>
                <a:cs typeface="Arial" charset="0"/>
              </a:rPr>
              <a:t>BRS Training</a:t>
            </a:r>
          </a:p>
        </p:txBody>
      </p:sp>
      <p:sp>
        <p:nvSpPr>
          <p:cNvPr id="4" name="Rounded Rectangle 3"/>
          <p:cNvSpPr/>
          <p:nvPr/>
        </p:nvSpPr>
        <p:spPr>
          <a:xfrm>
            <a:off x="152400" y="1600200"/>
            <a:ext cx="8839200" cy="1066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52400" y="2864807"/>
            <a:ext cx="8839200" cy="10668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152400" y="4191000"/>
            <a:ext cx="8839200" cy="1066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48856" y="5562600"/>
            <a:ext cx="88392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416422">
            <a:off x="354750" y="1759905"/>
            <a:ext cx="892992" cy="800831"/>
          </a:xfrm>
          <a:prstGeom prst="rect">
            <a:avLst/>
          </a:prstGeom>
          <a:solidFill>
            <a:schemeClr val="bg1"/>
          </a:solidFill>
          <a:ln w="12700">
            <a:solidFill>
              <a:schemeClr val="tx2"/>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1483210">
            <a:off x="368013" y="2119986"/>
            <a:ext cx="762000" cy="400110"/>
          </a:xfrm>
          <a:prstGeom prst="rect">
            <a:avLst/>
          </a:prstGeom>
          <a:noFill/>
        </p:spPr>
        <p:txBody>
          <a:bodyPr wrap="square" rtlCol="0">
            <a:spAutoFit/>
          </a:bodyPr>
          <a:lstStyle/>
          <a:p>
            <a:pPr algn="ctr"/>
            <a:r>
              <a:rPr lang="en-US" sz="2000" b="1" dirty="0" smtClean="0"/>
              <a:t>2016</a:t>
            </a:r>
            <a:endParaRPr lang="en-US" sz="2000" b="1" dirty="0"/>
          </a:p>
        </p:txBody>
      </p:sp>
      <p:sp>
        <p:nvSpPr>
          <p:cNvPr id="13" name="Rectangle 12"/>
          <p:cNvSpPr/>
          <p:nvPr/>
        </p:nvSpPr>
        <p:spPr>
          <a:xfrm rot="1416422">
            <a:off x="454784" y="1781400"/>
            <a:ext cx="895815" cy="300641"/>
          </a:xfrm>
          <a:prstGeom prst="rect">
            <a:avLst/>
          </a:prstGeom>
          <a:solidFill>
            <a:srgbClr val="92D050"/>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rot="1416422">
            <a:off x="431634" y="1758294"/>
            <a:ext cx="945919" cy="338554"/>
          </a:xfrm>
          <a:prstGeom prst="rect">
            <a:avLst/>
          </a:prstGeom>
          <a:noFill/>
        </p:spPr>
        <p:txBody>
          <a:bodyPr wrap="square" rtlCol="0">
            <a:spAutoFit/>
          </a:bodyPr>
          <a:lstStyle/>
          <a:p>
            <a:pPr algn="ctr"/>
            <a:r>
              <a:rPr lang="en-US" sz="1600" b="1" dirty="0" smtClean="0">
                <a:solidFill>
                  <a:schemeClr val="bg1"/>
                </a:solidFill>
              </a:rPr>
              <a:t>June</a:t>
            </a:r>
            <a:endParaRPr lang="en-US" sz="1600" b="1" dirty="0">
              <a:solidFill>
                <a:schemeClr val="bg1"/>
              </a:solidFill>
            </a:endParaRPr>
          </a:p>
        </p:txBody>
      </p:sp>
      <p:cxnSp>
        <p:nvCxnSpPr>
          <p:cNvPr id="15" name="Straight Connector 14"/>
          <p:cNvCxnSpPr/>
          <p:nvPr/>
        </p:nvCxnSpPr>
        <p:spPr>
          <a:xfrm rot="1416422">
            <a:off x="631086" y="1570763"/>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416422">
            <a:off x="770733" y="1631794"/>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416422">
            <a:off x="910379" y="1692824"/>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416422">
            <a:off x="1050025" y="1753854"/>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416422">
            <a:off x="1189671" y="1814885"/>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416422">
            <a:off x="1329317" y="1875915"/>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rot="1416422">
            <a:off x="284023" y="3060556"/>
            <a:ext cx="892992" cy="800831"/>
          </a:xfrm>
          <a:prstGeom prst="rect">
            <a:avLst/>
          </a:prstGeom>
          <a:solidFill>
            <a:schemeClr val="bg1"/>
          </a:solidFill>
          <a:ln w="12700">
            <a:solidFill>
              <a:schemeClr val="tx2"/>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rot="1483210">
            <a:off x="297286" y="3420637"/>
            <a:ext cx="762000" cy="400110"/>
          </a:xfrm>
          <a:prstGeom prst="rect">
            <a:avLst/>
          </a:prstGeom>
          <a:noFill/>
        </p:spPr>
        <p:txBody>
          <a:bodyPr wrap="square" rtlCol="0">
            <a:spAutoFit/>
          </a:bodyPr>
          <a:lstStyle/>
          <a:p>
            <a:pPr algn="ctr"/>
            <a:r>
              <a:rPr lang="en-US" sz="2000" b="1" dirty="0" smtClean="0"/>
              <a:t>2016</a:t>
            </a:r>
            <a:endParaRPr lang="en-US" sz="2000" b="1" dirty="0"/>
          </a:p>
        </p:txBody>
      </p:sp>
      <p:sp>
        <p:nvSpPr>
          <p:cNvPr id="31" name="Rectangle 30"/>
          <p:cNvSpPr/>
          <p:nvPr/>
        </p:nvSpPr>
        <p:spPr>
          <a:xfrm rot="1416422">
            <a:off x="384057" y="3082051"/>
            <a:ext cx="895815" cy="300641"/>
          </a:xfrm>
          <a:prstGeom prst="rect">
            <a:avLst/>
          </a:prstGeom>
          <a:solidFill>
            <a:srgbClr val="92D050"/>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rot="1416422">
            <a:off x="349690" y="3097099"/>
            <a:ext cx="945919" cy="307777"/>
          </a:xfrm>
          <a:prstGeom prst="rect">
            <a:avLst/>
          </a:prstGeom>
          <a:noFill/>
        </p:spPr>
        <p:txBody>
          <a:bodyPr wrap="square" rtlCol="0">
            <a:spAutoFit/>
          </a:bodyPr>
          <a:lstStyle/>
          <a:p>
            <a:pPr algn="ctr"/>
            <a:r>
              <a:rPr lang="en-US" sz="1400" b="1" dirty="0" smtClean="0">
                <a:solidFill>
                  <a:schemeClr val="bg1"/>
                </a:solidFill>
              </a:rPr>
              <a:t>October</a:t>
            </a:r>
            <a:endParaRPr lang="en-US" sz="1400" b="1" dirty="0">
              <a:solidFill>
                <a:schemeClr val="bg1"/>
              </a:solidFill>
            </a:endParaRPr>
          </a:p>
        </p:txBody>
      </p:sp>
      <p:cxnSp>
        <p:nvCxnSpPr>
          <p:cNvPr id="33" name="Straight Connector 32"/>
          <p:cNvCxnSpPr/>
          <p:nvPr/>
        </p:nvCxnSpPr>
        <p:spPr>
          <a:xfrm rot="1416422">
            <a:off x="560359" y="2871414"/>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416422">
            <a:off x="700006" y="2932445"/>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416422">
            <a:off x="839652" y="2993475"/>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416422">
            <a:off x="979298" y="3054505"/>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416422">
            <a:off x="1118944" y="3115536"/>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416422">
            <a:off x="1258590" y="3176566"/>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rot="1416422">
            <a:off x="327464" y="4356612"/>
            <a:ext cx="892992" cy="800831"/>
          </a:xfrm>
          <a:prstGeom prst="rect">
            <a:avLst/>
          </a:prstGeom>
          <a:solidFill>
            <a:schemeClr val="bg1"/>
          </a:solidFill>
          <a:ln w="12700">
            <a:solidFill>
              <a:schemeClr val="tx2"/>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rot="1483210">
            <a:off x="340727" y="4716693"/>
            <a:ext cx="762000" cy="400110"/>
          </a:xfrm>
          <a:prstGeom prst="rect">
            <a:avLst/>
          </a:prstGeom>
          <a:noFill/>
        </p:spPr>
        <p:txBody>
          <a:bodyPr wrap="square" rtlCol="0">
            <a:spAutoFit/>
          </a:bodyPr>
          <a:lstStyle/>
          <a:p>
            <a:pPr algn="ctr"/>
            <a:r>
              <a:rPr lang="en-US" sz="2000" b="1" dirty="0" smtClean="0"/>
              <a:t>2017</a:t>
            </a:r>
            <a:endParaRPr lang="en-US" sz="2000" b="1" dirty="0"/>
          </a:p>
        </p:txBody>
      </p:sp>
      <p:sp>
        <p:nvSpPr>
          <p:cNvPr id="41" name="Rectangle 40"/>
          <p:cNvSpPr/>
          <p:nvPr/>
        </p:nvSpPr>
        <p:spPr>
          <a:xfrm rot="1416422">
            <a:off x="427498" y="4378107"/>
            <a:ext cx="895815" cy="300641"/>
          </a:xfrm>
          <a:prstGeom prst="rect">
            <a:avLst/>
          </a:prstGeom>
          <a:solidFill>
            <a:srgbClr val="92D050"/>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rot="1416422">
            <a:off x="414981" y="4381023"/>
            <a:ext cx="945919" cy="307777"/>
          </a:xfrm>
          <a:prstGeom prst="rect">
            <a:avLst/>
          </a:prstGeom>
          <a:noFill/>
        </p:spPr>
        <p:txBody>
          <a:bodyPr wrap="square" rtlCol="0">
            <a:spAutoFit/>
          </a:bodyPr>
          <a:lstStyle/>
          <a:p>
            <a:pPr algn="ctr"/>
            <a:r>
              <a:rPr lang="en-US" sz="1400" b="1" dirty="0" smtClean="0">
                <a:solidFill>
                  <a:schemeClr val="bg1"/>
                </a:solidFill>
              </a:rPr>
              <a:t>January</a:t>
            </a:r>
            <a:endParaRPr lang="en-US" sz="1400" b="1" dirty="0">
              <a:solidFill>
                <a:schemeClr val="bg1"/>
              </a:solidFill>
            </a:endParaRPr>
          </a:p>
        </p:txBody>
      </p:sp>
      <p:cxnSp>
        <p:nvCxnSpPr>
          <p:cNvPr id="43" name="Straight Connector 42"/>
          <p:cNvCxnSpPr/>
          <p:nvPr/>
        </p:nvCxnSpPr>
        <p:spPr>
          <a:xfrm rot="1416422">
            <a:off x="603800" y="4167470"/>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416422">
            <a:off x="743447" y="4228501"/>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416422">
            <a:off x="883093" y="4289531"/>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416422">
            <a:off x="1022739" y="4350561"/>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416422">
            <a:off x="1162385" y="4411592"/>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416422">
            <a:off x="1302031" y="4472622"/>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rot="1416422">
            <a:off x="361937" y="5702879"/>
            <a:ext cx="892992" cy="800831"/>
          </a:xfrm>
          <a:prstGeom prst="rect">
            <a:avLst/>
          </a:prstGeom>
          <a:solidFill>
            <a:schemeClr val="bg1"/>
          </a:solidFill>
          <a:ln w="12700">
            <a:solidFill>
              <a:schemeClr val="tx2"/>
            </a:solidFill>
          </a:ln>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483210">
            <a:off x="375200" y="6062960"/>
            <a:ext cx="762000" cy="400110"/>
          </a:xfrm>
          <a:prstGeom prst="rect">
            <a:avLst/>
          </a:prstGeom>
          <a:noFill/>
        </p:spPr>
        <p:txBody>
          <a:bodyPr wrap="square" rtlCol="0">
            <a:spAutoFit/>
          </a:bodyPr>
          <a:lstStyle/>
          <a:p>
            <a:pPr algn="ctr"/>
            <a:r>
              <a:rPr lang="en-US" sz="2000" b="1" dirty="0" smtClean="0"/>
              <a:t>2018</a:t>
            </a:r>
            <a:endParaRPr lang="en-US" sz="2000" b="1" dirty="0"/>
          </a:p>
        </p:txBody>
      </p:sp>
      <p:sp>
        <p:nvSpPr>
          <p:cNvPr id="51" name="Rectangle 50"/>
          <p:cNvSpPr/>
          <p:nvPr/>
        </p:nvSpPr>
        <p:spPr>
          <a:xfrm rot="1416422">
            <a:off x="461971" y="5724374"/>
            <a:ext cx="895815" cy="300641"/>
          </a:xfrm>
          <a:prstGeom prst="rect">
            <a:avLst/>
          </a:prstGeom>
          <a:solidFill>
            <a:srgbClr val="92D050"/>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rot="1416422">
            <a:off x="449454" y="5727290"/>
            <a:ext cx="945919" cy="307777"/>
          </a:xfrm>
          <a:prstGeom prst="rect">
            <a:avLst/>
          </a:prstGeom>
          <a:noFill/>
        </p:spPr>
        <p:txBody>
          <a:bodyPr wrap="square" rtlCol="0">
            <a:spAutoFit/>
          </a:bodyPr>
          <a:lstStyle/>
          <a:p>
            <a:pPr algn="ctr"/>
            <a:r>
              <a:rPr lang="en-US" sz="1400" b="1" dirty="0" smtClean="0">
                <a:solidFill>
                  <a:schemeClr val="bg1"/>
                </a:solidFill>
              </a:rPr>
              <a:t>January</a:t>
            </a:r>
            <a:endParaRPr lang="en-US" sz="1400" b="1" dirty="0">
              <a:solidFill>
                <a:schemeClr val="bg1"/>
              </a:solidFill>
            </a:endParaRPr>
          </a:p>
        </p:txBody>
      </p:sp>
      <p:cxnSp>
        <p:nvCxnSpPr>
          <p:cNvPr id="53" name="Straight Connector 52"/>
          <p:cNvCxnSpPr/>
          <p:nvPr/>
        </p:nvCxnSpPr>
        <p:spPr>
          <a:xfrm rot="1416422">
            <a:off x="638273" y="5513737"/>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416422">
            <a:off x="777920" y="5574768"/>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416422">
            <a:off x="917566" y="5635798"/>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416422">
            <a:off x="1057212" y="5696828"/>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416422">
            <a:off x="1196858" y="5757859"/>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416422">
            <a:off x="1336504" y="5818889"/>
            <a:ext cx="0" cy="108466"/>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600200" y="1698248"/>
            <a:ext cx="7010400" cy="892552"/>
          </a:xfrm>
          <a:prstGeom prst="rect">
            <a:avLst/>
          </a:prstGeom>
          <a:noFill/>
        </p:spPr>
        <p:txBody>
          <a:bodyPr wrap="square" rtlCol="0">
            <a:spAutoFit/>
          </a:bodyPr>
          <a:lstStyle/>
          <a:p>
            <a:r>
              <a:rPr lang="en-US" sz="2000" b="1" dirty="0" smtClean="0">
                <a:solidFill>
                  <a:prstClr val="black"/>
                </a:solidFill>
                <a:latin typeface="Franklin Gothic Medium Cond" panose="020B0606030402020204" pitchFamily="34" charset="0"/>
                <a:cs typeface="Times New Roman" pitchFamily="18" charset="0"/>
              </a:rPr>
              <a:t>Leader Course (J3OP-US1330): </a:t>
            </a:r>
            <a:r>
              <a:rPr lang="en-US" sz="1600" dirty="0" smtClean="0"/>
              <a:t>Provides </a:t>
            </a:r>
            <a:r>
              <a:rPr lang="en-US" sz="1600" dirty="0"/>
              <a:t>leaders a basic familiarity of BRS and an understanding of “</a:t>
            </a:r>
            <a:r>
              <a:rPr lang="en-US" sz="1600" dirty="0" smtClean="0"/>
              <a:t>opt-in” and </a:t>
            </a:r>
            <a:r>
              <a:rPr lang="en-US" sz="1600" dirty="0"/>
              <a:t>major milestones for implementation. Available as of June 1, 2016.</a:t>
            </a:r>
          </a:p>
        </p:txBody>
      </p:sp>
      <p:sp>
        <p:nvSpPr>
          <p:cNvPr id="59" name="TextBox 58"/>
          <p:cNvSpPr txBox="1"/>
          <p:nvPr/>
        </p:nvSpPr>
        <p:spPr>
          <a:xfrm>
            <a:off x="1600200" y="2971800"/>
            <a:ext cx="7387856" cy="892552"/>
          </a:xfrm>
          <a:prstGeom prst="rect">
            <a:avLst/>
          </a:prstGeom>
          <a:noFill/>
        </p:spPr>
        <p:txBody>
          <a:bodyPr wrap="square" rtlCol="0">
            <a:spAutoFit/>
          </a:bodyPr>
          <a:lstStyle/>
          <a:p>
            <a:r>
              <a:rPr lang="en-US" sz="2000" b="1" dirty="0" smtClean="0">
                <a:solidFill>
                  <a:prstClr val="black"/>
                </a:solidFill>
                <a:latin typeface="Franklin Gothic Medium Cond" panose="020B0606030402020204" pitchFamily="34" charset="0"/>
                <a:cs typeface="Times New Roman" pitchFamily="18" charset="0"/>
              </a:rPr>
              <a:t>Financial Counselor / Educator Course (J3OP-1331)</a:t>
            </a:r>
            <a:r>
              <a:rPr lang="en-US" sz="2000" b="1" dirty="0" smtClean="0"/>
              <a:t>:</a:t>
            </a:r>
            <a:r>
              <a:rPr lang="en-US" sz="2000" dirty="0" smtClean="0"/>
              <a:t> </a:t>
            </a:r>
            <a:r>
              <a:rPr lang="en-US" sz="1600" dirty="0" smtClean="0"/>
              <a:t>Counseling </a:t>
            </a:r>
            <a:r>
              <a:rPr lang="en-US" sz="1600" dirty="0"/>
              <a:t>scenarios to equip financial professionals and retirement experts.  Available </a:t>
            </a:r>
            <a:r>
              <a:rPr lang="en-US" sz="1600" dirty="0" smtClean="0"/>
              <a:t>as of October 2016. </a:t>
            </a:r>
            <a:endParaRPr lang="en-US" sz="1600" b="1" dirty="0" smtClean="0">
              <a:solidFill>
                <a:prstClr val="black"/>
              </a:solidFill>
              <a:latin typeface="Franklin Gothic Medium Cond" panose="020B0606030402020204" pitchFamily="34" charset="0"/>
              <a:cs typeface="Times New Roman" pitchFamily="18" charset="0"/>
            </a:endParaRPr>
          </a:p>
        </p:txBody>
      </p:sp>
      <p:sp>
        <p:nvSpPr>
          <p:cNvPr id="60" name="TextBox 59"/>
          <p:cNvSpPr txBox="1"/>
          <p:nvPr/>
        </p:nvSpPr>
        <p:spPr>
          <a:xfrm>
            <a:off x="1600200" y="4114800"/>
            <a:ext cx="7162800" cy="1354217"/>
          </a:xfrm>
          <a:prstGeom prst="rect">
            <a:avLst/>
          </a:prstGeom>
          <a:noFill/>
        </p:spPr>
        <p:txBody>
          <a:bodyPr wrap="square" rtlCol="0">
            <a:spAutoFit/>
          </a:bodyPr>
          <a:lstStyle/>
          <a:p>
            <a:r>
              <a:rPr lang="en-US" sz="2000" b="1" dirty="0" smtClean="0">
                <a:solidFill>
                  <a:prstClr val="black"/>
                </a:solidFill>
                <a:latin typeface="Franklin Gothic Medium Cond" panose="020B0606030402020204" pitchFamily="34" charset="0"/>
                <a:cs typeface="Times New Roman" pitchFamily="18" charset="0"/>
              </a:rPr>
              <a:t>Opt-In Course (J3OP-1332): </a:t>
            </a:r>
            <a:r>
              <a:rPr lang="en-US" sz="1600" dirty="0" smtClean="0"/>
              <a:t>Provides </a:t>
            </a:r>
            <a:r>
              <a:rPr lang="en-US" sz="1600" dirty="0"/>
              <a:t>“opt in” population a comparison of current and new retirement systems; including scenarios and retirement comparison calculators.  Computer-based course </a:t>
            </a:r>
            <a:r>
              <a:rPr lang="en-US" sz="1600" dirty="0" smtClean="0"/>
              <a:t>available as of January 31, 2017</a:t>
            </a:r>
            <a:r>
              <a:rPr lang="en-US" sz="1600" dirty="0"/>
              <a:t>.  </a:t>
            </a:r>
            <a:r>
              <a:rPr lang="en-US" sz="1600" dirty="0" smtClean="0"/>
              <a:t>The Course is </a:t>
            </a:r>
            <a:r>
              <a:rPr lang="en-US" sz="1600" u="sng" dirty="0" smtClean="0"/>
              <a:t>MANDATORY</a:t>
            </a:r>
            <a:r>
              <a:rPr lang="en-US" sz="1600" dirty="0" smtClean="0"/>
              <a:t> </a:t>
            </a:r>
            <a:r>
              <a:rPr lang="en-US" sz="1600" dirty="0"/>
              <a:t>for all identified as “eligible to opt-in”</a:t>
            </a:r>
            <a:r>
              <a:rPr lang="en-US" sz="1400" dirty="0"/>
              <a:t/>
            </a:r>
            <a:br>
              <a:rPr lang="en-US" sz="1400" dirty="0"/>
            </a:br>
            <a:endParaRPr lang="en-US" sz="1400" dirty="0"/>
          </a:p>
        </p:txBody>
      </p:sp>
      <p:sp>
        <p:nvSpPr>
          <p:cNvPr id="61" name="TextBox 60"/>
          <p:cNvSpPr txBox="1"/>
          <p:nvPr/>
        </p:nvSpPr>
        <p:spPr>
          <a:xfrm>
            <a:off x="1600200" y="5612249"/>
            <a:ext cx="7387856" cy="1169551"/>
          </a:xfrm>
          <a:prstGeom prst="rect">
            <a:avLst/>
          </a:prstGeom>
          <a:noFill/>
        </p:spPr>
        <p:txBody>
          <a:bodyPr wrap="square" rtlCol="0">
            <a:spAutoFit/>
          </a:bodyPr>
          <a:lstStyle/>
          <a:p>
            <a:r>
              <a:rPr lang="en-US" sz="2000" b="1" dirty="0" smtClean="0">
                <a:solidFill>
                  <a:prstClr val="black"/>
                </a:solidFill>
                <a:latin typeface="Franklin Gothic Medium Cond" panose="020B0606030402020204" pitchFamily="34" charset="0"/>
                <a:cs typeface="Times New Roman" pitchFamily="18" charset="0"/>
              </a:rPr>
              <a:t>New Accession Course: </a:t>
            </a:r>
            <a:r>
              <a:rPr lang="en-US" sz="1600" dirty="0" smtClean="0"/>
              <a:t>Specialized </a:t>
            </a:r>
            <a:r>
              <a:rPr lang="en-US" sz="1600" dirty="0"/>
              <a:t>course for members who </a:t>
            </a:r>
            <a:r>
              <a:rPr lang="en-US" sz="1600" dirty="0" smtClean="0"/>
              <a:t>join </a:t>
            </a:r>
            <a:r>
              <a:rPr lang="en-US" sz="1600" dirty="0"/>
              <a:t>the service after January 1, 2018; highlights the new components BRS and includes retirement planning </a:t>
            </a:r>
            <a:r>
              <a:rPr lang="en-US" sz="1600" dirty="0" smtClean="0"/>
              <a:t>calculators.</a:t>
            </a:r>
            <a:endParaRPr lang="en-US" sz="1600" dirty="0"/>
          </a:p>
          <a:p>
            <a:endParaRPr lang="en-US" dirty="0"/>
          </a:p>
        </p:txBody>
      </p:sp>
    </p:spTree>
    <p:extLst>
      <p:ext uri="{BB962C8B-B14F-4D97-AF65-F5344CB8AC3E}">
        <p14:creationId xmlns:p14="http://schemas.microsoft.com/office/powerpoint/2010/main" val="3385907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Straight Arrow Connector 33"/>
          <p:cNvCxnSpPr/>
          <p:nvPr/>
        </p:nvCxnSpPr>
        <p:spPr>
          <a:xfrm>
            <a:off x="4098104" y="6427617"/>
            <a:ext cx="1583536" cy="0"/>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rot="10975631">
            <a:off x="2452034" y="1176050"/>
            <a:ext cx="1233987" cy="1305499"/>
          </a:xfrm>
          <a:prstGeom prst="arc">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4" name="Straight Connector 23"/>
          <p:cNvCxnSpPr/>
          <p:nvPr/>
        </p:nvCxnSpPr>
        <p:spPr>
          <a:xfrm flipV="1">
            <a:off x="3016644" y="2466877"/>
            <a:ext cx="3859255" cy="1382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843201" y="2466877"/>
            <a:ext cx="3959" cy="258789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4427562" y="5128089"/>
            <a:ext cx="241959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408" name="Straight Arrow Connector 17407"/>
          <p:cNvCxnSpPr/>
          <p:nvPr/>
        </p:nvCxnSpPr>
        <p:spPr>
          <a:xfrm flipH="1">
            <a:off x="2286000" y="5105400"/>
            <a:ext cx="1541204" cy="434511"/>
          </a:xfrm>
          <a:prstGeom prst="straightConnector1">
            <a:avLst/>
          </a:prstGeom>
          <a:ln w="762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452566" y="1876327"/>
            <a:ext cx="838200" cy="11811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411" name="Title 2"/>
          <p:cNvSpPr>
            <a:spLocks noGrp="1"/>
          </p:cNvSpPr>
          <p:nvPr>
            <p:ph type="title"/>
          </p:nvPr>
        </p:nvSpPr>
        <p:spPr/>
        <p:txBody>
          <a:bodyPr>
            <a:normAutofit/>
          </a:bodyPr>
          <a:lstStyle/>
          <a:p>
            <a:pPr eaLnBrk="1" hangingPunct="1"/>
            <a:r>
              <a:rPr lang="en-US" altLang="en-US" sz="3200" spc="-150" dirty="0" smtClean="0">
                <a:latin typeface="Arial" charset="0"/>
                <a:ea typeface="Arial" charset="0"/>
                <a:cs typeface="Arial" charset="0"/>
              </a:rPr>
              <a:t>Opt-In Eligibility Choice</a:t>
            </a:r>
          </a:p>
        </p:txBody>
      </p:sp>
      <p:sp>
        <p:nvSpPr>
          <p:cNvPr id="8" name="TextBox 7"/>
          <p:cNvSpPr txBox="1"/>
          <p:nvPr/>
        </p:nvSpPr>
        <p:spPr>
          <a:xfrm>
            <a:off x="152400" y="1447800"/>
            <a:ext cx="4786952" cy="400110"/>
          </a:xfrm>
          <a:prstGeom prst="rect">
            <a:avLst/>
          </a:prstGeom>
          <a:noFill/>
        </p:spPr>
        <p:txBody>
          <a:bodyPr wrap="square" lIns="0" rIns="0" rtlCol="0">
            <a:spAutoFit/>
          </a:bodyPr>
          <a:lstStyle/>
          <a:p>
            <a:pPr algn="ctr"/>
            <a:r>
              <a:rPr lang="en-US" sz="2000" dirty="0">
                <a:solidFill>
                  <a:prstClr val="black"/>
                </a:solidFill>
                <a:latin typeface="Franklin Gothic Demi Cond" panose="020B0706030402020204" pitchFamily="34" charset="0"/>
              </a:rPr>
              <a:t>S</a:t>
            </a:r>
            <a:r>
              <a:rPr lang="en-US" sz="2000" dirty="0" smtClean="0">
                <a:solidFill>
                  <a:prstClr val="black"/>
                </a:solidFill>
                <a:latin typeface="Franklin Gothic Demi Cond" panose="020B0706030402020204" pitchFamily="34" charset="0"/>
              </a:rPr>
              <a:t>erving as of December 31, 2017</a:t>
            </a:r>
          </a:p>
        </p:txBody>
      </p:sp>
      <p:sp>
        <p:nvSpPr>
          <p:cNvPr id="10" name="TextBox 9"/>
          <p:cNvSpPr txBox="1"/>
          <p:nvPr/>
        </p:nvSpPr>
        <p:spPr>
          <a:xfrm>
            <a:off x="4559445" y="1902552"/>
            <a:ext cx="838200" cy="1015663"/>
          </a:xfrm>
          <a:prstGeom prst="rect">
            <a:avLst/>
          </a:prstGeom>
          <a:noFill/>
        </p:spPr>
        <p:txBody>
          <a:bodyPr wrap="square" rtlCol="0">
            <a:spAutoFit/>
          </a:bodyPr>
          <a:lstStyle/>
          <a:p>
            <a:r>
              <a:rPr lang="en-US" sz="6000" i="1" dirty="0" smtClean="0">
                <a:solidFill>
                  <a:prstClr val="black"/>
                </a:solidFill>
                <a:latin typeface="Garamond" panose="02020404030301010803" pitchFamily="18" charset="0"/>
              </a:rPr>
              <a:t>if</a:t>
            </a:r>
            <a:endParaRPr lang="en-US" sz="6000" i="1" dirty="0">
              <a:solidFill>
                <a:prstClr val="black"/>
              </a:solidFill>
              <a:latin typeface="Garamond" panose="02020404030301010803" pitchFamily="18" charset="0"/>
            </a:endParaRPr>
          </a:p>
        </p:txBody>
      </p:sp>
      <p:sp>
        <p:nvSpPr>
          <p:cNvPr id="12" name="TextBox 11"/>
          <p:cNvSpPr txBox="1"/>
          <p:nvPr/>
        </p:nvSpPr>
        <p:spPr>
          <a:xfrm>
            <a:off x="5745679" y="2173069"/>
            <a:ext cx="2712521" cy="646331"/>
          </a:xfrm>
          <a:prstGeom prst="rect">
            <a:avLst/>
          </a:prstGeom>
          <a:solidFill>
            <a:schemeClr val="accent4">
              <a:lumMod val="40000"/>
              <a:lumOff val="60000"/>
            </a:schemeClr>
          </a:solidFill>
          <a:effectLst>
            <a:outerShdw blurRad="50800" dist="88900" dir="2700000" algn="tl" rotWithShape="0">
              <a:prstClr val="black">
                <a:alpha val="40000"/>
              </a:prstClr>
            </a:outerShdw>
          </a:effectLst>
        </p:spPr>
        <p:txBody>
          <a:bodyPr wrap="square" rtlCol="0">
            <a:spAutoFit/>
          </a:bodyPr>
          <a:lstStyle/>
          <a:p>
            <a:r>
              <a:rPr lang="en-US" dirty="0" smtClean="0">
                <a:solidFill>
                  <a:prstClr val="black"/>
                </a:solidFill>
                <a:latin typeface="Franklin Gothic Medium Cond" panose="020B0606030402020204" pitchFamily="34" charset="0"/>
              </a:rPr>
              <a:t>ACTIVE COMPONENT</a:t>
            </a:r>
          </a:p>
          <a:p>
            <a:r>
              <a:rPr lang="en-US" dirty="0" smtClean="0">
                <a:solidFill>
                  <a:prstClr val="black"/>
                </a:solidFill>
                <a:latin typeface="Franklin Gothic Medium Cond" panose="020B0606030402020204" pitchFamily="34" charset="0"/>
              </a:rPr>
              <a:t>Fewer than 12 Years Service</a:t>
            </a:r>
            <a:endParaRPr lang="en-US" dirty="0">
              <a:solidFill>
                <a:prstClr val="black"/>
              </a:solidFill>
              <a:latin typeface="Franklin Gothic Medium Cond" panose="020B0606030402020204" pitchFamily="34" charset="0"/>
            </a:endParaRPr>
          </a:p>
        </p:txBody>
      </p:sp>
      <p:sp>
        <p:nvSpPr>
          <p:cNvPr id="14" name="TextBox 13"/>
          <p:cNvSpPr txBox="1"/>
          <p:nvPr/>
        </p:nvSpPr>
        <p:spPr>
          <a:xfrm>
            <a:off x="5753596" y="2954318"/>
            <a:ext cx="2704604" cy="646331"/>
          </a:xfrm>
          <a:prstGeom prst="rect">
            <a:avLst/>
          </a:prstGeom>
          <a:solidFill>
            <a:schemeClr val="accent4">
              <a:lumMod val="40000"/>
              <a:lumOff val="60000"/>
            </a:schemeClr>
          </a:solidFill>
          <a:effectLst>
            <a:outerShdw blurRad="50800" dist="88900" dir="2700000" algn="tl" rotWithShape="0">
              <a:prstClr val="black">
                <a:alpha val="40000"/>
              </a:prstClr>
            </a:outerShdw>
          </a:effectLst>
        </p:spPr>
        <p:txBody>
          <a:bodyPr wrap="square" rtlCol="0">
            <a:spAutoFit/>
          </a:bodyPr>
          <a:lstStyle/>
          <a:p>
            <a:r>
              <a:rPr lang="en-US" dirty="0" smtClean="0">
                <a:solidFill>
                  <a:prstClr val="black"/>
                </a:solidFill>
                <a:latin typeface="Franklin Gothic Medium Cond" panose="020B0606030402020204" pitchFamily="34" charset="0"/>
              </a:rPr>
              <a:t>RESERVE COMPONENT</a:t>
            </a:r>
          </a:p>
          <a:p>
            <a:r>
              <a:rPr lang="en-US" dirty="0" smtClean="0">
                <a:solidFill>
                  <a:prstClr val="black"/>
                </a:solidFill>
                <a:latin typeface="Franklin Gothic Medium Cond" panose="020B0606030402020204" pitchFamily="34" charset="0"/>
              </a:rPr>
              <a:t>Fewer than 4,320 points</a:t>
            </a:r>
            <a:endParaRPr lang="en-US" dirty="0">
              <a:solidFill>
                <a:prstClr val="black"/>
              </a:solidFill>
              <a:latin typeface="Franklin Gothic Medium Cond" panose="020B0606030402020204" pitchFamily="34" charset="0"/>
            </a:endParaRPr>
          </a:p>
        </p:txBody>
      </p:sp>
      <p:grpSp>
        <p:nvGrpSpPr>
          <p:cNvPr id="21" name="Group 20"/>
          <p:cNvGrpSpPr/>
          <p:nvPr/>
        </p:nvGrpSpPr>
        <p:grpSpPr>
          <a:xfrm>
            <a:off x="3109401" y="4546936"/>
            <a:ext cx="1569522" cy="1015663"/>
            <a:chOff x="2302430" y="4435591"/>
            <a:chExt cx="1569522" cy="1015663"/>
          </a:xfrm>
        </p:grpSpPr>
        <p:sp>
          <p:nvSpPr>
            <p:cNvPr id="16" name="Oval 15"/>
            <p:cNvSpPr/>
            <p:nvPr/>
          </p:nvSpPr>
          <p:spPr>
            <a:xfrm>
              <a:off x="2302430" y="4665414"/>
              <a:ext cx="1569522" cy="72715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TextBox 16"/>
            <p:cNvSpPr txBox="1"/>
            <p:nvPr/>
          </p:nvSpPr>
          <p:spPr>
            <a:xfrm>
              <a:off x="2531030" y="4435591"/>
              <a:ext cx="1322118" cy="1015663"/>
            </a:xfrm>
            <a:prstGeom prst="rect">
              <a:avLst/>
            </a:prstGeom>
            <a:noFill/>
          </p:spPr>
          <p:txBody>
            <a:bodyPr wrap="square" rtlCol="0">
              <a:spAutoFit/>
            </a:bodyPr>
            <a:lstStyle/>
            <a:p>
              <a:r>
                <a:rPr lang="en-US" sz="6000" i="1" dirty="0" smtClean="0">
                  <a:solidFill>
                    <a:prstClr val="black"/>
                  </a:solidFill>
                  <a:latin typeface="Garamond" panose="02020404030301010803" pitchFamily="18" charset="0"/>
                </a:rPr>
                <a:t>can</a:t>
              </a:r>
              <a:endParaRPr lang="en-US" sz="6000" i="1" dirty="0">
                <a:solidFill>
                  <a:prstClr val="black"/>
                </a:solidFill>
                <a:latin typeface="Garamond" panose="02020404030301010803" pitchFamily="18" charset="0"/>
              </a:endParaRPr>
            </a:p>
          </p:txBody>
        </p:sp>
      </p:grpSp>
      <p:sp>
        <p:nvSpPr>
          <p:cNvPr id="15" name="TextBox 14"/>
          <p:cNvSpPr txBox="1"/>
          <p:nvPr/>
        </p:nvSpPr>
        <p:spPr>
          <a:xfrm>
            <a:off x="5753596" y="4804924"/>
            <a:ext cx="2704604" cy="646331"/>
          </a:xfrm>
          <a:prstGeom prst="rect">
            <a:avLst/>
          </a:prstGeom>
          <a:solidFill>
            <a:schemeClr val="accent6">
              <a:lumMod val="40000"/>
              <a:lumOff val="60000"/>
            </a:schemeClr>
          </a:solidFill>
          <a:ln w="57150" cmpd="sng">
            <a:noFill/>
          </a:ln>
          <a:effectLst>
            <a:outerShdw blurRad="50800" dist="88900" dir="2700000" algn="tl" rotWithShape="0">
              <a:prstClr val="black">
                <a:alpha val="40000"/>
              </a:prstClr>
            </a:outerShdw>
          </a:effectLst>
        </p:spPr>
        <p:txBody>
          <a:bodyPr wrap="square" lIns="0" rIns="0" rtlCol="0">
            <a:spAutoFit/>
          </a:bodyPr>
          <a:lstStyle/>
          <a:p>
            <a:pPr algn="ctr"/>
            <a:r>
              <a:rPr lang="en-US" dirty="0" smtClean="0">
                <a:solidFill>
                  <a:prstClr val="black"/>
                </a:solidFill>
                <a:latin typeface="Franklin Gothic Medium Cond" panose="020B0606030402020204" pitchFamily="34" charset="0"/>
              </a:rPr>
              <a:t>Take Mandatory BRS </a:t>
            </a:r>
          </a:p>
          <a:p>
            <a:pPr algn="ctr"/>
            <a:r>
              <a:rPr lang="en-US" dirty="0" smtClean="0">
                <a:solidFill>
                  <a:prstClr val="black"/>
                </a:solidFill>
                <a:latin typeface="Franklin Gothic Medium Cond" panose="020B0606030402020204" pitchFamily="34" charset="0"/>
              </a:rPr>
              <a:t>Opt-In Training in CY17</a:t>
            </a:r>
            <a:endParaRPr lang="en-US" dirty="0">
              <a:solidFill>
                <a:prstClr val="black"/>
              </a:solidFill>
              <a:latin typeface="Franklin Gothic Medium Cond" panose="020B0606030402020204" pitchFamily="34" charset="0"/>
            </a:endParaRPr>
          </a:p>
        </p:txBody>
      </p:sp>
      <p:sp>
        <p:nvSpPr>
          <p:cNvPr id="19" name="Oval 18"/>
          <p:cNvSpPr/>
          <p:nvPr/>
        </p:nvSpPr>
        <p:spPr>
          <a:xfrm>
            <a:off x="6188079" y="3882961"/>
            <a:ext cx="1569522" cy="72715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extBox 19"/>
          <p:cNvSpPr txBox="1"/>
          <p:nvPr/>
        </p:nvSpPr>
        <p:spPr>
          <a:xfrm>
            <a:off x="6311781" y="3657600"/>
            <a:ext cx="1322118" cy="1015663"/>
          </a:xfrm>
          <a:prstGeom prst="rect">
            <a:avLst/>
          </a:prstGeom>
          <a:noFill/>
        </p:spPr>
        <p:txBody>
          <a:bodyPr wrap="square" rtlCol="0">
            <a:spAutoFit/>
          </a:bodyPr>
          <a:lstStyle/>
          <a:p>
            <a:r>
              <a:rPr lang="en-US" sz="6000" i="1" dirty="0" smtClean="0">
                <a:solidFill>
                  <a:prstClr val="black"/>
                </a:solidFill>
                <a:latin typeface="Garamond" panose="02020404030301010803" pitchFamily="18" charset="0"/>
              </a:rPr>
              <a:t>then</a:t>
            </a:r>
            <a:endParaRPr lang="en-US" sz="6000" i="1" dirty="0">
              <a:solidFill>
                <a:prstClr val="black"/>
              </a:solidFill>
              <a:latin typeface="Garamond" panose="02020404030301010803" pitchFamily="18" charset="0"/>
            </a:endParaRPr>
          </a:p>
        </p:txBody>
      </p:sp>
      <p:sp>
        <p:nvSpPr>
          <p:cNvPr id="5" name="TextBox 4"/>
          <p:cNvSpPr txBox="1"/>
          <p:nvPr/>
        </p:nvSpPr>
        <p:spPr>
          <a:xfrm>
            <a:off x="5712008" y="1876327"/>
            <a:ext cx="2712521" cy="338554"/>
          </a:xfrm>
          <a:prstGeom prst="rect">
            <a:avLst/>
          </a:prstGeom>
          <a:noFill/>
        </p:spPr>
        <p:txBody>
          <a:bodyPr wrap="square" rtlCol="0">
            <a:spAutoFit/>
          </a:bodyPr>
          <a:lstStyle/>
          <a:p>
            <a:r>
              <a:rPr lang="en-US" sz="1600" b="1" i="1" dirty="0" smtClean="0">
                <a:solidFill>
                  <a:prstClr val="black"/>
                </a:solidFill>
                <a:latin typeface="Garamond" panose="02020404030301010803" pitchFamily="18" charset="0"/>
              </a:rPr>
              <a:t>As of December 31, 2017:</a:t>
            </a:r>
            <a:endParaRPr lang="en-US" sz="1600" b="1" i="1" dirty="0">
              <a:solidFill>
                <a:prstClr val="black"/>
              </a:solidFill>
              <a:latin typeface="Garamond" panose="02020404030301010803" pitchFamily="18" charset="0"/>
            </a:endParaRPr>
          </a:p>
        </p:txBody>
      </p:sp>
      <p:sp>
        <p:nvSpPr>
          <p:cNvPr id="30" name="TextBox 29"/>
          <p:cNvSpPr txBox="1"/>
          <p:nvPr/>
        </p:nvSpPr>
        <p:spPr>
          <a:xfrm>
            <a:off x="4721455" y="4829974"/>
            <a:ext cx="960185" cy="338554"/>
          </a:xfrm>
          <a:prstGeom prst="rect">
            <a:avLst/>
          </a:prstGeom>
          <a:noFill/>
        </p:spPr>
        <p:txBody>
          <a:bodyPr wrap="square" rtlCol="0">
            <a:spAutoFit/>
          </a:bodyPr>
          <a:lstStyle/>
          <a:p>
            <a:r>
              <a:rPr lang="en-US" sz="1600" b="1" i="1" dirty="0" smtClean="0">
                <a:solidFill>
                  <a:prstClr val="black"/>
                </a:solidFill>
                <a:latin typeface="Garamond" panose="02020404030301010803" pitchFamily="18" charset="0"/>
              </a:rPr>
              <a:t>In CY18</a:t>
            </a:r>
            <a:endParaRPr lang="en-US" sz="1600" b="1" i="1" dirty="0">
              <a:solidFill>
                <a:prstClr val="black"/>
              </a:solidFill>
              <a:latin typeface="Garamond" panose="02020404030301010803" pitchFamily="18" charset="0"/>
            </a:endParaRPr>
          </a:p>
        </p:txBody>
      </p:sp>
      <p:grpSp>
        <p:nvGrpSpPr>
          <p:cNvPr id="23" name="Group 22"/>
          <p:cNvGrpSpPr/>
          <p:nvPr/>
        </p:nvGrpSpPr>
        <p:grpSpPr>
          <a:xfrm>
            <a:off x="626288" y="3153948"/>
            <a:ext cx="3560602" cy="1650975"/>
            <a:chOff x="626288" y="3153948"/>
            <a:chExt cx="3560602" cy="1650975"/>
          </a:xfrm>
          <a:effectLst>
            <a:outerShdw blurRad="50800" dist="88900" dir="2700000" algn="tl" rotWithShape="0">
              <a:prstClr val="black">
                <a:alpha val="40000"/>
              </a:prstClr>
            </a:outerShdw>
          </a:effectLst>
        </p:grpSpPr>
        <p:sp>
          <p:nvSpPr>
            <p:cNvPr id="25" name="Explosion 2 24">
              <a:hlinkClick r:id="rId3" action="ppaction://hlinksldjump"/>
            </p:cNvPr>
            <p:cNvSpPr/>
            <p:nvPr/>
          </p:nvSpPr>
          <p:spPr>
            <a:xfrm>
              <a:off x="626288" y="3153948"/>
              <a:ext cx="3488512" cy="1650975"/>
            </a:xfrm>
            <a:prstGeom prst="irregularSeal2">
              <a:avLst/>
            </a:prstGeom>
            <a:solidFill>
              <a:srgbClr val="FFFF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rot="20820378">
              <a:off x="1264732" y="3726481"/>
              <a:ext cx="2922158" cy="369332"/>
            </a:xfrm>
            <a:prstGeom prst="rect">
              <a:avLst/>
            </a:prstGeom>
            <a:noFill/>
          </p:spPr>
          <p:txBody>
            <a:bodyPr wrap="square" rtlCol="0">
              <a:spAutoFit/>
            </a:bodyPr>
            <a:lstStyle/>
            <a:p>
              <a:r>
                <a:rPr lang="en-US" b="1" dirty="0" smtClean="0"/>
                <a:t>Why 4,320 points?</a:t>
              </a:r>
              <a:endParaRPr lang="en-US" b="1" dirty="0"/>
            </a:p>
          </p:txBody>
        </p:sp>
      </p:grpSp>
      <p:pic>
        <p:nvPicPr>
          <p:cNvPr id="1028" name="Picture 4">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4800" y="5958185"/>
            <a:ext cx="73342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10787" y="5858470"/>
            <a:ext cx="1828800" cy="923330"/>
          </a:xfrm>
          <a:prstGeom prst="rect">
            <a:avLst/>
          </a:prstGeom>
          <a:solidFill>
            <a:schemeClr val="tx2">
              <a:lumMod val="60000"/>
              <a:lumOff val="40000"/>
            </a:schemeClr>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514600" y="5858470"/>
            <a:ext cx="1828800" cy="923330"/>
          </a:xfrm>
          <a:prstGeom prst="rect">
            <a:avLst/>
          </a:prstGeom>
          <a:solidFill>
            <a:schemeClr val="accent3"/>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10787" y="5858470"/>
            <a:ext cx="1828800" cy="923330"/>
          </a:xfrm>
          <a:prstGeom prst="rect">
            <a:avLst/>
          </a:prstGeom>
          <a:noFill/>
        </p:spPr>
        <p:txBody>
          <a:bodyPr wrap="square" rtlCol="0">
            <a:spAutoFit/>
          </a:bodyPr>
          <a:lstStyle/>
          <a:p>
            <a:r>
              <a:rPr lang="en-US" dirty="0">
                <a:solidFill>
                  <a:schemeClr val="bg1"/>
                </a:solidFill>
                <a:latin typeface="Franklin Gothic Medium Cond" panose="020B0606030402020204" pitchFamily="34" charset="0"/>
              </a:rPr>
              <a:t>Do Nothing and Stayed Covered by Legacy System</a:t>
            </a:r>
          </a:p>
        </p:txBody>
      </p:sp>
      <p:sp>
        <p:nvSpPr>
          <p:cNvPr id="31" name="TextBox 30"/>
          <p:cNvSpPr txBox="1"/>
          <p:nvPr/>
        </p:nvSpPr>
        <p:spPr>
          <a:xfrm>
            <a:off x="2585850" y="5996050"/>
            <a:ext cx="1828800" cy="646331"/>
          </a:xfrm>
          <a:prstGeom prst="rect">
            <a:avLst/>
          </a:prstGeom>
          <a:noFill/>
        </p:spPr>
        <p:txBody>
          <a:bodyPr wrap="square" rtlCol="0">
            <a:spAutoFit/>
          </a:bodyPr>
          <a:lstStyle/>
          <a:p>
            <a:r>
              <a:rPr lang="en-US" dirty="0" smtClean="0">
                <a:solidFill>
                  <a:prstClr val="black"/>
                </a:solidFill>
                <a:latin typeface="Franklin Gothic Medium Cond" panose="020B0606030402020204" pitchFamily="34" charset="0"/>
              </a:rPr>
              <a:t>Choose Blended Retirement System</a:t>
            </a:r>
            <a:endParaRPr lang="en-US" dirty="0">
              <a:solidFill>
                <a:prstClr val="black"/>
              </a:solidFill>
              <a:latin typeface="Franklin Gothic Medium Cond" panose="020B0606030402020204" pitchFamily="34" charset="0"/>
            </a:endParaRPr>
          </a:p>
        </p:txBody>
      </p:sp>
      <p:sp>
        <p:nvSpPr>
          <p:cNvPr id="6" name="Oval 5"/>
          <p:cNvSpPr/>
          <p:nvPr/>
        </p:nvSpPr>
        <p:spPr>
          <a:xfrm>
            <a:off x="1902525" y="5958185"/>
            <a:ext cx="678976" cy="707946"/>
          </a:xfrm>
          <a:prstGeom prst="ellipse">
            <a:avLst/>
          </a:prstGeom>
          <a:solidFill>
            <a:schemeClr val="bg1">
              <a:lumMod val="95000"/>
            </a:schemeClr>
          </a:soli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866900" y="5715000"/>
            <a:ext cx="838200" cy="1015663"/>
          </a:xfrm>
          <a:prstGeom prst="rect">
            <a:avLst/>
          </a:prstGeom>
          <a:noFill/>
          <a:scene3d>
            <a:camera prst="orthographicFront"/>
            <a:lightRig rig="threePt" dir="t"/>
          </a:scene3d>
          <a:sp3d>
            <a:bevelT w="152400" h="50800" prst="softRound"/>
          </a:sp3d>
        </p:spPr>
        <p:txBody>
          <a:bodyPr wrap="square" rtlCol="0">
            <a:spAutoFit/>
          </a:bodyPr>
          <a:lstStyle/>
          <a:p>
            <a:r>
              <a:rPr lang="en-US" sz="6000" i="1" dirty="0" smtClean="0">
                <a:solidFill>
                  <a:prstClr val="black"/>
                </a:solidFill>
                <a:latin typeface="Garamond" panose="02020404030301010803" pitchFamily="18" charset="0"/>
              </a:rPr>
              <a:t>or</a:t>
            </a:r>
            <a:endParaRPr lang="en-US" sz="6000" i="1" dirty="0">
              <a:solidFill>
                <a:prstClr val="black"/>
              </a:solidFill>
              <a:latin typeface="Garamond" panose="02020404030301010803" pitchFamily="18" charset="0"/>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45679" y="6278871"/>
            <a:ext cx="1533525" cy="409575"/>
          </a:xfrm>
          <a:prstGeom prst="rect">
            <a:avLst/>
          </a:prstGeom>
        </p:spPr>
      </p:pic>
    </p:spTree>
    <p:extLst>
      <p:ext uri="{BB962C8B-B14F-4D97-AF65-F5344CB8AC3E}">
        <p14:creationId xmlns:p14="http://schemas.microsoft.com/office/powerpoint/2010/main" val="3570552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SAH_PowerPoint_Template_FY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onten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orate_x0020_Subfolder xmlns="fb75e2c9-aba7-4d7c-8747-796ef79f0f9f">Mission Briefs</Directorate_x0020_Subfolder>
    <Primary_x0020_Search_x0020_Keyword xmlns="fb75e2c9-aba7-4d7c-8747-796ef79f0f9f"/>
    <MPP_x0020_Directorate xmlns="fb75e2c9-aba7-4d7c-8747-796ef79f0f9f">MPP Front Office</MPP_x0020_Directorate>
    <Final_x0020_Policy xmlns="fb75e2c9-aba7-4d7c-8747-796ef79f0f9f">true</Final_x0020_Policy>
    <TaxKeywordTaxHTField xmlns="3bf94fb1-c992-4600-9b3b-dec8f5ef6a66">
      <Terms xmlns="http://schemas.microsoft.com/office/infopath/2007/PartnerControls"/>
    </TaxKeywordTaxHTField>
    <TaxCatchAll xmlns="3bf94fb1-c992-4600-9b3b-dec8f5ef6a66"/>
  </documentManagement>
</p:properties>
</file>

<file path=customXml/item3.xml><?xml version="1.0" encoding="utf-8"?>
<ct:contentTypeSchema xmlns:ct="http://schemas.microsoft.com/office/2006/metadata/contentType" xmlns:ma="http://schemas.microsoft.com/office/2006/metadata/properties/metaAttributes" ct:_="" ma:_="" ma:contentTypeName="MPP Document" ma:contentTypeID="0x010100F6B8D90E82DD434983EC4A0957D13A4E" ma:contentTypeVersion="15" ma:contentTypeDescription="Create a new document." ma:contentTypeScope="" ma:versionID="78086df59589fa231ceaf1bb649da29e">
  <xsd:schema xmlns:xsd="http://www.w3.org/2001/XMLSchema" xmlns:xs="http://www.w3.org/2001/XMLSchema" xmlns:p="http://schemas.microsoft.com/office/2006/metadata/properties" xmlns:ns2="fb75e2c9-aba7-4d7c-8747-796ef79f0f9f" xmlns:ns3="3bf94fb1-c992-4600-9b3b-dec8f5ef6a66" targetNamespace="http://schemas.microsoft.com/office/2006/metadata/properties" ma:root="true" ma:fieldsID="aaab9aad90c8f52871d71035c53e9d21" ns2:_="" ns3:_="">
    <xsd:import namespace="fb75e2c9-aba7-4d7c-8747-796ef79f0f9f"/>
    <xsd:import namespace="3bf94fb1-c992-4600-9b3b-dec8f5ef6a66"/>
    <xsd:element name="properties">
      <xsd:complexType>
        <xsd:sequence>
          <xsd:element name="documentManagement">
            <xsd:complexType>
              <xsd:all>
                <xsd:element ref="ns2:MPP_x0020_Directorate"/>
                <xsd:element ref="ns2:Directorate_x0020_Subfolder"/>
                <xsd:element ref="ns2:Primary_x0020_Search_x0020_Keyword" minOccurs="0"/>
                <xsd:element ref="ns2:Final_x0020_Policy" minOccurs="0"/>
                <xsd:element ref="ns3: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75e2c9-aba7-4d7c-8747-796ef79f0f9f" elementFormDefault="qualified">
    <xsd:import namespace="http://schemas.microsoft.com/office/2006/documentManagement/types"/>
    <xsd:import namespace="http://schemas.microsoft.com/office/infopath/2007/PartnerControls"/>
    <xsd:element name="MPP_x0020_Directorate" ma:index="3" ma:displayName="MPP Directorate" ma:default="-Select Directorate-" ma:format="Dropdown" ma:internalName="MPP_x0020_Directorate">
      <xsd:simpleType>
        <xsd:restriction base="dms:Choice">
          <xsd:enumeration value="-Select Directorate-"/>
          <xsd:enumeration value="AP"/>
          <xsd:enumeration value="AFCB"/>
          <xsd:enumeration value="Compensation"/>
          <xsd:enumeration value="DTMO"/>
          <xsd:enumeration value="Legislation"/>
          <xsd:enumeration value="MPP Front Office"/>
          <xsd:enumeration value="OEPM"/>
        </xsd:restriction>
      </xsd:simpleType>
    </xsd:element>
    <xsd:element name="Directorate_x0020_Subfolder" ma:index="4" ma:displayName="Topic" ma:default="-Select-" ma:description="You may create a subtopic. &#10;Note: It will not automatically be added to the drop down menu. &#10;Request to permanently add/remove a selection in the drop down menu.&#10;Contact SMSgt Irene Subala at maryirene.r.subala.civ@mail.mil&#10;703-697-8658" ma:format="Dropdown" ma:internalName="Directorate_x0020_Subfolder">
      <xsd:simpleType>
        <xsd:union memberTypes="dms:Text">
          <xsd:simpleType>
            <xsd:restriction base="dms:Choice">
              <xsd:enumeration value="-Select-"/>
              <xsd:enumeration value="Assignments &amp; Separations"/>
              <xsd:enumeration value="Awards &amp; Decs"/>
              <xsd:enumeration value="BAH"/>
              <xsd:enumeration value="Basic Pays &amp; Allowances"/>
              <xsd:enumeration value="Bios &amp; Photos"/>
              <xsd:enumeration value="Chaplains"/>
              <xsd:enumeration value="COLA"/>
              <xsd:enumeration value="Commissioning Pgms"/>
              <xsd:enumeration value="Conference"/>
              <xsd:enumeration value="Coord Sheets"/>
              <xsd:enumeration value="DADT &amp; SSB"/>
              <xsd:enumeration value="Emergency Mgt"/>
              <xsd:enumeration value="Endorser Issues"/>
              <xsd:enumeration value="Enlistment Stds"/>
              <xsd:enumeration value="Evaluations"/>
              <xsd:enumeration value="Force Management"/>
              <xsd:enumeration value="Forms"/>
              <xsd:enumeration value="GOFO"/>
              <xsd:enumeration value="Hazardous-Danger-Combat Pays"/>
              <xsd:enumeration value="Immigration"/>
              <xsd:enumeration value="Issuances"/>
              <xsd:enumeration value="JDM"/>
              <xsd:enumeration value="JFTR &amp; JTR"/>
              <xsd:enumeration value="Leave"/>
              <xsd:enumeration value="Leave Policy"/>
              <xsd:enumeration value="Letterheads"/>
              <xsd:enumeration value="Maps &amp; Diagrams"/>
              <xsd:enumeration value="MCRM"/>
              <xsd:enumeration value="MEPCOM"/>
              <xsd:enumeration value="Mission Briefs"/>
              <xsd:enumeration value="NDAA"/>
              <xsd:enumeration value="OHA"/>
              <xsd:enumeration value="Other Travel Allowance"/>
              <xsd:enumeration value="Per Diem"/>
              <xsd:enumeration value="Personnel Info &amp; Rosters"/>
              <xsd:enumeration value="Recruiting"/>
              <xsd:enumeration value="Religious Freedoms"/>
              <xsd:enumeration value="Retirement Pays"/>
              <xsd:enumeration value="SECDEF Stoplight"/>
              <xsd:enumeration value="SharePoint"/>
              <xsd:enumeration value="Special and Incentive Pays"/>
              <xsd:enumeration value="Templates"/>
              <xsd:enumeration value="Testimony"/>
              <xsd:enumeration value="Testimony"/>
              <xsd:enumeration value="Training"/>
              <xsd:enumeration value="ULB"/>
              <xsd:enumeration value="WISR"/>
            </xsd:restriction>
          </xsd:simpleType>
        </xsd:union>
      </xsd:simpleType>
    </xsd:element>
    <xsd:element name="Primary_x0020_Search_x0020_Keyword" ma:index="5" nillable="true" ma:displayName="Primary Search Keyword" ma:description="Provide the common keyword or wordset related to this document for sorting and searchability. This term will be used to group like documents.&#10;Examples: DADT, Post Deployment, Roth TSP" ma:hidden="true" ma:internalName="Primary_x0020_Search_x0020_Keyword" ma:readOnly="false">
      <xsd:simpleType>
        <xsd:restriction base="dms:Text">
          <xsd:maxLength value="255"/>
        </xsd:restriction>
      </xsd:simpleType>
    </xsd:element>
    <xsd:element name="Final_x0020_Policy" ma:index="11" nillable="true" ma:displayName="Final Version" ma:default="0" ma:description="Is this a final, signed issuance? Selecting yes will allow for sorting/grouping of final versions." ma:internalName="Final_x0020_Policy">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f94fb1-c992-4600-9b3b-dec8f5ef6a66"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bdd65c16-093f-4423-a7d6-2f142add3e62}" ma:internalName="TaxCatchAll" ma:showField="CatchAllData" ma:web="3bf94fb1-c992-4600-9b3b-dec8f5ef6a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2" ma:displayName="Topic: 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DBE683-3CB4-4764-AAEC-A90986A93A71}">
  <ds:schemaRefs>
    <ds:schemaRef ds:uri="http://schemas.microsoft.com/sharepoint/v3/contenttype/forms"/>
  </ds:schemaRefs>
</ds:datastoreItem>
</file>

<file path=customXml/itemProps2.xml><?xml version="1.0" encoding="utf-8"?>
<ds:datastoreItem xmlns:ds="http://schemas.openxmlformats.org/officeDocument/2006/customXml" ds:itemID="{941E487A-FE6A-4DD6-AEC1-79477AC51FCA}">
  <ds:schemaRefs>
    <ds:schemaRef ds:uri="http://schemas.microsoft.com/office/infopath/2007/PartnerControls"/>
    <ds:schemaRef ds:uri="http://purl.org/dc/elements/1.1/"/>
    <ds:schemaRef ds:uri="http://schemas.microsoft.com/office/2006/metadata/properties"/>
    <ds:schemaRef ds:uri="fb75e2c9-aba7-4d7c-8747-796ef79f0f9f"/>
    <ds:schemaRef ds:uri="http://purl.org/dc/terms/"/>
    <ds:schemaRef ds:uri="http://schemas.openxmlformats.org/package/2006/metadata/core-properties"/>
    <ds:schemaRef ds:uri="http://schemas.microsoft.com/office/2006/documentManagement/types"/>
    <ds:schemaRef ds:uri="3bf94fb1-c992-4600-9b3b-dec8f5ef6a66"/>
    <ds:schemaRef ds:uri="http://www.w3.org/XML/1998/namespace"/>
    <ds:schemaRef ds:uri="http://purl.org/dc/dcmitype/"/>
  </ds:schemaRefs>
</ds:datastoreItem>
</file>

<file path=customXml/itemProps3.xml><?xml version="1.0" encoding="utf-8"?>
<ds:datastoreItem xmlns:ds="http://schemas.openxmlformats.org/officeDocument/2006/customXml" ds:itemID="{03822B0F-246D-4CDB-8AFA-24595429B5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75e2c9-aba7-4d7c-8747-796ef79f0f9f"/>
    <ds:schemaRef ds:uri="3bf94fb1-c992-4600-9b3b-dec8f5ef6a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15717</TotalTime>
  <Words>3462</Words>
  <Application>Microsoft Office PowerPoint</Application>
  <PresentationFormat>On-screen Show (4:3)</PresentationFormat>
  <Paragraphs>381</Paragraphs>
  <Slides>15</Slides>
  <Notes>15</Notes>
  <HiddenSlides>0</HiddenSlides>
  <MMClips>0</MMClips>
  <ScaleCrop>false</ScaleCrop>
  <HeadingPairs>
    <vt:vector size="6" baseType="variant">
      <vt:variant>
        <vt:lpstr>Fonts Used</vt:lpstr>
      </vt:variant>
      <vt:variant>
        <vt:i4>17</vt:i4>
      </vt:variant>
      <vt:variant>
        <vt:lpstr>Theme</vt:lpstr>
      </vt:variant>
      <vt:variant>
        <vt:i4>3</vt:i4>
      </vt:variant>
      <vt:variant>
        <vt:lpstr>Slide Titles</vt:lpstr>
      </vt:variant>
      <vt:variant>
        <vt:i4>15</vt:i4>
      </vt:variant>
    </vt:vector>
  </HeadingPairs>
  <TitlesOfParts>
    <vt:vector size="35" baseType="lpstr">
      <vt:lpstr>Arial</vt:lpstr>
      <vt:lpstr>Arial Narrow</vt:lpstr>
      <vt:lpstr>Arial Rounded MT Bold</vt:lpstr>
      <vt:lpstr>Calibri</vt:lpstr>
      <vt:lpstr>Century</vt:lpstr>
      <vt:lpstr>Century Schoolbook</vt:lpstr>
      <vt:lpstr>Comic Sans MS</vt:lpstr>
      <vt:lpstr>Copperplate-Gothic-Light</vt:lpstr>
      <vt:lpstr>Franklin Gothic Demi Cond</vt:lpstr>
      <vt:lpstr>Franklin Gothic Medium</vt:lpstr>
      <vt:lpstr>Franklin Gothic Medium Cond</vt:lpstr>
      <vt:lpstr>Garamond</vt:lpstr>
      <vt:lpstr>LucidaGrande</vt:lpstr>
      <vt:lpstr>Merriweather</vt:lpstr>
      <vt:lpstr>Times New Roman</vt:lpstr>
      <vt:lpstr>Wingdings</vt:lpstr>
      <vt:lpstr>Wingdings 2</vt:lpstr>
      <vt:lpstr>Office Theme</vt:lpstr>
      <vt:lpstr>PSAH_PowerPoint_Template_FY14</vt:lpstr>
      <vt:lpstr>1_Content Slides</vt:lpstr>
      <vt:lpstr>PowerPoint Presentation</vt:lpstr>
      <vt:lpstr> The Military Retirement Benefit</vt:lpstr>
      <vt:lpstr>Blended Retirement System Benefits</vt:lpstr>
      <vt:lpstr>Who is Affected?</vt:lpstr>
      <vt:lpstr>Blended Retirement System Basics</vt:lpstr>
      <vt:lpstr>Lump Sum Option</vt:lpstr>
      <vt:lpstr>Implementation Timeline</vt:lpstr>
      <vt:lpstr>BRS Training</vt:lpstr>
      <vt:lpstr>Opt-In Eligibility Choice</vt:lpstr>
      <vt:lpstr>Blended Retirement System Benefits</vt:lpstr>
      <vt:lpstr>Blended Retirement System</vt:lpstr>
      <vt:lpstr>Blended Retirement System</vt:lpstr>
      <vt:lpstr>Which RC Members Are Eligible to Opt-In?</vt:lpstr>
      <vt:lpstr>Why 4,320 Points?</vt:lpstr>
      <vt:lpstr>Lump Sum Option</vt:lpstr>
    </vt:vector>
  </TitlesOfParts>
  <Company>DTMO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TB</dc:creator>
  <cp:lastModifiedBy>Belvis, Edwin J Jr SSG MIL NG PA ARNG</cp:lastModifiedBy>
  <cp:revision>1303</cp:revision>
  <cp:lastPrinted>2016-08-11T17:58:19Z</cp:lastPrinted>
  <dcterms:created xsi:type="dcterms:W3CDTF">2010-06-01T14:20:52Z</dcterms:created>
  <dcterms:modified xsi:type="dcterms:W3CDTF">2018-06-07T13:03:59Z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0x010100F6B8D90E82DD434983EC4A0957D13A4E</vt:lpwstr>
  </property>
</Properties>
</file>