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368" r:id="rId2"/>
    <p:sldId id="365" r:id="rId3"/>
    <p:sldId id="392" r:id="rId4"/>
    <p:sldId id="385" r:id="rId5"/>
    <p:sldId id="370" r:id="rId6"/>
    <p:sldId id="389" r:id="rId7"/>
    <p:sldId id="371" r:id="rId8"/>
    <p:sldId id="388" r:id="rId9"/>
    <p:sldId id="390" r:id="rId10"/>
    <p:sldId id="381" r:id="rId11"/>
    <p:sldId id="391" r:id="rId12"/>
    <p:sldId id="406"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6433" autoAdjust="0"/>
  </p:normalViewPr>
  <p:slideViewPr>
    <p:cSldViewPr snapToGrid="0">
      <p:cViewPr varScale="1">
        <p:scale>
          <a:sx n="110" d="100"/>
          <a:sy n="110" d="100"/>
        </p:scale>
        <p:origin x="1272" y="11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3A8069EA-348B-448B-86D3-5D318778960A}" type="datetimeFigureOut">
              <a:rPr lang="en-US"/>
              <a:pPr>
                <a:defRPr/>
              </a:pPr>
              <a:t>4/27/2016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6E5FFE5B-FA8B-42A9-A805-B63DAA50C250}" type="slidenum">
              <a:rPr lang="en-US"/>
              <a:pPr>
                <a:defRPr/>
              </a:pPr>
              <a:t>‹#›</a:t>
            </a:fld>
            <a:endParaRPr lang="en-US"/>
          </a:p>
        </p:txBody>
      </p:sp>
    </p:spTree>
    <p:extLst>
      <p:ext uri="{BB962C8B-B14F-4D97-AF65-F5344CB8AC3E}">
        <p14:creationId xmlns:p14="http://schemas.microsoft.com/office/powerpoint/2010/main" val="29565061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77875" y="92075"/>
            <a:ext cx="5484813"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A891C8B-921D-4657-A5C2-05458D9A7B0C}"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95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AB919FE-5B5C-459E-8CAD-83FA2FF05ADF}" type="slidenum">
              <a:rPr lang="en-US" altLang="en-US">
                <a:solidFill>
                  <a:srgbClr val="000000"/>
                </a:solidFill>
                <a:latin typeface="Calibri" panose="020F0502020204030204" pitchFamily="34" charset="0"/>
              </a:rPr>
              <a:pPr fontAlgn="base">
                <a:spcBef>
                  <a:spcPct val="0"/>
                </a:spcBef>
                <a:spcAft>
                  <a:spcPct val="0"/>
                </a:spcAft>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4296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03C8A01-7017-4783-83F9-430A3A490A4C}" type="slidenum">
              <a:rPr lang="en-US" altLang="en-US">
                <a:solidFill>
                  <a:srgbClr val="000000"/>
                </a:solidFill>
                <a:latin typeface="Calibri" panose="020F0502020204030204" pitchFamily="34" charset="0"/>
              </a:rPr>
              <a:pPr fontAlgn="base">
                <a:spcBef>
                  <a:spcPct val="0"/>
                </a:spcBef>
                <a:spcAft>
                  <a:spcPct val="0"/>
                </a:spcAft>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6742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5BBAC0B-F413-4988-BFCA-1B961F8E7050}" type="slidenum">
              <a:rPr lang="en-US" altLang="en-US">
                <a:solidFill>
                  <a:srgbClr val="000000"/>
                </a:solidFill>
                <a:latin typeface="Calibri" panose="020F0502020204030204" pitchFamily="34" charset="0"/>
              </a:rPr>
              <a:pPr fontAlgn="base">
                <a:spcBef>
                  <a:spcPct val="0"/>
                </a:spcBef>
                <a:spcAft>
                  <a:spcPct val="0"/>
                </a:spcAft>
              </a:pPr>
              <a:t>13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499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D7BEBC3-58FF-4705-B892-A9A10E9FD79B}" type="slidenum">
              <a:rPr lang="en-US" altLang="en-US">
                <a:solidFill>
                  <a:srgbClr val="000000"/>
                </a:solidFill>
                <a:latin typeface="Calibri" panose="020F0502020204030204" pitchFamily="34" charset="0"/>
              </a:rPr>
              <a:pPr fontAlgn="base">
                <a:spcBef>
                  <a:spcPct val="0"/>
                </a:spcBef>
                <a:spcAft>
                  <a:spcPct val="0"/>
                </a:spcAft>
              </a:p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6447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194D25A-3661-4059-94D5-B79424F8B71C}" type="slidenum">
              <a:rPr lang="en-US" altLang="en-US">
                <a:solidFill>
                  <a:srgbClr val="000000"/>
                </a:solidFill>
                <a:latin typeface="Calibri" panose="020F0502020204030204" pitchFamily="34" charset="0"/>
              </a:rPr>
              <a:pPr fontAlgn="base">
                <a:spcBef>
                  <a:spcPct val="0"/>
                </a:spcBef>
                <a:spcAft>
                  <a:spcPct val="0"/>
                </a:spcAft>
              </a:pPr>
              <a:t>15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892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BE3C04C-9F3E-4182-B958-A563491A8B62}" type="slidenum">
              <a:rPr lang="en-US" altLang="en-US">
                <a:solidFill>
                  <a:srgbClr val="000000"/>
                </a:solidFill>
                <a:latin typeface="Calibri" panose="020F0502020204030204" pitchFamily="34" charset="0"/>
              </a:rPr>
              <a:pPr fontAlgn="base">
                <a:spcBef>
                  <a:spcPct val="0"/>
                </a:spcBef>
                <a:spcAft>
                  <a:spcPct val="0"/>
                </a:spcAft>
              </a:pPr>
              <a:t>16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1243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984AB5-27DA-4CB7-B95E-1A5301E5CBF1}" type="slidenum">
              <a:rPr lang="en-US" altLang="en-US">
                <a:solidFill>
                  <a:srgbClr val="000000"/>
                </a:solidFill>
                <a:latin typeface="Calibri" panose="020F0502020204030204" pitchFamily="34" charset="0"/>
              </a:rPr>
              <a:pPr fontAlgn="base">
                <a:spcBef>
                  <a:spcPct val="0"/>
                </a:spcBef>
                <a:spcAft>
                  <a:spcPct val="0"/>
                </a:spcAft>
              </a:pPr>
              <a:t>17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390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5F3D684-AE15-4983-A423-74A99186506B}" type="slidenum">
              <a:rPr lang="en-US" altLang="en-US">
                <a:solidFill>
                  <a:srgbClr val="000000"/>
                </a:solidFill>
                <a:latin typeface="Calibri" panose="020F0502020204030204" pitchFamily="34" charset="0"/>
              </a:rPr>
              <a:pPr fontAlgn="base">
                <a:spcBef>
                  <a:spcPct val="0"/>
                </a:spcBef>
                <a:spcAft>
                  <a:spcPct val="0"/>
                </a:spcAft>
              </a:pPr>
              <a:t>18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9994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85FD582-133F-4FE2-A6DD-6AED1EFDEA48}" type="slidenum">
              <a:rPr lang="en-US" altLang="en-US">
                <a:solidFill>
                  <a:srgbClr val="000000"/>
                </a:solidFill>
                <a:latin typeface="Calibri" panose="020F0502020204030204" pitchFamily="34" charset="0"/>
              </a:rPr>
              <a:pPr fontAlgn="base">
                <a:spcBef>
                  <a:spcPct val="0"/>
                </a:spcBef>
                <a:spcAft>
                  <a:spcPct val="0"/>
                </a:spcAft>
              </a:pPr>
              <a:t>19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5749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791CC40-EACE-42FF-A712-B3FA5FAB7974}" type="slidenum">
              <a:rPr lang="en-US" altLang="en-US">
                <a:solidFill>
                  <a:srgbClr val="000000"/>
                </a:solidFill>
                <a:latin typeface="Calibri" panose="020F0502020204030204" pitchFamily="34" charset="0"/>
              </a:rPr>
              <a:pPr fontAlgn="base">
                <a:spcBef>
                  <a:spcPct val="0"/>
                </a:spcBef>
                <a:spcAft>
                  <a:spcPct val="0"/>
                </a:spcAft>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9742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spcBef>
                <a:spcPct val="0"/>
              </a:spcBef>
            </a:pPr>
            <a:endParaRPr lang="en-US" altLang="en-US" sz="1100"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1E6909-6BBF-45FA-B1E4-E82B0E6A330B}" type="slidenum">
              <a:rPr lang="en-US" altLang="en-US">
                <a:solidFill>
                  <a:srgbClr val="000000"/>
                </a:solidFill>
                <a:latin typeface="Calibri" panose="020F0502020204030204" pitchFamily="34" charset="0"/>
              </a:rPr>
              <a:pPr fontAlgn="base">
                <a:spcBef>
                  <a:spcPct val="0"/>
                </a:spcBef>
                <a:spcAft>
                  <a:spcPct val="0"/>
                </a:spcAft>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64848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0180"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27E7793-77D1-45C2-A82D-A16ADACB241B}" type="slidenum">
              <a:rPr lang="en-US" altLang="en-US">
                <a:solidFill>
                  <a:srgbClr val="000000"/>
                </a:solidFill>
                <a:latin typeface="Calibri" panose="020F0502020204030204" pitchFamily="34" charset="0"/>
              </a:rPr>
              <a:pPr fontAlgn="base">
                <a:spcBef>
                  <a:spcPct val="0"/>
                </a:spcBef>
                <a:spcAft>
                  <a:spcPct val="0"/>
                </a:spcAft>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9551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82B07A8-7963-4F54-8BA1-CAC6880CC798}" type="slidenum">
              <a:rPr lang="en-US" altLang="en-US">
                <a:solidFill>
                  <a:srgbClr val="000000"/>
                </a:solidFill>
                <a:latin typeface="Calibri" panose="020F0502020204030204" pitchFamily="34" charset="0"/>
              </a:rPr>
              <a:pPr fontAlgn="base">
                <a:spcBef>
                  <a:spcPct val="0"/>
                </a:spcBef>
                <a:spcAft>
                  <a:spcPct val="0"/>
                </a:spcAft>
              </a:pPr>
              <a:t>22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0279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427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6BF31C4-3810-408B-AD03-DD805C3E6B92}" type="slidenum">
              <a:rPr lang="en-US" altLang="en-US">
                <a:solidFill>
                  <a:srgbClr val="000000"/>
                </a:solidFill>
                <a:latin typeface="Calibri" panose="020F0502020204030204" pitchFamily="34" charset="0"/>
              </a:rPr>
              <a:pPr fontAlgn="base">
                <a:spcBef>
                  <a:spcPct val="0"/>
                </a:spcBef>
                <a:spcAft>
                  <a:spcPct val="0"/>
                </a:spcAft>
              </a:pPr>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32517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A0E41C3-1AD0-4DA6-A151-D9392E1982FF}" type="slidenum">
              <a:rPr lang="en-US" altLang="en-US">
                <a:solidFill>
                  <a:srgbClr val="000000"/>
                </a:solidFill>
                <a:latin typeface="Calibri" panose="020F0502020204030204" pitchFamily="34" charset="0"/>
              </a:rPr>
              <a:pPr fontAlgn="base">
                <a:spcBef>
                  <a:spcPct val="0"/>
                </a:spcBef>
                <a:spcAft>
                  <a:spcPct val="0"/>
                </a:spcAft>
              </a:pPr>
              <a:t>24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60254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54D44B8-0427-4ED1-A17F-38926A5423BB}" type="slidenum">
              <a:rPr lang="en-US" altLang="en-US">
                <a:solidFill>
                  <a:srgbClr val="000000"/>
                </a:solidFill>
                <a:latin typeface="Calibri" panose="020F0502020204030204" pitchFamily="34" charset="0"/>
              </a:rPr>
              <a:pPr fontAlgn="base">
                <a:spcBef>
                  <a:spcPct val="0"/>
                </a:spcBef>
                <a:spcAft>
                  <a:spcPct val="0"/>
                </a:spcAft>
              </a:pPr>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6166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spcBef>
                <a:spcPct val="0"/>
              </a:spcBef>
            </a:pPr>
            <a:endParaRPr lang="en-US" altLang="en-US" sz="1100" smtClean="0">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257755C-656A-4E11-AC89-646239C9859F}" type="slidenum">
              <a:rPr lang="en-US" altLang="en-US">
                <a:solidFill>
                  <a:srgbClr val="000000"/>
                </a:solidFill>
                <a:latin typeface="Calibri" panose="020F0502020204030204" pitchFamily="34" charset="0"/>
              </a:rPr>
              <a:pPr fontAlgn="base">
                <a:spcBef>
                  <a:spcPct val="0"/>
                </a:spcBef>
                <a:spcAft>
                  <a:spcPct val="0"/>
                </a:spcAft>
              </a:pPr>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1686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73075" y="182563"/>
            <a:ext cx="6096000" cy="457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320675" y="5029200"/>
            <a:ext cx="6400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E35B777-1F85-4310-B267-BF8F37881EFD}"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22522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20B3F33-920E-482A-B362-FB50E1813D14}" type="slidenum">
              <a:rPr lang="en-US" altLang="en-US">
                <a:solidFill>
                  <a:srgbClr val="000000"/>
                </a:solidFill>
                <a:latin typeface="Calibri" panose="020F0502020204030204" pitchFamily="34" charset="0"/>
              </a:rPr>
              <a:pPr fontAlgn="base">
                <a:spcBef>
                  <a:spcPct val="0"/>
                </a:spcBef>
                <a:spcAft>
                  <a:spcPct val="0"/>
                </a:spcAft>
              </a:pPr>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1965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277E741-B5FE-43F5-BA9E-E13A0467AFC6}" type="slidenum">
              <a:rPr lang="en-US" altLang="en-US">
                <a:solidFill>
                  <a:srgbClr val="000000"/>
                </a:solidFill>
                <a:latin typeface="Calibri" panose="020F0502020204030204" pitchFamily="34" charset="0"/>
              </a:rPr>
              <a:pPr fontAlgn="base">
                <a:spcBef>
                  <a:spcPct val="0"/>
                </a:spcBef>
                <a:spcAft>
                  <a:spcPct val="0"/>
                </a:spcAft>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7851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88E40BA-B6DE-404F-9D9D-E19DDD1AC97B}" type="slidenum">
              <a:rPr lang="en-US" altLang="en-US">
                <a:solidFill>
                  <a:srgbClr val="000000"/>
                </a:solidFill>
                <a:latin typeface="Calibri" panose="020F0502020204030204" pitchFamily="34" charset="0"/>
              </a:rPr>
              <a:pPr fontAlgn="base">
                <a:spcBef>
                  <a:spcPct val="0"/>
                </a:spcBef>
                <a:spcAft>
                  <a:spcPct val="0"/>
                </a:spcAft>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234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56CECF-9CBE-4B89-B671-4C71CCD0E809}" type="slidenum">
              <a:rPr lang="en-US" altLang="en-US">
                <a:solidFill>
                  <a:srgbClr val="000000"/>
                </a:solidFill>
                <a:latin typeface="Calibri" panose="020F0502020204030204" pitchFamily="34" charset="0"/>
              </a:rPr>
              <a:pPr fontAlgn="base">
                <a:spcBef>
                  <a:spcPct val="0"/>
                </a:spcBef>
                <a:spcAft>
                  <a:spcPct val="0"/>
                </a:spcAft>
              </a:pPr>
              <a:t>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4688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6628"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476DCD0-D561-4DA3-B9D5-73528941245F}" type="slidenum">
              <a:rPr lang="en-US" altLang="en-US">
                <a:solidFill>
                  <a:srgbClr val="000000"/>
                </a:solidFill>
                <a:latin typeface="Calibri" panose="020F0502020204030204" pitchFamily="34" charset="0"/>
              </a:rPr>
              <a:pPr fontAlgn="base">
                <a:spcBef>
                  <a:spcPct val="0"/>
                </a:spcBef>
                <a:spcAft>
                  <a:spcPct val="0"/>
                </a:spcAft>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3333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3"/>
          <p:cNvSpPr txBox="1"/>
          <p:nvPr userDrawn="1"/>
        </p:nvSpPr>
        <p:spPr>
          <a:xfrm>
            <a:off x="4130675" y="6669088"/>
            <a:ext cx="706438" cy="196850"/>
          </a:xfrm>
          <a:prstGeom prst="rect">
            <a:avLst/>
          </a:prstGeom>
          <a:noFill/>
        </p:spPr>
        <p:txBody>
          <a:bodyPr wrap="none">
            <a:spAutoFit/>
          </a:bodyPr>
          <a:lstStyle/>
          <a:p>
            <a:pPr eaLnBrk="1" hangingPunct="1">
              <a:defRPr/>
            </a:pPr>
            <a:r>
              <a:rPr lang="en-US" sz="675" b="1" dirty="0">
                <a:latin typeface="Tahoma" pitchFamily="34" charset="0"/>
                <a:cs typeface="Arial" charset="0"/>
              </a:rPr>
              <a:t>Unclassified</a:t>
            </a:r>
          </a:p>
        </p:txBody>
      </p:sp>
      <p:sp>
        <p:nvSpPr>
          <p:cNvPr id="2" name="Title 1"/>
          <p:cNvSpPr>
            <a:spLocks noGrp="1"/>
          </p:cNvSpPr>
          <p:nvPr>
            <p:ph type="title"/>
          </p:nvPr>
        </p:nvSpPr>
        <p:spPr>
          <a:xfrm>
            <a:off x="457200" y="30162"/>
            <a:ext cx="8229600" cy="731838"/>
          </a:xfrm>
          <a:prstGeom prst="rect">
            <a:avLst/>
          </a:prstGeom>
        </p:spPr>
        <p:txBody>
          <a:bodyPr/>
          <a:lstStyle>
            <a:lvl1pPr>
              <a:defRPr sz="1800" b="1" i="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2"/>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91547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3" name="Right Triangle 7"/>
          <p:cNvSpPr>
            <a:spLocks noChangeArrowheads="1"/>
          </p:cNvSpPr>
          <p:nvPr userDrawn="1"/>
        </p:nvSpPr>
        <p:spPr bwMode="white">
          <a:xfrm rot="16200000">
            <a:off x="4639469" y="2353469"/>
            <a:ext cx="4114800" cy="4894262"/>
          </a:xfrm>
          <a:prstGeom prst="rtTriangl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900">
              <a:solidFill>
                <a:srgbClr val="1F497D"/>
              </a:solidFill>
              <a:latin typeface="Tahoma" panose="020B0604030504040204" pitchFamily="34" charset="0"/>
            </a:endParaRPr>
          </a:p>
        </p:txBody>
      </p:sp>
      <p:sp>
        <p:nvSpPr>
          <p:cNvPr id="6" name="Title 5"/>
          <p:cNvSpPr>
            <a:spLocks noGrp="1"/>
          </p:cNvSpPr>
          <p:nvPr>
            <p:ph type="title"/>
          </p:nvPr>
        </p:nvSpPr>
        <p:spPr>
          <a:xfrm>
            <a:off x="685800" y="1066800"/>
            <a:ext cx="8229600" cy="1143000"/>
          </a:xfrm>
          <a:prstGeom prst="rect">
            <a:avLst/>
          </a:prstGeom>
        </p:spPr>
        <p:txBody>
          <a:bodyPr>
            <a:normAutofit/>
          </a:bodyP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972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7ED22802-1355-44A4-B927-4F3FF18209BE}" type="datetime1">
              <a:rPr lang="en-US"/>
              <a:pPr>
                <a:defRPr/>
              </a:pPr>
              <a:t>4/27/2016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solidFill>
                  <a:prstClr val="black"/>
                </a:solidFill>
                <a:latin typeface="+mn-lt"/>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E96E5211-9BB3-4B6C-B090-DB25206880FF}" type="slidenum">
              <a:rPr lang="en-US"/>
              <a:pPr>
                <a:defRPr/>
              </a:pPr>
              <a:t>‹#›</a:t>
            </a:fld>
            <a:endParaRPr lang="en-US" dirty="0"/>
          </a:p>
        </p:txBody>
      </p:sp>
    </p:spTree>
    <p:extLst>
      <p:ext uri="{BB962C8B-B14F-4D97-AF65-F5344CB8AC3E}">
        <p14:creationId xmlns:p14="http://schemas.microsoft.com/office/powerpoint/2010/main" val="199769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eaLnBrk="1" hangingPunct="1">
              <a:defRPr/>
            </a:pPr>
            <a:endParaRPr lang="en-US" sz="1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7600" y="351264"/>
              <a:ext cx="1828800" cy="211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userDrawn="1"/>
          </p:nvSpPr>
          <p:spPr bwMode="auto">
            <a:xfrm>
              <a:off x="0" y="1447800"/>
              <a:ext cx="9144000" cy="27463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endParaRPr lang="en-US" altLang="en-US" sz="1700">
                <a:solidFill>
                  <a:srgbClr val="000000"/>
                </a:solidFill>
                <a:cs typeface="Arial" panose="020B0604020202020204" pitchFamily="34" charset="0"/>
              </a:endParaRPr>
            </a:p>
          </p:txBody>
        </p:sp>
        <p:sp>
          <p:nvSpPr>
            <p:cNvPr id="8" name="Rectangle 14"/>
            <p:cNvSpPr>
              <a:spLocks noChangeArrowheads="1"/>
            </p:cNvSpPr>
            <p:nvPr userDrawn="1"/>
          </p:nvSpPr>
          <p:spPr bwMode="auto">
            <a:xfrm>
              <a:off x="0" y="1235075"/>
              <a:ext cx="9144000" cy="136525"/>
            </a:xfrm>
            <a:prstGeom prst="rect">
              <a:avLst/>
            </a:prstGeom>
            <a:solidFill>
              <a:srgbClr val="EABD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endParaRPr lang="en-US" altLang="en-US" sz="1700">
                <a:solidFill>
                  <a:srgbClr val="000000"/>
                </a:solidFill>
                <a:cs typeface="Arial" panose="020B0604020202020204" pitchFamily="34" charset="0"/>
              </a:endParaRPr>
            </a:p>
          </p:txBody>
        </p:sp>
        <p:pic>
          <p:nvPicPr>
            <p:cNvPr id="9" name="Picture 8" descr="army one ping2.png"/>
            <p:cNvPicPr>
              <a:picLocks noChangeAspect="1"/>
            </p:cNvPicPr>
            <p:nvPr userDrawn="1"/>
          </p:nvPicPr>
          <p:blipFill>
            <a:blip r:embed="rId4"/>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5917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extBox 1"/>
          <p:cNvSpPr txBox="1"/>
          <p:nvPr userDrawn="1"/>
        </p:nvSpPr>
        <p:spPr>
          <a:xfrm>
            <a:off x="4130675" y="6669088"/>
            <a:ext cx="706438" cy="196850"/>
          </a:xfrm>
          <a:prstGeom prst="rect">
            <a:avLst/>
          </a:prstGeom>
          <a:noFill/>
        </p:spPr>
        <p:txBody>
          <a:bodyPr wrap="none">
            <a:spAutoFit/>
          </a:bodyPr>
          <a:lstStyle/>
          <a:p>
            <a:pPr eaLnBrk="1" hangingPunct="1">
              <a:defRPr/>
            </a:pPr>
            <a:r>
              <a:rPr lang="en-US" sz="675" b="1" dirty="0">
                <a:solidFill>
                  <a:prstClr val="black"/>
                </a:solidFill>
                <a:latin typeface="Tahoma" pitchFamily="34" charset="0"/>
                <a:cs typeface="Arial" charset="0"/>
              </a:rPr>
              <a:t>Unclassified</a:t>
            </a:r>
          </a:p>
        </p:txBody>
      </p:sp>
    </p:spTree>
    <p:extLst>
      <p:ext uri="{BB962C8B-B14F-4D97-AF65-F5344CB8AC3E}">
        <p14:creationId xmlns:p14="http://schemas.microsoft.com/office/powerpoint/2010/main" val="81903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Box 2"/>
          <p:cNvSpPr txBox="1"/>
          <p:nvPr userDrawn="1"/>
        </p:nvSpPr>
        <p:spPr>
          <a:xfrm>
            <a:off x="4130675" y="6669088"/>
            <a:ext cx="706438" cy="196850"/>
          </a:xfrm>
          <a:prstGeom prst="rect">
            <a:avLst/>
          </a:prstGeom>
          <a:noFill/>
        </p:spPr>
        <p:txBody>
          <a:bodyPr wrap="none">
            <a:spAutoFit/>
          </a:bodyPr>
          <a:lstStyle/>
          <a:p>
            <a:pPr eaLnBrk="1" hangingPunct="1">
              <a:defRPr/>
            </a:pPr>
            <a:r>
              <a:rPr lang="en-US" sz="675" b="1" dirty="0">
                <a:solidFill>
                  <a:prstClr val="black"/>
                </a:solidFill>
                <a:latin typeface="Tahoma" pitchFamily="34" charset="0"/>
                <a:cs typeface="Arial" charset="0"/>
              </a:rPr>
              <a:t>Unclassified</a:t>
            </a:r>
          </a:p>
        </p:txBody>
      </p:sp>
      <p:sp>
        <p:nvSpPr>
          <p:cNvPr id="6" name="Title 5"/>
          <p:cNvSpPr>
            <a:spLocks noGrp="1"/>
          </p:cNvSpPr>
          <p:nvPr>
            <p:ph type="title"/>
          </p:nvPr>
        </p:nvSpPr>
        <p:spPr>
          <a:xfrm>
            <a:off x="685800" y="1066800"/>
            <a:ext cx="8229600" cy="1143000"/>
          </a:xfrm>
          <a:prstGeom prst="rect">
            <a:avLst/>
          </a:prstGeom>
        </p:spPr>
        <p:txBody>
          <a:bodyPr>
            <a:normAutofit/>
          </a:bodyP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13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2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838200" y="457200"/>
            <a:ext cx="7467600" cy="109538"/>
          </a:xfrm>
          <a:prstGeom prst="rect">
            <a:avLst/>
          </a:prstGeom>
          <a:solidFill>
            <a:srgbClr val="EABD00"/>
          </a:solidFill>
          <a:ln w="9525" cap="flat" cmpd="sng" algn="ctr">
            <a:noFill/>
            <a:prstDash val="solid"/>
            <a:round/>
            <a:headEnd type="none" w="med" len="med"/>
            <a:tailEnd type="none" w="med" len="med"/>
          </a:ln>
          <a:effectLst/>
        </p:spPr>
        <p:txBody>
          <a:bodyPr lIns="68573" tIns="34286" rIns="68573" bIns="34286"/>
          <a:lstStyle/>
          <a:p>
            <a:pPr defTabSz="685720">
              <a:defRPr/>
            </a:pPr>
            <a:endParaRPr lang="en-US" sz="1275">
              <a:solidFill>
                <a:srgbClr val="000000"/>
              </a:solidFill>
              <a:latin typeface="+mn-lt"/>
              <a:cs typeface="Arial" charset="0"/>
            </a:endParaRPr>
          </a:p>
        </p:txBody>
      </p:sp>
      <p:sp>
        <p:nvSpPr>
          <p:cNvPr id="11" name="Rectangle 10"/>
          <p:cNvSpPr/>
          <p:nvPr/>
        </p:nvSpPr>
        <p:spPr bwMode="auto">
          <a:xfrm>
            <a:off x="152400" y="6553200"/>
            <a:ext cx="8839200" cy="161925"/>
          </a:xfrm>
          <a:prstGeom prst="rect">
            <a:avLst/>
          </a:prstGeom>
          <a:solidFill>
            <a:schemeClr val="tx1"/>
          </a:solidFill>
          <a:ln w="9525" cap="flat" cmpd="sng" algn="ctr">
            <a:noFill/>
            <a:prstDash val="solid"/>
            <a:round/>
            <a:headEnd type="none" w="med" len="med"/>
            <a:tailEnd type="none" w="med" len="med"/>
          </a:ln>
          <a:effectLst/>
        </p:spPr>
        <p:txBody>
          <a:bodyPr lIns="68573" tIns="34286" rIns="68573" bIns="34286"/>
          <a:lstStyle/>
          <a:p>
            <a:pPr defTabSz="685720">
              <a:defRPr/>
            </a:pPr>
            <a:endParaRPr lang="en-US" sz="1275">
              <a:solidFill>
                <a:srgbClr val="000000"/>
              </a:solidFill>
              <a:latin typeface="+mn-lt"/>
              <a:cs typeface="Arial" charset="0"/>
            </a:endParaRPr>
          </a:p>
        </p:txBody>
      </p:sp>
      <p:sp>
        <p:nvSpPr>
          <p:cNvPr id="12" name="Slide Number Placeholder 8"/>
          <p:cNvSpPr txBox="1">
            <a:spLocks/>
          </p:cNvSpPr>
          <p:nvPr/>
        </p:nvSpPr>
        <p:spPr>
          <a:xfrm>
            <a:off x="6858000" y="6434138"/>
            <a:ext cx="2133600" cy="381000"/>
          </a:xfrm>
          <a:prstGeom prst="rect">
            <a:avLst/>
          </a:prstGeom>
        </p:spPr>
        <p:txBody>
          <a:bodyPr lIns="68573" tIns="34286" rIns="68573" bIns="34286" anchor="ctr"/>
          <a:lstStyle>
            <a:lvl1pPr algn="r" defTabSz="914293">
              <a:lnSpc>
                <a:spcPct val="100000"/>
              </a:lnSpc>
              <a:spcBef>
                <a:spcPts val="0"/>
              </a:spcBef>
              <a:spcAft>
                <a:spcPts val="0"/>
              </a:spcAft>
              <a:defRPr sz="1200" b="1">
                <a:solidFill>
                  <a:srgbClr val="FFFFFF"/>
                </a:solidFill>
                <a:latin typeface="Calibri" pitchFamily="34" charset="0"/>
                <a:cs typeface="+mn-cs"/>
              </a:defRPr>
            </a:lvl1pPr>
          </a:lstStyle>
          <a:p>
            <a:pPr eaLnBrk="1" hangingPunct="1">
              <a:defRPr/>
            </a:pPr>
            <a:fld id="{BAF16E8A-3719-49D2-BACA-74B8D13017C5}" type="slidenum">
              <a:rPr lang="en-US" sz="900" smtClean="0"/>
              <a:pPr eaLnBrk="1" hangingPunct="1">
                <a:defRPr/>
              </a:pPr>
              <a:t>‹#›</a:t>
            </a:fld>
            <a:endParaRPr lang="en-US" sz="900" dirty="0"/>
          </a:p>
        </p:txBody>
      </p:sp>
      <p:pic>
        <p:nvPicPr>
          <p:cNvPr id="1029" name="Picture 11" descr="HRC SSI"/>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493125" y="23813"/>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C:\Users\christopher.l.ho7960\AppData\Local\Microsoft\Windows\Temporary Internet Files\Content.Outlook\VHZVQHSE\SnipImag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2713" y="53975"/>
            <a:ext cx="5508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46" r:id="rId7"/>
  </p:sldLayoutIdLst>
  <p:txStyles>
    <p:titleStyle>
      <a:lvl1pPr algn="ctr" defTabSz="684213" rtl="0" eaLnBrk="0" fontAlgn="base" hangingPunct="0">
        <a:spcBef>
          <a:spcPct val="0"/>
        </a:spcBef>
        <a:spcAft>
          <a:spcPct val="0"/>
        </a:spcAft>
        <a:defRPr sz="3300">
          <a:solidFill>
            <a:schemeClr val="tx2"/>
          </a:solidFill>
          <a:latin typeface="Arial" charset="0"/>
          <a:ea typeface="+mj-ea"/>
          <a:cs typeface="+mj-cs"/>
        </a:defRPr>
      </a:lvl1pPr>
      <a:lvl2pPr algn="ctr" defTabSz="684213" rtl="0" eaLnBrk="0" fontAlgn="base" hangingPunct="0">
        <a:spcBef>
          <a:spcPct val="0"/>
        </a:spcBef>
        <a:spcAft>
          <a:spcPct val="0"/>
        </a:spcAft>
        <a:defRPr sz="3300">
          <a:solidFill>
            <a:schemeClr val="tx2"/>
          </a:solidFill>
          <a:latin typeface="Arial" charset="0"/>
        </a:defRPr>
      </a:lvl2pPr>
      <a:lvl3pPr algn="ctr" defTabSz="684213" rtl="0" eaLnBrk="0" fontAlgn="base" hangingPunct="0">
        <a:spcBef>
          <a:spcPct val="0"/>
        </a:spcBef>
        <a:spcAft>
          <a:spcPct val="0"/>
        </a:spcAft>
        <a:defRPr sz="3300">
          <a:solidFill>
            <a:schemeClr val="tx2"/>
          </a:solidFill>
          <a:latin typeface="Arial" charset="0"/>
        </a:defRPr>
      </a:lvl3pPr>
      <a:lvl4pPr algn="ctr" defTabSz="684213" rtl="0" eaLnBrk="0" fontAlgn="base" hangingPunct="0">
        <a:spcBef>
          <a:spcPct val="0"/>
        </a:spcBef>
        <a:spcAft>
          <a:spcPct val="0"/>
        </a:spcAft>
        <a:defRPr sz="3300">
          <a:solidFill>
            <a:schemeClr val="tx2"/>
          </a:solidFill>
          <a:latin typeface="Arial" charset="0"/>
        </a:defRPr>
      </a:lvl4pPr>
      <a:lvl5pPr algn="ctr" defTabSz="684213" rtl="0" eaLnBrk="0" fontAlgn="base" hangingPunct="0">
        <a:spcBef>
          <a:spcPct val="0"/>
        </a:spcBef>
        <a:spcAft>
          <a:spcPct val="0"/>
        </a:spcAft>
        <a:defRPr sz="3300">
          <a:solidFill>
            <a:schemeClr val="tx2"/>
          </a:solidFill>
          <a:latin typeface="Arial" charset="0"/>
        </a:defRPr>
      </a:lvl5pPr>
      <a:lvl6pPr marL="230772" algn="ctr" defTabSz="685104" rtl="0" fontAlgn="base">
        <a:spcBef>
          <a:spcPct val="0"/>
        </a:spcBef>
        <a:spcAft>
          <a:spcPct val="0"/>
        </a:spcAft>
        <a:defRPr sz="3300">
          <a:solidFill>
            <a:schemeClr val="tx2"/>
          </a:solidFill>
          <a:latin typeface="Arial" charset="0"/>
        </a:defRPr>
      </a:lvl6pPr>
      <a:lvl7pPr marL="461543" algn="ctr" defTabSz="685104" rtl="0" fontAlgn="base">
        <a:spcBef>
          <a:spcPct val="0"/>
        </a:spcBef>
        <a:spcAft>
          <a:spcPct val="0"/>
        </a:spcAft>
        <a:defRPr sz="3300">
          <a:solidFill>
            <a:schemeClr val="tx2"/>
          </a:solidFill>
          <a:latin typeface="Arial" charset="0"/>
        </a:defRPr>
      </a:lvl7pPr>
      <a:lvl8pPr marL="692315" algn="ctr" defTabSz="685104" rtl="0" fontAlgn="base">
        <a:spcBef>
          <a:spcPct val="0"/>
        </a:spcBef>
        <a:spcAft>
          <a:spcPct val="0"/>
        </a:spcAft>
        <a:defRPr sz="3300">
          <a:solidFill>
            <a:schemeClr val="tx2"/>
          </a:solidFill>
          <a:latin typeface="Arial" charset="0"/>
        </a:defRPr>
      </a:lvl8pPr>
      <a:lvl9pPr marL="923087" algn="ctr" defTabSz="685104" rtl="0" fontAlgn="base">
        <a:spcBef>
          <a:spcPct val="0"/>
        </a:spcBef>
        <a:spcAft>
          <a:spcPct val="0"/>
        </a:spcAft>
        <a:defRPr sz="3300">
          <a:solidFill>
            <a:schemeClr val="tx2"/>
          </a:solidFill>
          <a:latin typeface="Arial" charset="0"/>
        </a:defRPr>
      </a:lvl9pPr>
    </p:titleStyle>
    <p:bodyStyle>
      <a:lvl1pPr marL="255588" indent="-255588" algn="l" defTabSz="684213" rtl="0" eaLnBrk="0" fontAlgn="base" hangingPunct="0">
        <a:spcBef>
          <a:spcPct val="20000"/>
        </a:spcBef>
        <a:spcAft>
          <a:spcPct val="0"/>
        </a:spcAft>
        <a:buChar char="•"/>
        <a:defRPr sz="2400">
          <a:solidFill>
            <a:schemeClr val="tx1"/>
          </a:solidFill>
          <a:latin typeface="Arial" charset="0"/>
          <a:ea typeface="+mn-ea"/>
          <a:cs typeface="+mn-cs"/>
        </a:defRPr>
      </a:lvl1pPr>
      <a:lvl2pPr marL="555625" indent="-212725" algn="l" defTabSz="684213" rtl="0" eaLnBrk="0" fontAlgn="base" hangingPunct="0">
        <a:spcBef>
          <a:spcPct val="20000"/>
        </a:spcBef>
        <a:spcAft>
          <a:spcPct val="0"/>
        </a:spcAft>
        <a:buChar char="–"/>
        <a:defRPr sz="2100">
          <a:solidFill>
            <a:schemeClr val="tx1"/>
          </a:solidFill>
          <a:latin typeface="Arial" charset="0"/>
        </a:defRPr>
      </a:lvl2pPr>
      <a:lvl3pPr marL="855663" indent="-171450" algn="l" defTabSz="684213" rtl="0" eaLnBrk="0" fontAlgn="base" hangingPunct="0">
        <a:spcBef>
          <a:spcPct val="20000"/>
        </a:spcBef>
        <a:spcAft>
          <a:spcPct val="0"/>
        </a:spcAft>
        <a:buChar char="•"/>
        <a:defRPr>
          <a:solidFill>
            <a:schemeClr val="tx1"/>
          </a:solidFill>
          <a:latin typeface="Arial" charset="0"/>
        </a:defRPr>
      </a:lvl3pPr>
      <a:lvl4pPr marL="1200150" indent="-171450" algn="l" defTabSz="684213" rtl="0" eaLnBrk="0" fontAlgn="base" hangingPunct="0">
        <a:spcBef>
          <a:spcPct val="20000"/>
        </a:spcBef>
        <a:spcAft>
          <a:spcPct val="0"/>
        </a:spcAft>
        <a:buChar char="–"/>
        <a:defRPr sz="1500">
          <a:solidFill>
            <a:schemeClr val="tx1"/>
          </a:solidFill>
          <a:latin typeface="Arial" charset="0"/>
        </a:defRPr>
      </a:lvl4pPr>
      <a:lvl5pPr marL="1541463" indent="-171450" algn="l" defTabSz="684213" rtl="0" eaLnBrk="0" fontAlgn="base" hangingPunct="0">
        <a:spcBef>
          <a:spcPct val="20000"/>
        </a:spcBef>
        <a:spcAft>
          <a:spcPct val="0"/>
        </a:spcAft>
        <a:buChar char="»"/>
        <a:defRPr sz="1500">
          <a:solidFill>
            <a:schemeClr val="tx1"/>
          </a:solidFill>
          <a:latin typeface="Arial" charset="0"/>
        </a:defRPr>
      </a:lvl5pPr>
      <a:lvl6pPr marL="1773257" indent="-171476" algn="l" defTabSz="685104" rtl="0" fontAlgn="base">
        <a:spcBef>
          <a:spcPct val="20000"/>
        </a:spcBef>
        <a:spcAft>
          <a:spcPct val="0"/>
        </a:spcAft>
        <a:buChar char="»"/>
        <a:defRPr sz="1500">
          <a:solidFill>
            <a:schemeClr val="tx1"/>
          </a:solidFill>
          <a:latin typeface="+mn-lt"/>
        </a:defRPr>
      </a:lvl6pPr>
      <a:lvl7pPr marL="2004028" indent="-171476" algn="l" defTabSz="685104" rtl="0" fontAlgn="base">
        <a:spcBef>
          <a:spcPct val="20000"/>
        </a:spcBef>
        <a:spcAft>
          <a:spcPct val="0"/>
        </a:spcAft>
        <a:buChar char="»"/>
        <a:defRPr sz="1500">
          <a:solidFill>
            <a:schemeClr val="tx1"/>
          </a:solidFill>
          <a:latin typeface="+mn-lt"/>
        </a:defRPr>
      </a:lvl7pPr>
      <a:lvl8pPr marL="2234800" indent="-171476" algn="l" defTabSz="685104" rtl="0" fontAlgn="base">
        <a:spcBef>
          <a:spcPct val="20000"/>
        </a:spcBef>
        <a:spcAft>
          <a:spcPct val="0"/>
        </a:spcAft>
        <a:buChar char="»"/>
        <a:defRPr sz="1500">
          <a:solidFill>
            <a:schemeClr val="tx1"/>
          </a:solidFill>
          <a:latin typeface="+mn-lt"/>
        </a:defRPr>
      </a:lvl8pPr>
      <a:lvl9pPr marL="2465572" indent="-171476" algn="l" defTabSz="685104" rtl="0" fontAlgn="base">
        <a:spcBef>
          <a:spcPct val="20000"/>
        </a:spcBef>
        <a:spcAft>
          <a:spcPct val="0"/>
        </a:spcAft>
        <a:buChar char="»"/>
        <a:defRPr sz="1500">
          <a:solidFill>
            <a:schemeClr val="tx1"/>
          </a:solidFill>
          <a:latin typeface="+mn-lt"/>
        </a:defRPr>
      </a:lvl9pPr>
    </p:bodyStyle>
    <p:otherStyle>
      <a:defPPr>
        <a:defRPr lang="en-US"/>
      </a:defPPr>
      <a:lvl1pPr marL="0" algn="l" defTabSz="461543" rtl="0" eaLnBrk="1" latinLnBrk="0" hangingPunct="1">
        <a:defRPr sz="900" kern="1200">
          <a:solidFill>
            <a:schemeClr val="tx1"/>
          </a:solidFill>
          <a:latin typeface="+mn-lt"/>
          <a:ea typeface="+mn-ea"/>
          <a:cs typeface="+mn-cs"/>
        </a:defRPr>
      </a:lvl1pPr>
      <a:lvl2pPr marL="230772" algn="l" defTabSz="461543" rtl="0" eaLnBrk="1" latinLnBrk="0" hangingPunct="1">
        <a:defRPr sz="900" kern="1200">
          <a:solidFill>
            <a:schemeClr val="tx1"/>
          </a:solidFill>
          <a:latin typeface="+mn-lt"/>
          <a:ea typeface="+mn-ea"/>
          <a:cs typeface="+mn-cs"/>
        </a:defRPr>
      </a:lvl2pPr>
      <a:lvl3pPr marL="461543" algn="l" defTabSz="461543" rtl="0" eaLnBrk="1" latinLnBrk="0" hangingPunct="1">
        <a:defRPr sz="900" kern="1200">
          <a:solidFill>
            <a:schemeClr val="tx1"/>
          </a:solidFill>
          <a:latin typeface="+mn-lt"/>
          <a:ea typeface="+mn-ea"/>
          <a:cs typeface="+mn-cs"/>
        </a:defRPr>
      </a:lvl3pPr>
      <a:lvl4pPr marL="692315" algn="l" defTabSz="461543" rtl="0" eaLnBrk="1" latinLnBrk="0" hangingPunct="1">
        <a:defRPr sz="900" kern="1200">
          <a:solidFill>
            <a:schemeClr val="tx1"/>
          </a:solidFill>
          <a:latin typeface="+mn-lt"/>
          <a:ea typeface="+mn-ea"/>
          <a:cs typeface="+mn-cs"/>
        </a:defRPr>
      </a:lvl4pPr>
      <a:lvl5pPr marL="923087" algn="l" defTabSz="461543" rtl="0" eaLnBrk="1" latinLnBrk="0" hangingPunct="1">
        <a:defRPr sz="900" kern="1200">
          <a:solidFill>
            <a:schemeClr val="tx1"/>
          </a:solidFill>
          <a:latin typeface="+mn-lt"/>
          <a:ea typeface="+mn-ea"/>
          <a:cs typeface="+mn-cs"/>
        </a:defRPr>
      </a:lvl5pPr>
      <a:lvl6pPr marL="1153859" algn="l" defTabSz="461543" rtl="0" eaLnBrk="1" latinLnBrk="0" hangingPunct="1">
        <a:defRPr sz="900" kern="1200">
          <a:solidFill>
            <a:schemeClr val="tx1"/>
          </a:solidFill>
          <a:latin typeface="+mn-lt"/>
          <a:ea typeface="+mn-ea"/>
          <a:cs typeface="+mn-cs"/>
        </a:defRPr>
      </a:lvl6pPr>
      <a:lvl7pPr marL="1384631" algn="l" defTabSz="461543" rtl="0" eaLnBrk="1" latinLnBrk="0" hangingPunct="1">
        <a:defRPr sz="900" kern="1200">
          <a:solidFill>
            <a:schemeClr val="tx1"/>
          </a:solidFill>
          <a:latin typeface="+mn-lt"/>
          <a:ea typeface="+mn-ea"/>
          <a:cs typeface="+mn-cs"/>
        </a:defRPr>
      </a:lvl7pPr>
      <a:lvl8pPr marL="1615402" algn="l" defTabSz="461543" rtl="0" eaLnBrk="1" latinLnBrk="0" hangingPunct="1">
        <a:defRPr sz="900" kern="1200">
          <a:solidFill>
            <a:schemeClr val="tx1"/>
          </a:solidFill>
          <a:latin typeface="+mn-lt"/>
          <a:ea typeface="+mn-ea"/>
          <a:cs typeface="+mn-cs"/>
        </a:defRPr>
      </a:lvl8pPr>
      <a:lvl9pPr marL="1846174" algn="l" defTabSz="46154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4267200"/>
            <a:ext cx="9144000" cy="457200"/>
          </a:xfrm>
        </p:spPr>
        <p:txBody>
          <a:bodyPr anchor="ctr">
            <a:noAutofit/>
          </a:bodyPr>
          <a:lstStyle/>
          <a:p>
            <a:pPr defTabSz="684610">
              <a:defRPr/>
            </a:pPr>
            <a:r>
              <a:rPr lang="en-US" sz="2800" dirty="0" smtClean="0"/>
              <a:t>Effective Writing for Evaluations</a:t>
            </a:r>
            <a:endParaRPr lang="en-US" sz="2800" dirty="0"/>
          </a:p>
        </p:txBody>
      </p:sp>
      <p:sp>
        <p:nvSpPr>
          <p:cNvPr id="9219" name="Title 6"/>
          <p:cNvSpPr txBox="1">
            <a:spLocks noGrp="1"/>
          </p:cNvSpPr>
          <p:nvPr>
            <p:ph type="title"/>
          </p:nvPr>
        </p:nvSpPr>
        <p:spPr bwMode="auto">
          <a:xfrm>
            <a:off x="0" y="2743200"/>
            <a:ext cx="9144000" cy="769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i="1" smtClean="0">
                <a:solidFill>
                  <a:schemeClr val="tx1"/>
                </a:solidFill>
              </a:rPr>
              <a:t>Human Resources Command</a:t>
            </a:r>
            <a:endParaRPr lang="en-US" altLang="en-US" sz="3000" i="1"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Strong Narratives (OER)</a:t>
            </a:r>
          </a:p>
        </p:txBody>
      </p:sp>
      <p:sp>
        <p:nvSpPr>
          <p:cNvPr id="2" name="Rectangle 1"/>
          <p:cNvSpPr/>
          <p:nvPr/>
        </p:nvSpPr>
        <p:spPr>
          <a:xfrm>
            <a:off x="0" y="914400"/>
            <a:ext cx="9144000" cy="3354388"/>
          </a:xfrm>
          <a:prstGeom prst="rect">
            <a:avLst/>
          </a:prstGeom>
        </p:spPr>
        <p:txBody>
          <a:bodyPr>
            <a:spAutoFit/>
          </a:bodyPr>
          <a:lstStyle/>
          <a:p>
            <a:pPr marL="228600" indent="-228600" eaLnBrk="1" fontAlgn="auto" hangingPunct="1">
              <a:spcBef>
                <a:spcPts val="0"/>
              </a:spcBef>
              <a:spcAft>
                <a:spcPts val="0"/>
              </a:spcAft>
              <a:buFont typeface="Wingdings" panose="05000000000000000000" pitchFamily="2" charset="2"/>
              <a:buChar char="§"/>
              <a:defRPr/>
            </a:pPr>
            <a:r>
              <a:rPr lang="en-US" sz="2000" dirty="0">
                <a:latin typeface="+mn-lt"/>
              </a:rPr>
              <a:t>MAJ </a:t>
            </a:r>
            <a:r>
              <a:rPr lang="en-US" sz="2000" dirty="0" err="1">
                <a:latin typeface="+mn-lt"/>
              </a:rPr>
              <a:t>XXXXX</a:t>
            </a:r>
            <a:r>
              <a:rPr lang="en-US" sz="2000" dirty="0">
                <a:latin typeface="+mn-lt"/>
              </a:rPr>
              <a:t> is my #4 major of the 27 I currently senior rate, and one of the best officers that I’ve seen in over 25 years of service – easily top 10%.  Already shows Battalion Command potential; promote to LTC and select for Battalion Command followed by SSC.</a:t>
            </a:r>
          </a:p>
          <a:p>
            <a:pPr marL="228600" indent="-223838" eaLnBrk="1" fontAlgn="auto" hangingPunct="1">
              <a:spcBef>
                <a:spcPts val="0"/>
              </a:spcBef>
              <a:spcAft>
                <a:spcPts val="0"/>
              </a:spcAft>
              <a:buFont typeface="Wingdings" panose="05000000000000000000" pitchFamily="2" charset="2"/>
              <a:buChar char="§"/>
              <a:defRPr/>
            </a:pPr>
            <a:endParaRPr lang="en-US" sz="1200" dirty="0">
              <a:latin typeface="+mn-lt"/>
            </a:endParaRPr>
          </a:p>
          <a:p>
            <a:pPr marL="228600" indent="-223838" eaLnBrk="1" fontAlgn="auto" hangingPunct="1">
              <a:spcBef>
                <a:spcPts val="0"/>
              </a:spcBef>
              <a:spcAft>
                <a:spcPts val="0"/>
              </a:spcAft>
              <a:buFont typeface="Wingdings" panose="05000000000000000000" pitchFamily="2" charset="2"/>
              <a:buChar char="§"/>
              <a:defRPr/>
            </a:pPr>
            <a:r>
              <a:rPr lang="en-US" sz="2000" dirty="0">
                <a:latin typeface="+mn-lt"/>
              </a:rPr>
              <a:t>Superb!  MAJ </a:t>
            </a:r>
            <a:r>
              <a:rPr lang="en-US" sz="2000" dirty="0" err="1">
                <a:latin typeface="+mn-lt"/>
              </a:rPr>
              <a:t>XXXXX’s</a:t>
            </a:r>
            <a:r>
              <a:rPr lang="en-US" sz="2000" dirty="0">
                <a:latin typeface="+mn-lt"/>
              </a:rPr>
              <a:t> performance in an extremely difficult and challenging assignment has been absolutely outstanding.  MAJ </a:t>
            </a:r>
            <a:r>
              <a:rPr lang="en-US" sz="2000" dirty="0" err="1">
                <a:latin typeface="+mn-lt"/>
              </a:rPr>
              <a:t>XXXXX’s</a:t>
            </a:r>
            <a:r>
              <a:rPr lang="en-US" sz="2000" dirty="0">
                <a:latin typeface="+mn-lt"/>
              </a:rPr>
              <a:t> rare skills and abilities clearly separate her from her peers and make her the right choice for the difficult jobs that require innovative planning, meticulous execution, and extra effort.  Absolutely unlimited potential.  Promote ahead of peers and assign to tough positions of maximum responsibility.  A truly superior officer.</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Strong Narratives (NCOER)</a:t>
            </a:r>
          </a:p>
        </p:txBody>
      </p:sp>
      <p:sp>
        <p:nvSpPr>
          <p:cNvPr id="29699" name="Rectangle 1"/>
          <p:cNvSpPr>
            <a:spLocks noChangeArrowheads="1"/>
          </p:cNvSpPr>
          <p:nvPr/>
        </p:nvSpPr>
        <p:spPr bwMode="auto">
          <a:xfrm>
            <a:off x="0" y="914400"/>
            <a:ext cx="914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5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000"/>
              <a:t>MSG XXXXX possesses limitless potential to serve as a Sergeant Major.  Immediately select for USASMA and assign as a Senior Career Management NCO.  He is in the top 20% of the Master Sergeants I have senior rated in my 25 years.  He has clearly demonstrated that he truly cares about Soldiers.</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SFC XXXXX rates as among the best and is #2 of 6 Platoon Sergeants I senior rate.  Her contributions to the Army, her Soldiers, and the local community make her a definite selection to Master Sergeant ahead of her peers.  SFC XXXXX should continue to be placed in leadership positions with increased responsibilities.  Assign as First Sergeant, she will excel.</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SFC XXXXX is an exceptional NCO with unlimited potential.  He is #3 of 8 SFCs that I senior rate.  Promote ahead of peers to Master Sergeant and select for First Sergeant at the earliest opportunity.  His unequivocal duty performance and proven competence was evident as he served as the Rear Detachment NCOIC while the unit was deployed to JRTC.</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73025" y="27797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tx1"/>
                </a:solidFill>
              </a:rPr>
              <a:t>Example NCOERs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2166-9-1 (SGT)</a:t>
            </a:r>
          </a:p>
        </p:txBody>
      </p:sp>
      <p:sp>
        <p:nvSpPr>
          <p:cNvPr id="32771" name="TextBox 2"/>
          <p:cNvSpPr txBox="1">
            <a:spLocks noChangeArrowheads="1"/>
          </p:cNvSpPr>
          <p:nvPr/>
        </p:nvSpPr>
        <p:spPr bwMode="auto">
          <a:xfrm>
            <a:off x="2743200" y="576263"/>
            <a:ext cx="3657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(SSG)</a:t>
            </a:r>
          </a:p>
        </p:txBody>
      </p:sp>
      <p:sp>
        <p:nvSpPr>
          <p:cNvPr id="34819" name="TextBox 3"/>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(SSG)</a:t>
            </a:r>
          </a:p>
        </p:txBody>
      </p:sp>
      <p:pic>
        <p:nvPicPr>
          <p:cNvPr id="36867"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(SFC)</a:t>
            </a:r>
          </a:p>
        </p:txBody>
      </p:sp>
      <p:sp>
        <p:nvSpPr>
          <p:cNvPr id="38915" name="TextBox 2"/>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(SFC)</a:t>
            </a:r>
          </a:p>
        </p:txBody>
      </p:sp>
      <p:sp>
        <p:nvSpPr>
          <p:cNvPr id="40963" name="TextBox 2"/>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1SG)</a:t>
            </a:r>
            <a:endParaRPr lang="en-US" sz="3200" b="1" dirty="0">
              <a:solidFill>
                <a:prstClr val="black"/>
              </a:solidFill>
              <a:latin typeface="+mj-lt"/>
              <a:cs typeface="Arial" pitchFamily="34" charset="0"/>
            </a:endParaRPr>
          </a:p>
        </p:txBody>
      </p:sp>
      <p:sp>
        <p:nvSpPr>
          <p:cNvPr id="43011" name="TextBox 2"/>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(MSG</a:t>
            </a:r>
            <a:r>
              <a:rPr lang="en-US" sz="3200" b="1" dirty="0">
                <a:solidFill>
                  <a:prstClr val="black"/>
                </a:solidFill>
                <a:latin typeface="+mj-lt"/>
                <a:cs typeface="Arial" pitchFamily="34" charset="0"/>
              </a:rPr>
              <a:t>)</a:t>
            </a:r>
          </a:p>
        </p:txBody>
      </p:sp>
      <p:sp>
        <p:nvSpPr>
          <p:cNvPr id="45059" name="TextBox 2"/>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p:cNvSpPr>
          <p:nvPr/>
        </p:nvSpPr>
        <p:spPr bwMode="auto">
          <a:xfrm>
            <a:off x="0" y="0"/>
            <a:ext cx="9144000" cy="457200"/>
          </a:xfrm>
          <a:prstGeom prst="rect">
            <a:avLst/>
          </a:prstGeom>
          <a:noFill/>
          <a:ln>
            <a:miter lim="800000"/>
            <a:headEnd/>
            <a:tailEnd/>
          </a:ln>
        </p:spPr>
        <p:txBody>
          <a:bodyPr lIns="68580" tIns="34290" rIns="68580" bIns="34290" anchor="ctr"/>
          <a:lstStyle/>
          <a:p>
            <a:pPr algn="ctr" defTabSz="684610">
              <a:tabLst>
                <a:tab pos="2869406" algn="l"/>
              </a:tabLst>
              <a:defRPr/>
            </a:pPr>
            <a:r>
              <a:rPr lang="en-US" sz="3200" b="1" kern="0" dirty="0">
                <a:solidFill>
                  <a:prstClr val="black"/>
                </a:solidFill>
                <a:latin typeface="+mj-lt"/>
                <a:cs typeface="Arial" pitchFamily="34" charset="0"/>
              </a:rPr>
              <a:t>Role of the Rater / Senior Rater</a:t>
            </a:r>
          </a:p>
        </p:txBody>
      </p:sp>
      <p:sp>
        <p:nvSpPr>
          <p:cNvPr id="2" name="Rectangle 1"/>
          <p:cNvSpPr/>
          <p:nvPr/>
        </p:nvSpPr>
        <p:spPr>
          <a:xfrm>
            <a:off x="0" y="914400"/>
            <a:ext cx="9144000" cy="5324475"/>
          </a:xfrm>
          <a:prstGeom prst="rect">
            <a:avLst/>
          </a:prstGeom>
        </p:spPr>
        <p:txBody>
          <a:bodyPr>
            <a:spAutoFit/>
          </a:bodyPr>
          <a:lstStyle/>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Senior Rater is the “owner” of the Evaluation and is responsible for timely completion</a:t>
            </a:r>
          </a:p>
          <a:p>
            <a:pPr marL="1587"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b="1" dirty="0">
                <a:latin typeface="+mn-lt"/>
                <a:cs typeface="Arial" charset="0"/>
              </a:rPr>
              <a:t>Mentor / Develop / Counsel your subordinates</a:t>
            </a:r>
          </a:p>
          <a:p>
            <a:pPr marL="0" lvl="1" eaLnBrk="1" fontAlgn="auto" hangingPunct="1">
              <a:spcBef>
                <a:spcPts val="0"/>
              </a:spcBef>
              <a:spcAft>
                <a:spcPts val="0"/>
              </a:spcAft>
              <a:defRPr/>
            </a:pPr>
            <a:endParaRPr lang="en-US" sz="1200" dirty="0">
              <a:latin typeface="+mn-lt"/>
              <a:cs typeface="Arial" charset="0"/>
            </a:endParaRPr>
          </a:p>
          <a:p>
            <a:pPr lvl="1" eaLnBrk="1" fontAlgn="auto" hangingPunct="1">
              <a:spcBef>
                <a:spcPts val="0"/>
              </a:spcBef>
              <a:spcAft>
                <a:spcPts val="0"/>
              </a:spcAft>
              <a:defRPr/>
            </a:pPr>
            <a:r>
              <a:rPr lang="en-US" sz="1400" dirty="0">
                <a:latin typeface="+mn-lt"/>
                <a:cs typeface="Arial" charset="0"/>
              </a:rPr>
              <a:t>Support Form – tool available to aid in defining / guiding goals and objectives throughout rating period; provides feedback to rated individual</a:t>
            </a:r>
          </a:p>
          <a:p>
            <a:pPr marL="0" lvl="1" eaLnBrk="1" fontAlgn="auto" hangingPunct="1">
              <a:spcBef>
                <a:spcPts val="0"/>
              </a:spcBef>
              <a:spcAft>
                <a:spcPts val="0"/>
              </a:spcAft>
              <a:defRPr/>
            </a:pPr>
            <a:endParaRPr lang="en-US" sz="1200" dirty="0">
              <a:latin typeface="+mn-lt"/>
              <a:cs typeface="Arial" charset="0"/>
            </a:endParaRPr>
          </a:p>
          <a:p>
            <a:pPr marL="227013"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Understand how our Evaluation Systems works</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Fairly and accurately assess subordinates - participate in counseling</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Senior Rater </a:t>
            </a:r>
            <a:r>
              <a:rPr lang="en-US" sz="1400" dirty="0" smtClean="0">
                <a:latin typeface="+mn-lt"/>
                <a:cs typeface="Arial" charset="0"/>
              </a:rPr>
              <a:t>narrative </a:t>
            </a:r>
            <a:r>
              <a:rPr lang="en-US" sz="1400" dirty="0">
                <a:latin typeface="+mn-lt"/>
                <a:cs typeface="Arial" charset="0"/>
              </a:rPr>
              <a:t>is </a:t>
            </a:r>
            <a:r>
              <a:rPr lang="en-US" sz="1400" dirty="0" smtClean="0">
                <a:latin typeface="+mn-lt"/>
                <a:cs typeface="Arial" charset="0"/>
              </a:rPr>
              <a:t>key</a:t>
            </a:r>
            <a:r>
              <a:rPr lang="en-US" sz="1400" dirty="0">
                <a:latin typeface="+mn-lt"/>
                <a:cs typeface="Arial" charset="0"/>
              </a:rPr>
              <a:t>:  Exclusive vs. Strong Narrative to describe subordinate </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Quantify potential…identify your best</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Be Careful… What you don’t say is just as damaging as what you do say</a:t>
            </a:r>
          </a:p>
          <a:p>
            <a:pPr marL="0" lvl="1"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smtClean="0">
                <a:latin typeface="+mn-lt"/>
                <a:cs typeface="Arial" charset="0"/>
              </a:rPr>
              <a:t>Verify / Certify </a:t>
            </a:r>
            <a:r>
              <a:rPr lang="en-US" sz="1600" dirty="0">
                <a:latin typeface="+mn-lt"/>
                <a:cs typeface="Arial" charset="0"/>
              </a:rPr>
              <a:t>your subordinates on how to assess – ask them to bring their counselings and assessments with them to their counseling</a:t>
            </a:r>
          </a:p>
          <a:p>
            <a:pPr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Understand how to manage your Senior Rater profile - develop your rating philosophy</a:t>
            </a:r>
          </a:p>
          <a:p>
            <a:pPr marL="228600" indent="-227013" eaLnBrk="1" fontAlgn="auto" hangingPunct="1">
              <a:spcBef>
                <a:spcPts val="0"/>
              </a:spcBef>
              <a:spcAft>
                <a:spcPts val="0"/>
              </a:spcAft>
              <a:buFont typeface="Wingdings" panose="05000000000000000000" pitchFamily="2" charset="2"/>
              <a:buChar char="§"/>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Anticipate and project “next” Evaluation </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Current </a:t>
            </a:r>
            <a:r>
              <a:rPr lang="en-US" sz="1400" dirty="0" smtClean="0">
                <a:latin typeface="+mn-lt"/>
                <a:cs typeface="Arial" charset="0"/>
              </a:rPr>
              <a:t>“THRU Date” </a:t>
            </a:r>
            <a:r>
              <a:rPr lang="en-US" sz="1400" dirty="0">
                <a:latin typeface="+mn-lt"/>
                <a:cs typeface="Arial" charset="0"/>
              </a:rPr>
              <a:t>on file plus 12 months or known changes of rater</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“Complete the Record” dates for those being considered by a board </a:t>
            </a:r>
          </a:p>
          <a:p>
            <a:pPr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Monitor when reports are required, that they’re submitted on time, and unit rating schemes are current and accurate (Leader responsibility)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1SG)</a:t>
            </a:r>
            <a:endParaRPr lang="en-US" sz="3200" b="1" dirty="0">
              <a:solidFill>
                <a:prstClr val="black"/>
              </a:solidFill>
              <a:latin typeface="+mj-lt"/>
              <a:cs typeface="Arial" pitchFamily="34" charset="0"/>
            </a:endParaRPr>
          </a:p>
        </p:txBody>
      </p:sp>
      <p:sp>
        <p:nvSpPr>
          <p:cNvPr id="47108" name="TextBox 6"/>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(MSG</a:t>
            </a:r>
            <a:r>
              <a:rPr lang="en-US" sz="3200" b="1" dirty="0">
                <a:solidFill>
                  <a:prstClr val="black"/>
                </a:solidFill>
                <a:latin typeface="+mj-lt"/>
                <a:cs typeface="Arial" pitchFamily="34" charset="0"/>
              </a:rPr>
              <a:t>)</a:t>
            </a:r>
          </a:p>
        </p:txBody>
      </p:sp>
      <p:sp>
        <p:nvSpPr>
          <p:cNvPr id="49155" name="TextBox 2"/>
          <p:cNvSpPr txBox="1">
            <a:spLocks noChangeArrowheads="1"/>
          </p:cNvSpPr>
          <p:nvPr/>
        </p:nvSpPr>
        <p:spPr bwMode="auto">
          <a:xfrm>
            <a:off x="1692275" y="574675"/>
            <a:ext cx="575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CSM)</a:t>
            </a:r>
            <a:endParaRPr lang="en-US" sz="3200" b="1" dirty="0">
              <a:solidFill>
                <a:prstClr val="black"/>
              </a:solidFill>
              <a:latin typeface="+mj-lt"/>
              <a:cs typeface="Arial" pitchFamily="34" charset="0"/>
            </a:endParaRPr>
          </a:p>
        </p:txBody>
      </p:sp>
      <p:sp>
        <p:nvSpPr>
          <p:cNvPr id="51203" name="TextBox 1"/>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51204"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(SGM</a:t>
            </a:r>
            <a:r>
              <a:rPr lang="en-US" sz="3200" b="1" dirty="0">
                <a:solidFill>
                  <a:prstClr val="black"/>
                </a:solidFill>
                <a:latin typeface="+mj-lt"/>
                <a:cs typeface="Arial" pitchFamily="34" charset="0"/>
              </a:rPr>
              <a:t>)</a:t>
            </a:r>
          </a:p>
        </p:txBody>
      </p:sp>
      <p:sp>
        <p:nvSpPr>
          <p:cNvPr id="53251" name="TextBox 1"/>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53252"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CSM)</a:t>
            </a:r>
            <a:endParaRPr lang="en-US" sz="3200" b="1" dirty="0">
              <a:solidFill>
                <a:prstClr val="black"/>
              </a:solidFill>
              <a:latin typeface="+mj-lt"/>
              <a:cs typeface="Arial" pitchFamily="34" charset="0"/>
            </a:endParaRPr>
          </a:p>
        </p:txBody>
      </p:sp>
      <p:sp>
        <p:nvSpPr>
          <p:cNvPr id="55299" name="TextBox 1"/>
          <p:cNvSpPr txBox="1">
            <a:spLocks noChangeArrowheads="1"/>
          </p:cNvSpPr>
          <p:nvPr/>
        </p:nvSpPr>
        <p:spPr bwMode="auto">
          <a:xfrm>
            <a:off x="1692275" y="574675"/>
            <a:ext cx="575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pic>
        <p:nvPicPr>
          <p:cNvPr id="55300"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(SGM</a:t>
            </a:r>
            <a:r>
              <a:rPr lang="en-US" sz="3200" b="1" dirty="0">
                <a:solidFill>
                  <a:prstClr val="black"/>
                </a:solidFill>
                <a:latin typeface="+mj-lt"/>
                <a:cs typeface="Arial" pitchFamily="34" charset="0"/>
              </a:rPr>
              <a:t>)</a:t>
            </a:r>
          </a:p>
        </p:txBody>
      </p:sp>
      <p:sp>
        <p:nvSpPr>
          <p:cNvPr id="57347" name="TextBox 1"/>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pic>
        <p:nvPicPr>
          <p:cNvPr id="57348"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p:cNvSpPr>
          <p:nvPr/>
        </p:nvSpPr>
        <p:spPr bwMode="auto">
          <a:xfrm>
            <a:off x="0" y="0"/>
            <a:ext cx="9144000" cy="457200"/>
          </a:xfrm>
          <a:prstGeom prst="rect">
            <a:avLst/>
          </a:prstGeom>
          <a:noFill/>
          <a:ln>
            <a:miter lim="800000"/>
            <a:headEnd/>
            <a:tailEnd/>
          </a:ln>
        </p:spPr>
        <p:txBody>
          <a:bodyPr lIns="68580" tIns="34290" rIns="68580" bIns="34290" anchor="ctr"/>
          <a:lstStyle/>
          <a:p>
            <a:pPr algn="ctr" defTabSz="684610">
              <a:tabLst>
                <a:tab pos="2869406" algn="l"/>
              </a:tabLst>
              <a:defRPr/>
            </a:pPr>
            <a:r>
              <a:rPr lang="en-US" sz="3200" b="1" kern="0" dirty="0">
                <a:solidFill>
                  <a:prstClr val="black"/>
                </a:solidFill>
                <a:latin typeface="+mj-lt"/>
                <a:cs typeface="Arial" pitchFamily="34" charset="0"/>
              </a:rPr>
              <a:t>Evaluation Narrative</a:t>
            </a:r>
          </a:p>
        </p:txBody>
      </p:sp>
      <p:sp>
        <p:nvSpPr>
          <p:cNvPr id="13315" name="Rectangle 1"/>
          <p:cNvSpPr>
            <a:spLocks noChangeArrowheads="1"/>
          </p:cNvSpPr>
          <p:nvPr/>
        </p:nvSpPr>
        <p:spPr bwMode="auto">
          <a:xfrm>
            <a:off x="0" y="906463"/>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indent="-228600">
              <a:defRPr>
                <a:solidFill>
                  <a:schemeClr val="tx1"/>
                </a:solidFill>
                <a:latin typeface="Arial" panose="020B0604020202020204" pitchFamily="34" charset="0"/>
              </a:defRPr>
            </a:lvl2pPr>
            <a:lvl3pPr marL="4572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Wingdings" panose="05000000000000000000" pitchFamily="2" charset="2"/>
              <a:buChar char="§"/>
            </a:pPr>
            <a:r>
              <a:rPr lang="en-US" altLang="en-US" sz="2000" dirty="0"/>
              <a:t>Selection boards should not have to guess – </a:t>
            </a:r>
            <a:r>
              <a:rPr lang="en-US" altLang="en-US" sz="2000" u="sng" dirty="0"/>
              <a:t>Send a clear message</a:t>
            </a:r>
          </a:p>
          <a:p>
            <a:pPr eaLnBrk="1" hangingPunct="1">
              <a:lnSpc>
                <a:spcPct val="90000"/>
              </a:lnSpc>
              <a:spcBef>
                <a:spcPct val="20000"/>
              </a:spcBef>
              <a:buFont typeface="Wingdings" panose="05000000000000000000" pitchFamily="2" charset="2"/>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Raters focus on specifics to quantify and qualify performance</a:t>
            </a:r>
          </a:p>
          <a:p>
            <a:pPr eaLnBrk="1" hangingPunct="1">
              <a:lnSpc>
                <a:spcPct val="90000"/>
              </a:lnSpc>
              <a:spcBef>
                <a:spcPct val="20000"/>
              </a:spcBef>
              <a:buFont typeface="Wingdings" panose="05000000000000000000" pitchFamily="2" charset="2"/>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Senior raters need to amplify their potential box checks by using the narrative to clearly convey the appropriate message to selection boards</a:t>
            </a:r>
          </a:p>
          <a:p>
            <a:pPr eaLnBrk="1" hangingPunct="1">
              <a:lnSpc>
                <a:spcPct val="90000"/>
              </a:lnSpc>
              <a:spcBef>
                <a:spcPct val="20000"/>
              </a:spcBef>
              <a:buFont typeface="Wingdings" panose="05000000000000000000" pitchFamily="2" charset="2"/>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Quantify and qualify the passion that the senior rater has for the rated Soldier’s performance and potential by using:</a:t>
            </a:r>
          </a:p>
          <a:p>
            <a:pPr lvl="2" eaLnBrk="1" hangingPunct="1">
              <a:spcBef>
                <a:spcPct val="20000"/>
              </a:spcBef>
              <a:buFont typeface="Arial" panose="020B0604020202020204" pitchFamily="34" charset="0"/>
              <a:buChar char="•"/>
            </a:pPr>
            <a:r>
              <a:rPr lang="en-US" altLang="en-US" sz="1400" dirty="0"/>
              <a:t>Exclusive narratives that clearly describe superior performance/potential </a:t>
            </a:r>
            <a:r>
              <a:rPr lang="en-US" altLang="en-US" sz="1400" dirty="0" smtClean="0"/>
              <a:t>(e.g., </a:t>
            </a:r>
            <a:r>
              <a:rPr lang="en-US" altLang="en-US" sz="1400" dirty="0"/>
              <a:t>#1 or my best, top 5%, #2 out of 10, must select for Command / </a:t>
            </a:r>
            <a:r>
              <a:rPr lang="en-US" altLang="en-US" sz="1400" dirty="0" err="1"/>
              <a:t>CSL</a:t>
            </a:r>
            <a:r>
              <a:rPr lang="en-US" altLang="en-US" sz="1400" dirty="0"/>
              <a:t>, promote </a:t>
            </a:r>
            <a:r>
              <a:rPr lang="en-US" altLang="en-US" sz="1400" dirty="0" err="1"/>
              <a:t>BZ</a:t>
            </a:r>
            <a:r>
              <a:rPr lang="en-US" altLang="en-US" sz="1400" dirty="0"/>
              <a:t> / </a:t>
            </a:r>
            <a:r>
              <a:rPr lang="en-US" altLang="en-US" sz="1400" dirty="0" err="1"/>
              <a:t>SZ</a:t>
            </a:r>
            <a:r>
              <a:rPr lang="en-US" altLang="en-US" sz="1400" dirty="0"/>
              <a:t>)</a:t>
            </a:r>
          </a:p>
          <a:p>
            <a:pPr lvl="2" eaLnBrk="1" hangingPunct="1">
              <a:spcBef>
                <a:spcPct val="20000"/>
              </a:spcBef>
              <a:buFont typeface="Arial" panose="020B0604020202020204" pitchFamily="34" charset="0"/>
              <a:buChar char="•"/>
            </a:pPr>
            <a:r>
              <a:rPr lang="en-US" altLang="en-US" sz="1400" dirty="0"/>
              <a:t>Strong </a:t>
            </a:r>
            <a:r>
              <a:rPr lang="en-US" altLang="en-US" sz="1400" dirty="0" smtClean="0"/>
              <a:t>narratives </a:t>
            </a:r>
            <a:r>
              <a:rPr lang="en-US" altLang="en-US" sz="1400" dirty="0"/>
              <a:t>that describe significant performance and enthusiastically recommend promotion </a:t>
            </a:r>
            <a:r>
              <a:rPr lang="en-US" altLang="en-US" sz="1400" dirty="0" smtClean="0"/>
              <a:t>(e.g., </a:t>
            </a:r>
            <a:r>
              <a:rPr lang="en-US" altLang="en-US" sz="1400" dirty="0"/>
              <a:t>outstanding performance, one of my best, promote now)</a:t>
            </a:r>
          </a:p>
          <a:p>
            <a:pPr lvl="2" eaLnBrk="1" hangingPunct="1">
              <a:spcBef>
                <a:spcPct val="20000"/>
              </a:spcBef>
              <a:buFont typeface="Arial" panose="020B0604020202020204" pitchFamily="34" charset="0"/>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Be careful with your narrative: </a:t>
            </a:r>
          </a:p>
          <a:p>
            <a:pPr lvl="1" eaLnBrk="1" hangingPunct="1">
              <a:lnSpc>
                <a:spcPct val="90000"/>
              </a:lnSpc>
              <a:spcBef>
                <a:spcPct val="20000"/>
              </a:spcBef>
              <a:buFont typeface="Arial" panose="020B0604020202020204" pitchFamily="34" charset="0"/>
              <a:buChar char="•"/>
            </a:pPr>
            <a:r>
              <a:rPr lang="en-US" altLang="en-US" sz="1400" dirty="0"/>
              <a:t>What is not said can have the same impact as what is said</a:t>
            </a:r>
          </a:p>
          <a:p>
            <a:pPr lvl="1" eaLnBrk="1" hangingPunct="1">
              <a:lnSpc>
                <a:spcPct val="90000"/>
              </a:lnSpc>
              <a:spcBef>
                <a:spcPct val="20000"/>
              </a:spcBef>
              <a:buFont typeface="Arial" panose="020B0604020202020204" pitchFamily="34" charset="0"/>
              <a:buChar char="•"/>
            </a:pPr>
            <a:r>
              <a:rPr lang="en-US" altLang="en-US" sz="1400" dirty="0"/>
              <a:t>Don’t say the same thing for all your people; boards can easily detect repeated verbiage</a:t>
            </a:r>
          </a:p>
          <a:p>
            <a:pPr lvl="1" eaLnBrk="1" hangingPunct="1">
              <a:lnSpc>
                <a:spcPct val="90000"/>
              </a:lnSpc>
              <a:spcBef>
                <a:spcPct val="20000"/>
              </a:spcBef>
              <a:buFont typeface="Arial" panose="020B0604020202020204" pitchFamily="34" charset="0"/>
              <a:buChar char="•"/>
            </a:pPr>
            <a:r>
              <a:rPr lang="en-US" altLang="en-US" sz="1400" dirty="0"/>
              <a:t>Avoid using the same verbiage year-to-year for the same Soldier</a:t>
            </a:r>
          </a:p>
          <a:p>
            <a:pPr lvl="1" eaLnBrk="1" hangingPunct="1">
              <a:lnSpc>
                <a:spcPct val="90000"/>
              </a:lnSpc>
              <a:spcBef>
                <a:spcPct val="20000"/>
              </a:spcBef>
              <a:buFont typeface="Arial" panose="020B0604020202020204" pitchFamily="34" charset="0"/>
              <a:buChar char="•"/>
            </a:pPr>
            <a:r>
              <a:rPr lang="en-US" altLang="en-US" sz="1400" dirty="0"/>
              <a:t>Cannot mention box check or board language in the narrative </a:t>
            </a:r>
            <a:r>
              <a:rPr lang="en-US" altLang="en-US" sz="1400" dirty="0" smtClean="0"/>
              <a:t>(e.g., “</a:t>
            </a:r>
            <a:r>
              <a:rPr lang="en-US" altLang="en-US" sz="1400" dirty="0"/>
              <a:t>MOST QUALIFIED Soldier”, “6+ Soldier”, “If my profile allowed, I would rate this Soldier higher.”)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txBody>
          <a:bodyPr anchor="ctr">
            <a:spAutoFit/>
          </a:bodyPr>
          <a:lstStyle/>
          <a:p>
            <a:pPr algn="ctr" eaLnBrk="1" fontAlgn="auto" hangingPunct="1">
              <a:spcBef>
                <a:spcPts val="0"/>
              </a:spcBef>
              <a:spcAft>
                <a:spcPts val="0"/>
              </a:spcAft>
              <a:defRPr/>
            </a:pPr>
            <a:r>
              <a:rPr lang="en-US" sz="3200" b="1" dirty="0">
                <a:latin typeface="+mj-lt"/>
                <a:cs typeface="Calibri" pitchFamily="34" charset="0"/>
              </a:rPr>
              <a:t>Senior Rater Consistency</a:t>
            </a:r>
            <a:endParaRPr lang="en-US" sz="3200" b="1" dirty="0">
              <a:latin typeface="+mj-lt"/>
            </a:endParaRPr>
          </a:p>
        </p:txBody>
      </p:sp>
      <p:sp>
        <p:nvSpPr>
          <p:cNvPr id="4" name="TextBox 3"/>
          <p:cNvSpPr txBox="1"/>
          <p:nvPr/>
        </p:nvSpPr>
        <p:spPr>
          <a:xfrm>
            <a:off x="0" y="822325"/>
            <a:ext cx="9144000" cy="6011863"/>
          </a:xfrm>
          <a:prstGeom prst="rect">
            <a:avLst/>
          </a:prstGeom>
          <a:noFill/>
        </p:spPr>
        <p:txBody>
          <a:bodyPr>
            <a:spAutoFit/>
          </a:bodyPr>
          <a:lstStyle/>
          <a:p>
            <a:pPr marL="228600" indent="-228600" eaLnBrk="1" fontAlgn="auto" hangingPunct="1">
              <a:spcBef>
                <a:spcPts val="0"/>
              </a:spcBef>
              <a:spcAft>
                <a:spcPts val="0"/>
              </a:spcAft>
              <a:buFont typeface="Wingdings" pitchFamily="2" charset="2"/>
              <a:buChar char="§"/>
              <a:defRPr/>
            </a:pPr>
            <a:r>
              <a:rPr lang="en-US" dirty="0">
                <a:latin typeface="+mn-lt"/>
              </a:rPr>
              <a:t>Senior raters need to amplify their potential box checks by using the narrative to clearly send the appropriate message to selection boards.  The following classification of types of narratives may serve as a guide and assist in sending a clear message:</a:t>
            </a:r>
          </a:p>
          <a:p>
            <a:pPr marL="228600" indent="-228600" eaLnBrk="1" fontAlgn="auto" hangingPunct="1">
              <a:spcBef>
                <a:spcPts val="0"/>
              </a:spcBef>
              <a:spcAft>
                <a:spcPts val="0"/>
              </a:spcAft>
              <a:buFont typeface="Wingdings" pitchFamily="2" charset="2"/>
              <a:buChar char="§"/>
              <a:defRPr/>
            </a:pPr>
            <a:endParaRPr lang="en-US" sz="1200" dirty="0">
              <a:latin typeface="+mn-lt"/>
            </a:endParaRPr>
          </a:p>
          <a:p>
            <a:pPr marL="457200" lvl="2" indent="-228600" eaLnBrk="1" fontAlgn="auto" hangingPunct="1">
              <a:spcBef>
                <a:spcPts val="0"/>
              </a:spcBef>
              <a:spcAft>
                <a:spcPts val="0"/>
              </a:spcAft>
              <a:buFont typeface="Arial" panose="020B0604020202020204" pitchFamily="34" charset="0"/>
              <a:buChar char="•"/>
              <a:defRPr/>
            </a:pPr>
            <a:r>
              <a:rPr lang="en-US" sz="1600" b="1" dirty="0">
                <a:latin typeface="+mn-lt"/>
              </a:rPr>
              <a:t>Exclusive narratives </a:t>
            </a:r>
            <a:r>
              <a:rPr lang="en-US" sz="1600" dirty="0">
                <a:latin typeface="+mn-lt"/>
              </a:rPr>
              <a:t>– those which clearly describe superior performance / potential above that of the vast majority; associated with early promotion and are restrictive in nature (e.g., top 1%, 3%, 5%, etc. of all Soldiers, the best among a select grade or group, promote below the zone / secondary zone)</a:t>
            </a:r>
          </a:p>
          <a:p>
            <a:pPr eaLnBrk="1" fontAlgn="auto" hangingPunct="1">
              <a:lnSpc>
                <a:spcPct val="90000"/>
              </a:lnSpc>
              <a:spcBef>
                <a:spcPts val="0"/>
              </a:spcBef>
              <a:spcAft>
                <a:spcPts val="0"/>
              </a:spcAft>
              <a:defRPr/>
            </a:pPr>
            <a:endParaRPr lang="en-US" altLang="en-US" sz="1200" dirty="0">
              <a:latin typeface="+mn-lt"/>
            </a:endParaRPr>
          </a:p>
          <a:p>
            <a:pPr marL="685800" indent="-228600" eaLnBrk="1" fontAlgn="auto" hangingPunct="1">
              <a:lnSpc>
                <a:spcPct val="90000"/>
              </a:lnSpc>
              <a:spcBef>
                <a:spcPts val="0"/>
              </a:spcBef>
              <a:spcAft>
                <a:spcPts val="0"/>
              </a:spcAft>
              <a:defRPr/>
            </a:pPr>
            <a:r>
              <a:rPr lang="en-US" altLang="en-US" sz="1400" dirty="0">
                <a:latin typeface="+mn-lt"/>
              </a:rPr>
              <a:t>Should only be used:</a:t>
            </a:r>
          </a:p>
          <a:p>
            <a:pPr marL="685800" lvl="1" indent="-228600"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for the best MOST QUALIFIED reports within a mature profile</a:t>
            </a:r>
          </a:p>
          <a:p>
            <a:pPr marL="685800" lvl="1" indent="-228600"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for HIGHLY QUALIFIED reports that follow a MOST QUALIFIED report for the same rated Soldier</a:t>
            </a:r>
          </a:p>
          <a:p>
            <a:pPr marL="685800" lvl="1" indent="-228600"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with discretion, for the very best Soldiers with HIGHLY QUALIFIED reports in small population / immature profile situations</a:t>
            </a:r>
          </a:p>
          <a:p>
            <a:pPr eaLnBrk="1" fontAlgn="auto" hangingPunct="1">
              <a:lnSpc>
                <a:spcPct val="90000"/>
              </a:lnSpc>
              <a:spcBef>
                <a:spcPts val="0"/>
              </a:spcBef>
              <a:spcAft>
                <a:spcPts val="0"/>
              </a:spcAft>
              <a:defRPr/>
            </a:pPr>
            <a:endParaRPr lang="en-US" altLang="en-US" sz="1200" dirty="0">
              <a:latin typeface="+mn-lt"/>
            </a:endParaRPr>
          </a:p>
          <a:p>
            <a:pPr marL="457200" lvl="2" indent="-228600" eaLnBrk="1" fontAlgn="auto" hangingPunct="1">
              <a:spcBef>
                <a:spcPts val="0"/>
              </a:spcBef>
              <a:spcAft>
                <a:spcPts val="0"/>
              </a:spcAft>
              <a:buFont typeface="Arial" panose="020B0604020202020204" pitchFamily="34" charset="0"/>
              <a:buChar char="•"/>
              <a:defRPr/>
            </a:pPr>
            <a:r>
              <a:rPr lang="en-US" sz="1600" b="1" dirty="0">
                <a:latin typeface="+mn-lt"/>
              </a:rPr>
              <a:t>Strong narratives</a:t>
            </a:r>
            <a:r>
              <a:rPr lang="en-US" sz="1600" dirty="0">
                <a:latin typeface="+mn-lt"/>
              </a:rPr>
              <a:t> – those which describe significant performance accomplishments and enthusiastically recommend promotion, assignment to key duty positions linked to upward mobility and appropriate military schooling (e.g., among the best, easily in the top third, definitely promote this Soldier, below the zone / secondary zone potential, one of my best Soldiers)</a:t>
            </a:r>
          </a:p>
          <a:p>
            <a:pPr eaLnBrk="1" fontAlgn="auto" hangingPunct="1">
              <a:lnSpc>
                <a:spcPct val="90000"/>
              </a:lnSpc>
              <a:spcBef>
                <a:spcPts val="0"/>
              </a:spcBef>
              <a:spcAft>
                <a:spcPts val="0"/>
              </a:spcAft>
              <a:defRPr/>
            </a:pPr>
            <a:endParaRPr lang="en-US" altLang="en-US" sz="1200" dirty="0">
              <a:latin typeface="+mn-lt"/>
            </a:endParaRPr>
          </a:p>
          <a:p>
            <a:pPr marL="685800" indent="-227013"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for MOST QUALIFIED reports</a:t>
            </a:r>
          </a:p>
          <a:p>
            <a:pPr marL="685800" indent="-227013"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should be used for the very best Soldiers receiving HIGHLY QUALIFIED reports</a:t>
            </a:r>
          </a:p>
          <a:p>
            <a:pPr eaLnBrk="1" fontAlgn="auto" hangingPunct="1">
              <a:lnSpc>
                <a:spcPct val="90000"/>
              </a:lnSpc>
              <a:spcBef>
                <a:spcPts val="0"/>
              </a:spcBef>
              <a:spcAft>
                <a:spcPts val="0"/>
              </a:spcAft>
              <a:defRPr/>
            </a:pPr>
            <a:endParaRPr lang="en-US" sz="1200" b="1" dirty="0">
              <a:latin typeface="+mn-lt"/>
            </a:endParaRPr>
          </a:p>
          <a:p>
            <a:pPr lvl="1" indent="-227013" eaLnBrk="1" fontAlgn="auto" hangingPunct="1">
              <a:lnSpc>
                <a:spcPct val="90000"/>
              </a:lnSpc>
              <a:spcBef>
                <a:spcPts val="0"/>
              </a:spcBef>
              <a:spcAft>
                <a:spcPts val="0"/>
              </a:spcAft>
              <a:buFont typeface="Arial" panose="020B0604020202020204" pitchFamily="34" charset="0"/>
              <a:buChar char="•"/>
              <a:defRPr/>
            </a:pPr>
            <a:r>
              <a:rPr lang="en-US" sz="1600" b="1" dirty="0">
                <a:latin typeface="+mn-lt"/>
              </a:rPr>
              <a:t>Enumeration</a:t>
            </a:r>
            <a:r>
              <a:rPr lang="en-US" sz="1600" dirty="0">
                <a:latin typeface="+mn-lt"/>
              </a:rPr>
              <a:t> – a technique used to rank order Soldiers in a particular grade based on demonstrated performance and / or potential; typically used with exclusive narratives</a:t>
            </a:r>
            <a:endParaRPr lang="en-US" altLang="en-US" sz="12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ea typeface="Calibri" panose="020F0502020204030204" pitchFamily="34" charset="0"/>
                <a:cs typeface="Calibri" panose="020F0502020204030204" pitchFamily="34" charset="0"/>
              </a:rPr>
              <a:t>Senior Rater Consistency (Cont.)</a:t>
            </a:r>
            <a:endParaRPr lang="en-US" altLang="en-US" sz="3200" b="1"/>
          </a:p>
        </p:txBody>
      </p:sp>
      <p:sp>
        <p:nvSpPr>
          <p:cNvPr id="2" name="Rectangle 1"/>
          <p:cNvSpPr/>
          <p:nvPr/>
        </p:nvSpPr>
        <p:spPr>
          <a:xfrm>
            <a:off x="0" y="914400"/>
            <a:ext cx="9144000" cy="4708525"/>
          </a:xfrm>
          <a:prstGeom prst="rect">
            <a:avLst/>
          </a:prstGeom>
        </p:spPr>
        <p:txBody>
          <a:bodyPr>
            <a:spAutoFit/>
          </a:bodyPr>
          <a:lstStyle/>
          <a:p>
            <a:pPr marL="225425" indent="-225425" fontAlgn="auto">
              <a:spcBef>
                <a:spcPts val="0"/>
              </a:spcBef>
              <a:spcAft>
                <a:spcPts val="0"/>
              </a:spcAft>
              <a:buFont typeface="Wingdings" panose="05000000000000000000" pitchFamily="2" charset="2"/>
              <a:buChar char="§"/>
              <a:defRPr/>
            </a:pPr>
            <a:r>
              <a:rPr lang="en-US" sz="2000" dirty="0">
                <a:latin typeface="+mn-lt"/>
              </a:rPr>
              <a:t>The best rater and senior rater narratives: </a:t>
            </a:r>
          </a:p>
          <a:p>
            <a:pPr fontAlgn="auto">
              <a:spcBef>
                <a:spcPts val="0"/>
              </a:spcBef>
              <a:spcAft>
                <a:spcPts val="0"/>
              </a:spcAft>
              <a:defRPr/>
            </a:pPr>
            <a:endParaRPr lang="en-US" sz="1200" dirty="0">
              <a:latin typeface="+mn-lt"/>
            </a:endParaRPr>
          </a:p>
          <a:p>
            <a:pPr marL="461963" lvl="1" indent="-234950" fontAlgn="auto">
              <a:spcBef>
                <a:spcPts val="0"/>
              </a:spcBef>
              <a:spcAft>
                <a:spcPts val="0"/>
              </a:spcAft>
              <a:buFont typeface="Arial" panose="020B0604020202020204" pitchFamily="34" charset="0"/>
              <a:buChar char="•"/>
              <a:defRPr/>
            </a:pPr>
            <a:r>
              <a:rPr lang="en-US" dirty="0">
                <a:latin typeface="+mn-lt"/>
              </a:rPr>
              <a:t>Are short; tell a simple story about the quality of Soldier being evaluated; focus on potential 3-5 years out</a:t>
            </a:r>
          </a:p>
          <a:p>
            <a:pPr marL="461963" lvl="1" indent="-234950" fontAlgn="auto">
              <a:spcBef>
                <a:spcPts val="0"/>
              </a:spcBef>
              <a:spcAft>
                <a:spcPts val="0"/>
              </a:spcAft>
              <a:buFont typeface="Arial" panose="020B0604020202020204" pitchFamily="34" charset="0"/>
              <a:buChar char="•"/>
              <a:defRPr/>
            </a:pPr>
            <a:r>
              <a:rPr lang="en-US" dirty="0">
                <a:latin typeface="+mn-lt"/>
              </a:rPr>
              <a:t>Quantify rated Soldier’s value relative to peers and do so in concert with senior rater box check</a:t>
            </a:r>
          </a:p>
          <a:p>
            <a:pPr marL="0" lvl="1" fontAlgn="auto">
              <a:spcBef>
                <a:spcPts val="0"/>
              </a:spcBef>
              <a:spcAft>
                <a:spcPts val="0"/>
              </a:spcAft>
              <a:defRPr/>
            </a:pPr>
            <a:endParaRPr lang="en-US" sz="1200" dirty="0">
              <a:latin typeface="+mn-lt"/>
            </a:endParaRPr>
          </a:p>
          <a:p>
            <a:pPr marL="227013" indent="-225425" fontAlgn="auto">
              <a:spcBef>
                <a:spcPts val="0"/>
              </a:spcBef>
              <a:spcAft>
                <a:spcPts val="0"/>
              </a:spcAft>
              <a:buFont typeface="Wingdings" panose="05000000000000000000" pitchFamily="2" charset="2"/>
              <a:buChar char="§"/>
              <a:defRPr/>
            </a:pPr>
            <a:r>
              <a:rPr lang="en-US" sz="2000" dirty="0">
                <a:latin typeface="+mn-lt"/>
              </a:rPr>
              <a:t>Many narratives are internally inconsistent: </a:t>
            </a:r>
          </a:p>
          <a:p>
            <a:pPr fontAlgn="auto">
              <a:spcBef>
                <a:spcPts val="0"/>
              </a:spcBef>
              <a:spcAft>
                <a:spcPts val="0"/>
              </a:spcAft>
              <a:defRPr/>
            </a:pPr>
            <a:endParaRPr lang="en-US" sz="1200" dirty="0">
              <a:latin typeface="+mn-lt"/>
            </a:endParaRPr>
          </a:p>
          <a:p>
            <a:pPr marL="461963" lvl="1" indent="-234950" fontAlgn="auto">
              <a:spcBef>
                <a:spcPts val="0"/>
              </a:spcBef>
              <a:spcAft>
                <a:spcPts val="0"/>
              </a:spcAft>
              <a:buFont typeface="Arial" panose="020B0604020202020204" pitchFamily="34" charset="0"/>
              <a:buChar char="•"/>
              <a:defRPr/>
            </a:pPr>
            <a:r>
              <a:rPr lang="en-US" dirty="0">
                <a:latin typeface="+mn-lt"/>
              </a:rPr>
              <a:t>Quantifying (e.g., “top 2% of my Captains / Sergeants First Class”) with a small population</a:t>
            </a:r>
          </a:p>
          <a:p>
            <a:pPr marL="461963" lvl="1" indent="-234950" fontAlgn="auto">
              <a:spcBef>
                <a:spcPts val="0"/>
              </a:spcBef>
              <a:spcAft>
                <a:spcPts val="0"/>
              </a:spcAft>
              <a:buFont typeface="Arial" panose="020B0604020202020204" pitchFamily="34" charset="0"/>
              <a:buChar char="•"/>
              <a:defRPr/>
            </a:pPr>
            <a:r>
              <a:rPr lang="en-US" dirty="0">
                <a:latin typeface="+mn-lt"/>
              </a:rPr>
              <a:t>Stating “the best ever” – with three in the population and a </a:t>
            </a:r>
            <a:r>
              <a:rPr lang="en-US" cap="all" dirty="0">
                <a:latin typeface="+mn-lt"/>
              </a:rPr>
              <a:t>Highly Qualified </a:t>
            </a:r>
            <a:r>
              <a:rPr lang="en-US" dirty="0">
                <a:latin typeface="+mn-lt"/>
              </a:rPr>
              <a:t>label</a:t>
            </a:r>
          </a:p>
          <a:p>
            <a:pPr marL="0" lvl="1" fontAlgn="auto">
              <a:spcBef>
                <a:spcPts val="0"/>
              </a:spcBef>
              <a:spcAft>
                <a:spcPts val="0"/>
              </a:spcAft>
              <a:defRPr/>
            </a:pPr>
            <a:endParaRPr lang="en-US" sz="1200" dirty="0">
              <a:latin typeface="+mn-lt"/>
            </a:endParaRPr>
          </a:p>
          <a:p>
            <a:pPr marL="227013" indent="-225425" fontAlgn="auto">
              <a:spcBef>
                <a:spcPts val="0"/>
              </a:spcBef>
              <a:spcAft>
                <a:spcPts val="0"/>
              </a:spcAft>
              <a:buFont typeface="Wingdings" panose="05000000000000000000" pitchFamily="2" charset="2"/>
              <a:buChar char="§"/>
              <a:defRPr/>
            </a:pPr>
            <a:r>
              <a:rPr lang="en-US" sz="2000" dirty="0">
                <a:latin typeface="+mn-lt"/>
              </a:rPr>
              <a:t>Some phrases and clichés are counterproductive or overused:</a:t>
            </a:r>
          </a:p>
          <a:p>
            <a:pPr marL="1588" fontAlgn="auto">
              <a:spcBef>
                <a:spcPts val="0"/>
              </a:spcBef>
              <a:spcAft>
                <a:spcPts val="0"/>
              </a:spcAft>
              <a:defRPr/>
            </a:pPr>
            <a:endParaRPr lang="en-US" sz="1200" dirty="0">
              <a:latin typeface="+mn-lt"/>
            </a:endParaRPr>
          </a:p>
          <a:p>
            <a:pPr lvl="1" fontAlgn="auto">
              <a:spcBef>
                <a:spcPts val="0"/>
              </a:spcBef>
              <a:spcAft>
                <a:spcPts val="0"/>
              </a:spcAft>
              <a:defRPr/>
            </a:pPr>
            <a:r>
              <a:rPr lang="en-US" dirty="0">
                <a:latin typeface="+mn-lt"/>
              </a:rPr>
              <a:t>	“Stellar”			“Hit the ground running”</a:t>
            </a:r>
          </a:p>
          <a:p>
            <a:pPr lvl="1" fontAlgn="auto">
              <a:spcBef>
                <a:spcPts val="0"/>
              </a:spcBef>
              <a:spcAft>
                <a:spcPts val="0"/>
              </a:spcAft>
              <a:defRPr/>
            </a:pPr>
            <a:r>
              <a:rPr lang="en-US" dirty="0">
                <a:latin typeface="+mn-lt"/>
              </a:rPr>
              <a:t>	“Consummate”		“Unlimited potential”</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Senior Rater Narrative Tips</a:t>
            </a:r>
          </a:p>
        </p:txBody>
      </p:sp>
      <p:sp>
        <p:nvSpPr>
          <p:cNvPr id="3" name="Rectangle 2"/>
          <p:cNvSpPr/>
          <p:nvPr/>
        </p:nvSpPr>
        <p:spPr>
          <a:xfrm>
            <a:off x="914400" y="914400"/>
            <a:ext cx="7315200" cy="5189538"/>
          </a:xfrm>
          <a:prstGeom prst="rect">
            <a:avLst/>
          </a:prstGeom>
        </p:spPr>
        <p:txBody>
          <a:bodyPr>
            <a:spAutoFit/>
          </a:bodyPr>
          <a:lstStyle/>
          <a:p>
            <a:pPr algn="ctr" fontAlgn="auto">
              <a:lnSpc>
                <a:spcPct val="90000"/>
              </a:lnSpc>
              <a:spcBef>
                <a:spcPts val="0"/>
              </a:spcBef>
              <a:spcAft>
                <a:spcPts val="0"/>
              </a:spcAft>
              <a:defRPr/>
            </a:pPr>
            <a:r>
              <a:rPr lang="en-US" sz="2000" b="1" u="sng" dirty="0">
                <a:latin typeface="+mn-lt"/>
                <a:cs typeface="Arial" charset="0"/>
              </a:rPr>
              <a:t>Don’t Exaggerate</a:t>
            </a:r>
            <a:endParaRPr lang="en-US" sz="2000" dirty="0">
              <a:latin typeface="+mn-lt"/>
              <a:cs typeface="Arial" charset="0"/>
            </a:endParaRPr>
          </a:p>
          <a:p>
            <a:pPr fontAlgn="auto">
              <a:lnSpc>
                <a:spcPct val="90000"/>
              </a:lnSpc>
              <a:spcBef>
                <a:spcPts val="0"/>
              </a:spcBef>
              <a:spcAft>
                <a:spcPts val="0"/>
              </a:spcAft>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“A future GO,” “will be the best BDE CDR” (1LT)</a:t>
            </a: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“A future SGM,” “will be the best BDE CSM” (SFC)</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“In fact, skip CPT and promote to MAJ.” (1LT)</a:t>
            </a: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“In fact, skip MSG and promote to SGM.” (SFC)</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“If I could prove it, </a:t>
            </a:r>
            <a:r>
              <a:rPr lang="en-US" sz="2000" u="sng" dirty="0">
                <a:latin typeface="+mn-lt"/>
                <a:cs typeface="Arial" charset="0"/>
              </a:rPr>
              <a:t>              </a:t>
            </a:r>
            <a:r>
              <a:rPr lang="en-US" sz="2000" dirty="0">
                <a:latin typeface="+mn-lt"/>
                <a:cs typeface="Arial" charset="0"/>
              </a:rPr>
              <a:t> is a LTC disguised as a CPT.”</a:t>
            </a: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“If I could prove it, </a:t>
            </a:r>
            <a:r>
              <a:rPr lang="en-US" sz="2000" u="sng" dirty="0">
                <a:latin typeface="+mn-lt"/>
                <a:cs typeface="Arial" charset="0"/>
              </a:rPr>
              <a:t>              </a:t>
            </a:r>
            <a:r>
              <a:rPr lang="en-US" sz="2000" dirty="0">
                <a:latin typeface="+mn-lt"/>
                <a:cs typeface="Arial" charset="0"/>
              </a:rPr>
              <a:t> is a MSG disguised as a SSG.”</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“Always promote and school early.”</a:t>
            </a:r>
          </a:p>
          <a:p>
            <a:pPr fontAlgn="auto">
              <a:lnSpc>
                <a:spcPct val="90000"/>
              </a:lnSpc>
              <a:spcBef>
                <a:spcPts val="0"/>
              </a:spcBef>
              <a:spcAft>
                <a:spcPts val="0"/>
              </a:spcAft>
              <a:defRPr/>
            </a:pPr>
            <a:endParaRPr lang="en-US" sz="1200" dirty="0">
              <a:latin typeface="+mn-lt"/>
              <a:cs typeface="Arial" charset="0"/>
            </a:endParaRPr>
          </a:p>
          <a:p>
            <a:pPr algn="ctr" fontAlgn="auto">
              <a:lnSpc>
                <a:spcPct val="90000"/>
              </a:lnSpc>
              <a:spcBef>
                <a:spcPts val="0"/>
              </a:spcBef>
              <a:spcAft>
                <a:spcPts val="0"/>
              </a:spcAft>
              <a:defRPr/>
            </a:pPr>
            <a:r>
              <a:rPr lang="en-US" sz="2000" b="1" u="sng" dirty="0">
                <a:latin typeface="+mn-lt"/>
                <a:cs typeface="Arial" charset="0"/>
              </a:rPr>
              <a:t>Don’t Be Frivolous</a:t>
            </a:r>
            <a:endParaRPr lang="en-US" sz="2000" b="1" dirty="0">
              <a:latin typeface="+mn-lt"/>
              <a:cs typeface="Arial" charset="0"/>
            </a:endParaRPr>
          </a:p>
          <a:p>
            <a:pPr fontAlgn="auto">
              <a:lnSpc>
                <a:spcPct val="90000"/>
              </a:lnSpc>
              <a:spcBef>
                <a:spcPts val="0"/>
              </a:spcBef>
              <a:spcAft>
                <a:spcPts val="0"/>
              </a:spcAft>
              <a:defRPr/>
            </a:pPr>
            <a:endParaRPr lang="en-US" sz="1200" b="1"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“Eats </a:t>
            </a:r>
            <a:r>
              <a:rPr lang="en-US" sz="2000" dirty="0" err="1">
                <a:latin typeface="+mn-lt"/>
                <a:cs typeface="Arial" charset="0"/>
              </a:rPr>
              <a:t>taskings</a:t>
            </a:r>
            <a:r>
              <a:rPr lang="en-US" sz="2000" dirty="0">
                <a:latin typeface="+mn-lt"/>
                <a:cs typeface="Arial" charset="0"/>
              </a:rPr>
              <a:t> like candy.”</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“Gleam in his eye, fire in his belly.”</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“Midas touch of gold.”</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“This officer / NCO justifies every dollar spent on recruiting.”</a:t>
            </a:r>
            <a:endParaRPr lang="en-US" dirty="0">
              <a:latin typeface="+mn-lt"/>
              <a:cs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What Board Members Say</a:t>
            </a:r>
          </a:p>
        </p:txBody>
      </p:sp>
      <p:sp>
        <p:nvSpPr>
          <p:cNvPr id="2" name="Rectangle 1"/>
          <p:cNvSpPr/>
          <p:nvPr/>
        </p:nvSpPr>
        <p:spPr>
          <a:xfrm>
            <a:off x="0" y="914400"/>
            <a:ext cx="9144000" cy="5386388"/>
          </a:xfrm>
          <a:prstGeom prst="rect">
            <a:avLst/>
          </a:prstGeom>
        </p:spPr>
        <p:txBody>
          <a:bodyPr>
            <a:spAutoFit/>
          </a:bodyPr>
          <a:lstStyle/>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“Senior raters invariably have the most influence in how the board judges an individual Soldier’s performance.”</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“It is imperative that raters and senior raters use clear, quantifiable descriptions in their comments for secondary and primary zone selections.”</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“The Army must encourage, or impose, discipline on senior rater narratives….Inflated narratives could dilute the clear message of superior performance conveyed by a MOST QUALIFIED report in the future.”</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“Those senior raters who were clear in identifying not only those Soldiers with great potential and performance, but also substandard performance or Soldiers possessing limited potential and poor performance of duty greatly enhanced the selection process.”</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“Raters and senior raters must clearly and concisely quantify and qualify a Soldier’s potential and performance.  Those raters that did both enhanced the selection process for top performers.  Senior rater comments lose credibility when they state that a Soldier is the best or is in the top percentile of Soldiers rated and then give the Soldier a </a:t>
            </a:r>
            <a:r>
              <a:rPr lang="en-US" cap="all" dirty="0">
                <a:latin typeface="Arial" charset="0"/>
                <a:cs typeface="Arial" charset="0"/>
              </a:rPr>
              <a:t>Highly Qualified </a:t>
            </a:r>
            <a:r>
              <a:rPr lang="en-US" dirty="0">
                <a:latin typeface="Arial" charset="0"/>
                <a:cs typeface="Arial" charset="0"/>
              </a:rPr>
              <a:t>rating when they have a mature profile.”</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“Promotion potential recommendations did not always match Future Duty Assignment recommendations; this may indicate a lack of candid mentoring.”</a:t>
            </a:r>
            <a:endParaRPr lang="en-US" sz="1600" dirty="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Exclusive Narratives (OER)</a:t>
            </a:r>
          </a:p>
        </p:txBody>
      </p:sp>
      <p:sp>
        <p:nvSpPr>
          <p:cNvPr id="4" name="Rectangle 3"/>
          <p:cNvSpPr/>
          <p:nvPr/>
        </p:nvSpPr>
        <p:spPr>
          <a:xfrm>
            <a:off x="0" y="914400"/>
            <a:ext cx="9144000" cy="3662363"/>
          </a:xfrm>
          <a:prstGeom prst="rect">
            <a:avLst/>
          </a:prstGeom>
        </p:spPr>
        <p:txBody>
          <a:bodyPr>
            <a:spAutoFit/>
          </a:bodyPr>
          <a:lstStyle/>
          <a:p>
            <a:pPr marL="228600" indent="-223838" eaLnBrk="1" fontAlgn="auto" hangingPunct="1">
              <a:spcBef>
                <a:spcPts val="0"/>
              </a:spcBef>
              <a:spcAft>
                <a:spcPts val="0"/>
              </a:spcAft>
              <a:buFont typeface="Wingdings" panose="05000000000000000000" pitchFamily="2" charset="2"/>
              <a:buChar char="§"/>
              <a:defRPr/>
            </a:pPr>
            <a:r>
              <a:rPr lang="en-US" sz="2000" dirty="0">
                <a:latin typeface="+mn-lt"/>
              </a:rPr>
              <a:t>MAJ </a:t>
            </a:r>
            <a:r>
              <a:rPr lang="en-US" sz="2000" dirty="0" err="1">
                <a:latin typeface="+mn-lt"/>
              </a:rPr>
              <a:t>XXXXX</a:t>
            </a:r>
            <a:r>
              <a:rPr lang="en-US" sz="2000" dirty="0">
                <a:latin typeface="+mn-lt"/>
              </a:rPr>
              <a:t> is my #1 major of the 27 I currently senior rate, and one of the best officers that I’ve seen in over 25 years of service – top 1%.  Already shows Battalion Command potential, a must-promote </a:t>
            </a:r>
            <a:r>
              <a:rPr lang="en-US" sz="2000" dirty="0" err="1">
                <a:latin typeface="+mn-lt"/>
              </a:rPr>
              <a:t>BZ</a:t>
            </a:r>
            <a:r>
              <a:rPr lang="en-US" sz="2000" dirty="0">
                <a:latin typeface="+mn-lt"/>
              </a:rPr>
              <a:t> to LTC and Battalion Command.  Send to SSC at the earliest opportunity – a future senior leader in the Corps and the Army.</a:t>
            </a:r>
          </a:p>
          <a:p>
            <a:pPr marL="225425" indent="-225425" eaLnBrk="1" fontAlgn="auto" hangingPunct="1">
              <a:spcBef>
                <a:spcPts val="0"/>
              </a:spcBef>
              <a:spcAft>
                <a:spcPts val="0"/>
              </a:spcAft>
              <a:buFont typeface="Wingdings" panose="05000000000000000000" pitchFamily="2" charset="2"/>
              <a:buChar char="§"/>
              <a:defRPr/>
            </a:pPr>
            <a:endParaRPr lang="en-US" sz="1200" dirty="0">
              <a:latin typeface="+mn-lt"/>
            </a:endParaRPr>
          </a:p>
          <a:p>
            <a:pPr marL="225425" indent="-225425" eaLnBrk="1" fontAlgn="auto" hangingPunct="1">
              <a:spcBef>
                <a:spcPts val="0"/>
              </a:spcBef>
              <a:spcAft>
                <a:spcPts val="0"/>
              </a:spcAft>
              <a:buFont typeface="Wingdings" panose="05000000000000000000" pitchFamily="2" charset="2"/>
              <a:buChar char="§"/>
              <a:defRPr/>
            </a:pPr>
            <a:r>
              <a:rPr lang="en-US" sz="2000" dirty="0">
                <a:latin typeface="+mn-lt"/>
              </a:rPr>
              <a:t>CPT </a:t>
            </a:r>
            <a:r>
              <a:rPr lang="en-US" sz="2000" dirty="0" err="1">
                <a:latin typeface="+mn-lt"/>
              </a:rPr>
              <a:t>XXXXX</a:t>
            </a:r>
            <a:r>
              <a:rPr lang="en-US" sz="2000" dirty="0">
                <a:latin typeface="+mn-lt"/>
              </a:rPr>
              <a:t> is in the top 5% of all the captains I rate and the #1 logistician in the battalion.  CPT </a:t>
            </a:r>
            <a:r>
              <a:rPr lang="en-US" sz="2000" dirty="0" err="1">
                <a:latin typeface="+mn-lt"/>
              </a:rPr>
              <a:t>XXXXX’s</a:t>
            </a:r>
            <a:r>
              <a:rPr lang="en-US" sz="2000" dirty="0">
                <a:latin typeface="+mn-lt"/>
              </a:rPr>
              <a:t> outstanding work ethic and logistical expertise have led to the success of countless training operations, support </a:t>
            </a:r>
            <a:r>
              <a:rPr lang="en-US" sz="2000" dirty="0" err="1">
                <a:latin typeface="+mn-lt"/>
              </a:rPr>
              <a:t>taskings</a:t>
            </a:r>
            <a:r>
              <a:rPr lang="en-US" sz="2000" dirty="0">
                <a:latin typeface="+mn-lt"/>
              </a:rPr>
              <a:t>, and the overall success of this battalion.  CPT </a:t>
            </a:r>
            <a:r>
              <a:rPr lang="en-US" sz="2000" dirty="0" err="1">
                <a:latin typeface="+mn-lt"/>
              </a:rPr>
              <a:t>XXXXX</a:t>
            </a:r>
            <a:r>
              <a:rPr lang="en-US" sz="2000" dirty="0">
                <a:latin typeface="+mn-lt"/>
              </a:rPr>
              <a:t> possesses unlimited potential.  Promote below the zone to MAJ and send to ILE.  She has the skillset to be an outstanding Battalion Commander.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Exclusive Narratives (NCOER)</a:t>
            </a:r>
          </a:p>
        </p:txBody>
      </p:sp>
      <p:sp>
        <p:nvSpPr>
          <p:cNvPr id="25603" name="Rectangle 3"/>
          <p:cNvSpPr>
            <a:spLocks noChangeArrowheads="1"/>
          </p:cNvSpPr>
          <p:nvPr/>
        </p:nvSpPr>
        <p:spPr bwMode="auto">
          <a:xfrm>
            <a:off x="0" y="914400"/>
            <a:ext cx="9144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000"/>
              <a:t>CSM XXXXX ranks #1 of the 21 CSMs I currently senior rate.  She is a must select to immediately attend the Command Sergeant Major / Sergeant Major Executive Education Course.  Outstanding performance.  Continue to select her for successive nominative positions such as Division CSM, ASCC CSM, or ACOM CSM.  Her potential is unlimited.</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SGM XXXXX’s potential is unlimited and without a doubt in the top 5%.  He is one of the most knowledgeable and professional NCOs that I’ve worked with in 33 years of service.  His contributions to XXXXX’s mission have been absolutely invaluable and have raised those around him to higher levels of performance.  An absolute must select for Brigade CSM.  Send to the Senior Leader Keystone Course.</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1SG XXXXX ranks #1 of 4 First Sergeants I currently senior rate and is among the best senior NCOs within the battalion.  Already operating in a Battalion CSM capacity, he is a must select for SGM with unlimited potential.  Immediately select for SGM at first look, followed by assignment to the resident Sergeants Major Academy.</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5777</TotalTime>
  <Words>1978</Words>
  <Application>Microsoft Office PowerPoint</Application>
  <PresentationFormat>On-screen Show (4:3)</PresentationFormat>
  <Paragraphs>177</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Tahoma</vt:lpstr>
      <vt:lpstr>Wingdings</vt:lpstr>
      <vt:lpstr>23_Default Design</vt:lpstr>
      <vt:lpstr>Human Resources Command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NCOERs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Nacis, Amber M SFC</dc:creator>
  <cp:lastModifiedBy>michele.snedden</cp:lastModifiedBy>
  <cp:revision>151</cp:revision>
  <cp:lastPrinted>2016-04-21T16:20:47Z</cp:lastPrinted>
  <dcterms:created xsi:type="dcterms:W3CDTF">2015-08-18T16:41:40Z</dcterms:created>
  <dcterms:modified xsi:type="dcterms:W3CDTF">2016-04-27T14:03:07Z</dcterms:modified>
</cp:coreProperties>
</file>