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5"/>
  </p:sldMasterIdLst>
  <p:sldIdLst>
    <p:sldId id="265" r:id="rId6"/>
  </p:sldIdLst>
  <p:sldSz cx="9144000" cy="6858000" type="letter"/>
  <p:notesSz cx="7010400" cy="92964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BD43"/>
    <a:srgbClr val="6699FF"/>
    <a:srgbClr val="577FFF"/>
    <a:srgbClr val="3333FF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58" autoAdjust="0"/>
    <p:restoredTop sz="99710" autoAdjust="0"/>
  </p:normalViewPr>
  <p:slideViewPr>
    <p:cSldViewPr snapToGrid="0">
      <p:cViewPr varScale="1">
        <p:scale>
          <a:sx n="112" d="100"/>
          <a:sy n="11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3" indent="0" algn="ctr">
              <a:buNone/>
              <a:defRPr sz="1800"/>
            </a:lvl3pPr>
            <a:lvl4pPr marL="1371440" indent="0" algn="ctr">
              <a:buNone/>
              <a:defRPr sz="1600"/>
            </a:lvl4pPr>
            <a:lvl5pPr marL="1828586" indent="0" algn="ctr">
              <a:buNone/>
              <a:defRPr sz="1600"/>
            </a:lvl5pPr>
            <a:lvl6pPr marL="2285733" indent="0" algn="ctr">
              <a:buNone/>
              <a:defRPr sz="1600"/>
            </a:lvl6pPr>
            <a:lvl7pPr marL="2742879" indent="0" algn="ctr">
              <a:buNone/>
              <a:defRPr sz="1600"/>
            </a:lvl7pPr>
            <a:lvl8pPr marL="3200026" indent="0" algn="ctr">
              <a:buNone/>
              <a:defRPr sz="1600"/>
            </a:lvl8pPr>
            <a:lvl9pPr marL="3657172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4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7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9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3" indent="0">
              <a:buNone/>
              <a:defRPr sz="1200"/>
            </a:lvl3pPr>
            <a:lvl4pPr marL="1371440" indent="0">
              <a:buNone/>
              <a:defRPr sz="1000"/>
            </a:lvl4pPr>
            <a:lvl5pPr marL="1828586" indent="0">
              <a:buNone/>
              <a:defRPr sz="1000"/>
            </a:lvl5pPr>
            <a:lvl6pPr marL="2285733" indent="0">
              <a:buNone/>
              <a:defRPr sz="1000"/>
            </a:lvl6pPr>
            <a:lvl7pPr marL="2742879" indent="0">
              <a:buNone/>
              <a:defRPr sz="1000"/>
            </a:lvl7pPr>
            <a:lvl8pPr marL="3200026" indent="0">
              <a:buNone/>
              <a:defRPr sz="1000"/>
            </a:lvl8pPr>
            <a:lvl9pPr marL="36571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9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3" indent="0">
              <a:buNone/>
              <a:defRPr sz="1200"/>
            </a:lvl3pPr>
            <a:lvl4pPr marL="1371440" indent="0">
              <a:buNone/>
              <a:defRPr sz="1000"/>
            </a:lvl4pPr>
            <a:lvl5pPr marL="1828586" indent="0">
              <a:buNone/>
              <a:defRPr sz="1000"/>
            </a:lvl5pPr>
            <a:lvl6pPr marL="2285733" indent="0">
              <a:buNone/>
              <a:defRPr sz="1000"/>
            </a:lvl6pPr>
            <a:lvl7pPr marL="2742879" indent="0">
              <a:buNone/>
              <a:defRPr sz="1000"/>
            </a:lvl7pPr>
            <a:lvl8pPr marL="3200026" indent="0">
              <a:buNone/>
              <a:defRPr sz="1000"/>
            </a:lvl8pPr>
            <a:lvl9pPr marL="36571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A3A0-6257-4EDE-B99B-E245712ACC7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53BB-161F-4039-A6F4-ADCAD7B6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l" defTabSz="91429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ight Arrow 58"/>
          <p:cNvSpPr/>
          <p:nvPr/>
        </p:nvSpPr>
        <p:spPr>
          <a:xfrm rot="16200000">
            <a:off x="1368196" y="4821551"/>
            <a:ext cx="3752844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EPS FILL</a:t>
            </a:r>
          </a:p>
        </p:txBody>
      </p:sp>
      <p:sp>
        <p:nvSpPr>
          <p:cNvPr id="105" name="Right Arrow 104"/>
          <p:cNvSpPr/>
          <p:nvPr/>
        </p:nvSpPr>
        <p:spPr>
          <a:xfrm rot="16200000">
            <a:off x="6038722" y="3815079"/>
            <a:ext cx="5765800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Lateral</a:t>
            </a:r>
          </a:p>
        </p:txBody>
      </p:sp>
      <p:sp>
        <p:nvSpPr>
          <p:cNvPr id="99" name="Right Arrow 98"/>
          <p:cNvSpPr/>
          <p:nvPr/>
        </p:nvSpPr>
        <p:spPr>
          <a:xfrm rot="16200000">
            <a:off x="4634934" y="4109416"/>
            <a:ext cx="5177113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Lateral</a:t>
            </a:r>
          </a:p>
        </p:txBody>
      </p:sp>
      <p:sp>
        <p:nvSpPr>
          <p:cNvPr id="107" name="Right Arrow 106"/>
          <p:cNvSpPr/>
          <p:nvPr/>
        </p:nvSpPr>
        <p:spPr>
          <a:xfrm rot="16200000">
            <a:off x="5185930" y="3989701"/>
            <a:ext cx="5416544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EPS FILL</a:t>
            </a:r>
          </a:p>
        </p:txBody>
      </p:sp>
      <p:sp>
        <p:nvSpPr>
          <p:cNvPr id="104" name="Right Arrow 103"/>
          <p:cNvSpPr/>
          <p:nvPr/>
        </p:nvSpPr>
        <p:spPr>
          <a:xfrm rot="16200000">
            <a:off x="5618319" y="3888858"/>
            <a:ext cx="5618238" cy="320040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Promotion</a:t>
            </a:r>
          </a:p>
        </p:txBody>
      </p:sp>
      <p:sp>
        <p:nvSpPr>
          <p:cNvPr id="89" name="Right Arrow 88"/>
          <p:cNvSpPr/>
          <p:nvPr/>
        </p:nvSpPr>
        <p:spPr>
          <a:xfrm rot="16200000">
            <a:off x="1908174" y="4700230"/>
            <a:ext cx="3995488" cy="320040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Promotion</a:t>
            </a:r>
          </a:p>
        </p:txBody>
      </p:sp>
      <p:sp>
        <p:nvSpPr>
          <p:cNvPr id="74" name="Right Arrow 73"/>
          <p:cNvSpPr/>
          <p:nvPr/>
        </p:nvSpPr>
        <p:spPr>
          <a:xfrm rot="16200000">
            <a:off x="807676" y="4925463"/>
            <a:ext cx="3545031" cy="320040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Promotion</a:t>
            </a:r>
          </a:p>
        </p:txBody>
      </p:sp>
      <p:sp>
        <p:nvSpPr>
          <p:cNvPr id="62" name="Right Arrow 61"/>
          <p:cNvSpPr/>
          <p:nvPr/>
        </p:nvSpPr>
        <p:spPr>
          <a:xfrm rot="16200000">
            <a:off x="-269137" y="5177787"/>
            <a:ext cx="3040379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EPS fill / Lateral</a:t>
            </a:r>
          </a:p>
        </p:txBody>
      </p:sp>
      <p:sp>
        <p:nvSpPr>
          <p:cNvPr id="60" name="Right Arrow 59"/>
          <p:cNvSpPr/>
          <p:nvPr/>
        </p:nvSpPr>
        <p:spPr>
          <a:xfrm rot="16200000">
            <a:off x="2448504" y="4575909"/>
            <a:ext cx="4244127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EPS FILL</a:t>
            </a:r>
          </a:p>
        </p:txBody>
      </p:sp>
      <p:sp>
        <p:nvSpPr>
          <p:cNvPr id="86" name="Right Arrow 85"/>
          <p:cNvSpPr/>
          <p:nvPr/>
        </p:nvSpPr>
        <p:spPr>
          <a:xfrm rot="16200000">
            <a:off x="3534777" y="4332230"/>
            <a:ext cx="4731484" cy="320040"/>
          </a:xfrm>
          <a:prstGeom prst="rightArrow">
            <a:avLst/>
          </a:prstGeom>
          <a:solidFill>
            <a:srgbClr val="6CBD4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EPS FILL</a:t>
            </a:r>
          </a:p>
        </p:txBody>
      </p:sp>
      <p:sp>
        <p:nvSpPr>
          <p:cNvPr id="94" name="Right Arrow 93"/>
          <p:cNvSpPr/>
          <p:nvPr/>
        </p:nvSpPr>
        <p:spPr>
          <a:xfrm rot="16200000">
            <a:off x="4089196" y="4217973"/>
            <a:ext cx="4960006" cy="320040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Promotion</a:t>
            </a:r>
          </a:p>
        </p:txBody>
      </p:sp>
      <p:sp>
        <p:nvSpPr>
          <p:cNvPr id="75" name="Right Arrow 74"/>
          <p:cNvSpPr/>
          <p:nvPr/>
        </p:nvSpPr>
        <p:spPr>
          <a:xfrm rot="16200000">
            <a:off x="2987080" y="4446573"/>
            <a:ext cx="4502805" cy="320040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en-US" sz="8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Promotion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5785" y="321008"/>
            <a:ext cx="5843434" cy="9233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29" tIns="45714" rIns="91429" bIns="4571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 w="0"/>
                <a:solidFill>
                  <a:schemeClr val="tx1"/>
                </a:solidFill>
                <a:effectLst/>
                <a:latin typeface="Bodoni MT Black" panose="02070A03080606020203" pitchFamily="18" charset="0"/>
                <a:cs typeface="Arial" panose="020B0604020202020204" pitchFamily="34" charset="0"/>
              </a:rPr>
              <a:t>STEP</a:t>
            </a:r>
          </a:p>
          <a:p>
            <a:pPr algn="ctr"/>
            <a:r>
              <a:rPr lang="en-US" b="1" cap="all" dirty="0" smtClean="0">
                <a:ln w="0"/>
                <a:solidFill>
                  <a:schemeClr val="tx1"/>
                </a:solidFill>
                <a:effectLst/>
                <a:latin typeface="Bodoni MT Black" panose="02070A03080606020203" pitchFamily="18" charset="0"/>
                <a:cs typeface="Arial" panose="020B0604020202020204" pitchFamily="34" charset="0"/>
              </a:rPr>
              <a:t>(Select</a:t>
            </a:r>
            <a:r>
              <a:rPr lang="en-US" b="1" cap="all" dirty="0">
                <a:ln w="0"/>
                <a:solidFill>
                  <a:schemeClr val="tx1"/>
                </a:solidFill>
                <a:effectLst/>
                <a:latin typeface="Bodoni MT Black" panose="02070A03080606020203" pitchFamily="18" charset="0"/>
                <a:cs typeface="Arial" panose="020B0604020202020204" pitchFamily="34" charset="0"/>
              </a:rPr>
              <a:t>, Train, Educate, Promote)</a:t>
            </a:r>
          </a:p>
          <a:p>
            <a:pPr algn="ctr"/>
            <a:r>
              <a:rPr lang="en-US" b="1" cap="all" dirty="0">
                <a:ln w="0"/>
                <a:solidFill>
                  <a:schemeClr val="tx1"/>
                </a:solidFill>
                <a:effectLst/>
                <a:latin typeface="Bodoni MT Black" panose="02070A03080606020203" pitchFamily="18" charset="0"/>
                <a:cs typeface="Arial" panose="020B0604020202020204" pitchFamily="34" charset="0"/>
              </a:rPr>
              <a:t>ENLISTED - NCO CAREER </a:t>
            </a:r>
            <a:r>
              <a:rPr lang="en-US" b="1" cap="all" dirty="0" smtClean="0">
                <a:ln w="0"/>
                <a:solidFill>
                  <a:schemeClr val="tx1"/>
                </a:solidFill>
                <a:effectLst/>
                <a:latin typeface="Bodoni MT Black" panose="02070A03080606020203" pitchFamily="18" charset="0"/>
                <a:cs typeface="Arial" panose="020B0604020202020204" pitchFamily="34" charset="0"/>
              </a:rPr>
              <a:t>PROGRESSION</a:t>
            </a:r>
            <a:endParaRPr lang="en-US" b="1" cap="all" dirty="0">
              <a:ln w="0"/>
              <a:solidFill>
                <a:schemeClr val="tx1"/>
              </a:solidFill>
              <a:effectLst/>
              <a:latin typeface="Bodoni MT Black" panose="02070A03080606020203" pitchFamily="18" charset="0"/>
              <a:cs typeface="Arial" panose="020B0604020202020204" pitchFamily="34" charset="0"/>
            </a:endParaRPr>
          </a:p>
        </p:txBody>
      </p:sp>
      <p:sp>
        <p:nvSpPr>
          <p:cNvPr id="77" name="Bevel 76"/>
          <p:cNvSpPr/>
          <p:nvPr/>
        </p:nvSpPr>
        <p:spPr>
          <a:xfrm>
            <a:off x="3323114" y="3741797"/>
            <a:ext cx="502920" cy="45720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ALC</a:t>
            </a:r>
          </a:p>
        </p:txBody>
      </p:sp>
      <p:sp>
        <p:nvSpPr>
          <p:cNvPr id="85" name="Bevel 84"/>
          <p:cNvSpPr/>
          <p:nvPr/>
        </p:nvSpPr>
        <p:spPr>
          <a:xfrm>
            <a:off x="667322" y="4708506"/>
            <a:ext cx="502920" cy="457200"/>
          </a:xfrm>
          <a:prstGeom prst="bevel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1</a:t>
            </a:r>
          </a:p>
        </p:txBody>
      </p:sp>
      <p:sp>
        <p:nvSpPr>
          <p:cNvPr id="48" name="Bevel 47"/>
          <p:cNvSpPr/>
          <p:nvPr/>
        </p:nvSpPr>
        <p:spPr>
          <a:xfrm>
            <a:off x="2656690" y="3739611"/>
            <a:ext cx="502920" cy="457200"/>
          </a:xfrm>
          <a:prstGeom prst="bevel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2</a:t>
            </a:r>
          </a:p>
        </p:txBody>
      </p:sp>
      <p:sp>
        <p:nvSpPr>
          <p:cNvPr id="49" name="Bevel 48"/>
          <p:cNvSpPr/>
          <p:nvPr/>
        </p:nvSpPr>
        <p:spPr>
          <a:xfrm>
            <a:off x="1996577" y="4251296"/>
            <a:ext cx="502920" cy="45720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BLC</a:t>
            </a:r>
          </a:p>
        </p:txBody>
      </p:sp>
      <p:sp>
        <p:nvSpPr>
          <p:cNvPr id="63" name="Bevel 62"/>
          <p:cNvSpPr/>
          <p:nvPr/>
        </p:nvSpPr>
        <p:spPr>
          <a:xfrm>
            <a:off x="3985141" y="3283123"/>
            <a:ext cx="502920" cy="457200"/>
          </a:xfrm>
          <a:prstGeom prst="bevel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3</a:t>
            </a:r>
          </a:p>
        </p:txBody>
      </p:sp>
      <p:sp>
        <p:nvSpPr>
          <p:cNvPr id="64" name="Bevel 63"/>
          <p:cNvSpPr/>
          <p:nvPr/>
        </p:nvSpPr>
        <p:spPr>
          <a:xfrm>
            <a:off x="4651146" y="3276569"/>
            <a:ext cx="502920" cy="45720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</a:t>
            </a:r>
          </a:p>
        </p:txBody>
      </p:sp>
      <p:sp>
        <p:nvSpPr>
          <p:cNvPr id="72" name="Bevel 71"/>
          <p:cNvSpPr/>
          <p:nvPr/>
        </p:nvSpPr>
        <p:spPr>
          <a:xfrm>
            <a:off x="6646910" y="2355109"/>
            <a:ext cx="1170432" cy="45720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 2016/2017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*MLC in TY2018</a:t>
            </a:r>
          </a:p>
        </p:txBody>
      </p:sp>
      <p:sp>
        <p:nvSpPr>
          <p:cNvPr id="70" name="Bevel 69"/>
          <p:cNvSpPr/>
          <p:nvPr/>
        </p:nvSpPr>
        <p:spPr>
          <a:xfrm>
            <a:off x="5319930" y="2825923"/>
            <a:ext cx="502920" cy="457200"/>
          </a:xfrm>
          <a:prstGeom prst="bevel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4</a:t>
            </a:r>
          </a:p>
        </p:txBody>
      </p:sp>
      <p:sp>
        <p:nvSpPr>
          <p:cNvPr id="100" name="Bevel 99"/>
          <p:cNvSpPr/>
          <p:nvPr/>
        </p:nvSpPr>
        <p:spPr>
          <a:xfrm>
            <a:off x="5984830" y="2825923"/>
            <a:ext cx="502920" cy="45720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</a:t>
            </a:r>
          </a:p>
        </p:txBody>
      </p:sp>
      <p:sp>
        <p:nvSpPr>
          <p:cNvPr id="101" name="Bevel 100"/>
          <p:cNvSpPr/>
          <p:nvPr/>
        </p:nvSpPr>
        <p:spPr>
          <a:xfrm>
            <a:off x="8557141" y="1942522"/>
            <a:ext cx="585216" cy="411480"/>
          </a:xfrm>
          <a:prstGeom prst="bevel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5</a:t>
            </a:r>
          </a:p>
        </p:txBody>
      </p:sp>
      <p:sp>
        <p:nvSpPr>
          <p:cNvPr id="103" name="Bevel 102"/>
          <p:cNvSpPr/>
          <p:nvPr/>
        </p:nvSpPr>
        <p:spPr>
          <a:xfrm>
            <a:off x="7973331" y="1942604"/>
            <a:ext cx="585216" cy="411480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45714" tIns="45714" rIns="45714" bIns="45714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SMA</a:t>
            </a:r>
          </a:p>
        </p:txBody>
      </p:sp>
      <p:sp>
        <p:nvSpPr>
          <p:cNvPr id="71" name="Vertical Scroll 70"/>
          <p:cNvSpPr/>
          <p:nvPr/>
        </p:nvSpPr>
        <p:spPr>
          <a:xfrm>
            <a:off x="963029" y="3029758"/>
            <a:ext cx="576072" cy="731520"/>
          </a:xfrm>
          <a:prstGeom prst="verticalScroll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E5 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EPS fill into </a:t>
            </a:r>
            <a:r>
              <a:rPr lang="en-US" sz="700" i="1" dirty="0" err="1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posn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Vertical Scroll 81"/>
          <p:cNvSpPr/>
          <p:nvPr/>
        </p:nvSpPr>
        <p:spPr>
          <a:xfrm>
            <a:off x="4287973" y="1823401"/>
            <a:ext cx="576072" cy="731520"/>
          </a:xfrm>
          <a:prstGeom prst="verticalScroll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E7 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EPS fill into </a:t>
            </a:r>
            <a:r>
              <a:rPr lang="en-US" sz="700" i="1" dirty="0" err="1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posn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Vertical Scroll 82"/>
          <p:cNvSpPr/>
          <p:nvPr/>
        </p:nvSpPr>
        <p:spPr>
          <a:xfrm>
            <a:off x="2961952" y="2311605"/>
            <a:ext cx="576072" cy="731520"/>
          </a:xfrm>
          <a:prstGeom prst="verticalScroll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E6 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EPS fill into </a:t>
            </a:r>
            <a:r>
              <a:rPr lang="en-US" sz="700" i="1" dirty="0" err="1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posn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Vertical Scroll 83"/>
          <p:cNvSpPr/>
          <p:nvPr/>
        </p:nvSpPr>
        <p:spPr>
          <a:xfrm>
            <a:off x="7603849" y="649404"/>
            <a:ext cx="576072" cy="731520"/>
          </a:xfrm>
          <a:prstGeom prst="verticalScroll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en-US" sz="700" i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E9 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EPS fill into </a:t>
            </a:r>
            <a:r>
              <a:rPr lang="en-US" sz="700" i="1" dirty="0" err="1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posn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Vertical Scroll 86"/>
          <p:cNvSpPr/>
          <p:nvPr/>
        </p:nvSpPr>
        <p:spPr>
          <a:xfrm>
            <a:off x="5620086" y="1332145"/>
            <a:ext cx="576072" cy="731520"/>
          </a:xfrm>
          <a:prstGeom prst="verticalScroll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E8 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EPS fill into </a:t>
            </a:r>
            <a:r>
              <a:rPr lang="en-US" sz="700" i="1" dirty="0" err="1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posn</a:t>
            </a:r>
            <a:endParaRPr lang="en-US" sz="700" i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6719096"/>
            <a:ext cx="9134856" cy="137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27432" tIns="45714" rIns="0" bIns="45714" numCol="1" spcCol="182880" rtlCol="0" anchor="ctr" anchorCtr="0">
            <a:spAutoFit/>
          </a:bodyPr>
          <a:lstStyle/>
          <a:p>
            <a:pPr>
              <a:tabLst>
                <a:tab pos="1200150" algn="l"/>
                <a:tab pos="2857500" algn="l"/>
                <a:tab pos="3943350" algn="l"/>
                <a:tab pos="5143500" algn="l"/>
                <a:tab pos="6175375" algn="l"/>
                <a:tab pos="7483475" algn="l"/>
                <a:tab pos="8342313" algn="l"/>
              </a:tabLst>
            </a:pPr>
            <a:r>
              <a:rPr lang="en-US" sz="600" b="1" dirty="0">
                <a:latin typeface="Arial "/>
                <a:cs typeface="Arial" panose="020B0604020202020204" pitchFamily="34" charset="0"/>
              </a:rPr>
              <a:t>ALC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 = Advanced Leader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Course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BLC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Basic Leader Course (previously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WLC)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MLC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Master Leader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Course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SMA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Sergeants Major Academy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SLC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Senior Leader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Course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SSD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Structured Self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Development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TIMIG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Time in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grade	</a:t>
            </a:r>
            <a:r>
              <a:rPr lang="en-US" sz="600" b="1" dirty="0" smtClean="0">
                <a:latin typeface="Arial "/>
                <a:cs typeface="Arial" panose="020B0604020202020204" pitchFamily="34" charset="0"/>
              </a:rPr>
              <a:t>TIS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 "/>
                <a:cs typeface="Arial" panose="020B0604020202020204" pitchFamily="34" charset="0"/>
              </a:rPr>
              <a:t>= Time in </a:t>
            </a:r>
            <a:r>
              <a:rPr lang="en-US" sz="600" dirty="0" smtClean="0">
                <a:latin typeface="Arial "/>
                <a:cs typeface="Arial" panose="020B0604020202020204" pitchFamily="34" charset="0"/>
              </a:rPr>
              <a:t>service</a:t>
            </a:r>
            <a:endParaRPr lang="en-US" sz="600" dirty="0">
              <a:latin typeface="Arial 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209" y="1747963"/>
            <a:ext cx="1095238" cy="651136"/>
            <a:chOff x="34235" y="1809186"/>
            <a:chExt cx="916136" cy="794183"/>
          </a:xfrm>
        </p:grpSpPr>
        <p:grpSp>
          <p:nvGrpSpPr>
            <p:cNvPr id="2" name="Group 1"/>
            <p:cNvGrpSpPr/>
            <p:nvPr/>
          </p:nvGrpSpPr>
          <p:grpSpPr>
            <a:xfrm>
              <a:off x="34235" y="1809186"/>
              <a:ext cx="916136" cy="507144"/>
              <a:chOff x="16877" y="2747391"/>
              <a:chExt cx="916136" cy="507144"/>
            </a:xfrm>
          </p:grpSpPr>
          <p:sp>
            <p:nvSpPr>
              <p:cNvPr id="67" name="Bevel 66"/>
              <p:cNvSpPr/>
              <p:nvPr/>
            </p:nvSpPr>
            <p:spPr>
              <a:xfrm rot="16200000">
                <a:off x="362548" y="2401720"/>
                <a:ext cx="223057" cy="914400"/>
              </a:xfrm>
              <a:prstGeom prst="bevel">
                <a:avLst/>
              </a:prstGeom>
              <a:solidFill>
                <a:srgbClr val="FF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900" b="1" cap="small" dirty="0" smtClean="0"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to be eligible</a:t>
                </a:r>
                <a:endParaRPr lang="en-US" sz="900" b="1" cap="small" dirty="0">
                  <a:solidFill>
                    <a:schemeClr val="tx1"/>
                  </a:solidFill>
                  <a:latin typeface="Arial "/>
                  <a:cs typeface="Arial" panose="020B0604020202020204" pitchFamily="34" charset="0"/>
                </a:endParaRPr>
              </a:p>
            </p:txBody>
          </p:sp>
          <p:sp>
            <p:nvSpPr>
              <p:cNvPr id="68" name="Bevel 67"/>
              <p:cNvSpPr/>
              <p:nvPr/>
            </p:nvSpPr>
            <p:spPr>
              <a:xfrm rot="16200000">
                <a:off x="364285" y="2685807"/>
                <a:ext cx="223056" cy="914400"/>
              </a:xfrm>
              <a:prstGeom prst="bevel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900" b="1" cap="small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be promoted</a:t>
                </a:r>
                <a:endParaRPr lang="en-US" sz="900" b="1" cap="smal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9" name="Bevel 68"/>
            <p:cNvSpPr/>
            <p:nvPr/>
          </p:nvSpPr>
          <p:spPr>
            <a:xfrm rot="16200000">
              <a:off x="381642" y="2034641"/>
              <a:ext cx="223057" cy="914400"/>
            </a:xfrm>
            <a:prstGeom prst="bevel">
              <a:avLst/>
            </a:prstGeom>
            <a:solidFill>
              <a:srgbClr val="6699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" wrap="square" lIns="45714" tIns="45714" rIns="45714" bIns="45714" rtlCol="0" anchor="ctr">
              <a:spAutoFit/>
            </a:bodyPr>
            <a:lstStyle/>
            <a:p>
              <a:pPr algn="ctr"/>
              <a:r>
                <a:rPr lang="en-US" sz="900" b="1" cap="small" dirty="0" smtClean="0">
                  <a:solidFill>
                    <a:schemeClr val="tx1"/>
                  </a:solidFill>
                  <a:latin typeface="Arial "/>
                  <a:cs typeface="Arial" panose="020B0604020202020204" pitchFamily="34" charset="0"/>
                </a:rPr>
                <a:t>requirements</a:t>
              </a:r>
              <a:endParaRPr lang="en-US" sz="900" b="1" cap="small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7973931" y="2355110"/>
            <a:ext cx="1170432" cy="3995288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 anchor="t"/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E9</a:t>
            </a:r>
            <a:endParaRPr lang="en-US" sz="900" b="1" u="sng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USASMA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(Resident/Non-Resident) enrollment /completion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5 within 3 years after USASMA completion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ateral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appt., if selected by command team and 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CSM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Board (state &amp; NGB level)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646003" y="2812309"/>
            <a:ext cx="1170432" cy="3538088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 anchor="t"/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E8 </a:t>
            </a:r>
            <a:r>
              <a:rPr lang="en-US" sz="900" b="1" u="sng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E9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4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TIMIG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 36 </a:t>
            </a:r>
            <a:r>
              <a:rPr lang="en-US" sz="900" dirty="0" err="1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mos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TIS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 16 years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Lateral appt. to 1SG if selected by command team and 1SG Board (state level)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 for promotion to E9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*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MLC eff. 2017/TY18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CDR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recommends for promotion to E9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SEJPME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DL course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SGM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Board &amp; application to 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USASMA</a:t>
            </a:r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19150" y="3276569"/>
            <a:ext cx="1170432" cy="3077760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E7 </a:t>
            </a:r>
            <a:r>
              <a:rPr lang="en-US" sz="900" b="1" u="sng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E8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4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TIMIG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 36 </a:t>
            </a:r>
            <a:r>
              <a:rPr lang="en-US" sz="900" dirty="0" err="1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mos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TIS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 13 years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CDR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recommends for promotion to E8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  for promotion to E8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E7s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can be placed on the 1SG list if selected by their command team and 1SG Board (state level)</a:t>
            </a: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 smtClean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 smtClean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83252" y="3739581"/>
            <a:ext cx="1170432" cy="2616095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E6 </a:t>
            </a:r>
            <a:r>
              <a:rPr lang="en-US" sz="900" b="1" u="sng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E7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</a:t>
            </a:r>
            <a:r>
              <a:rPr lang="en-US" sz="900" b="1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omplete </a:t>
            </a: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3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TIMIG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36 </a:t>
            </a:r>
            <a:r>
              <a:rPr lang="en-US" sz="900" dirty="0" err="1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mos</a:t>
            </a:r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TIS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:  9 </a:t>
            </a:r>
            <a:r>
              <a:rPr lang="en-US" sz="900" dirty="0" err="1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yrs</a:t>
            </a:r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CDR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recommends for promotion to E7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SLC for E7 promotion within 24 months*</a:t>
            </a: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 smtClean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53987" y="4200155"/>
            <a:ext cx="1170432" cy="2154430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 </a:t>
            </a:r>
            <a:r>
              <a:rPr 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E6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omplete </a:t>
            </a: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SSD 2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TIMIG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18 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N/A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recommends for promotion to E6 (EPS list) 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E6 position when selected (through EPS)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ALC for promotion within 24 months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29009" y="4707515"/>
            <a:ext cx="1170432" cy="1646599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Lateral </a:t>
            </a:r>
            <a:r>
              <a:rPr lang="en-US" sz="900" b="1" u="sng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CPL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L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ateraled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CPL when selected (through EPS) to fill E5 position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omplete </a:t>
            </a: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BLC for E5 promotion within 24 </a:t>
            </a:r>
            <a:r>
              <a:rPr lang="en-US" sz="900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months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 smtClean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endParaRPr lang="en-US" sz="6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-1651" y="5165463"/>
            <a:ext cx="1170432" cy="1184934"/>
          </a:xfrm>
          <a:prstGeom prst="rect">
            <a:avLst/>
          </a:prstGeom>
          <a:solidFill>
            <a:srgbClr val="66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5714" tIns="91440" rIns="45714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900" b="1" u="sng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E4 </a:t>
            </a:r>
            <a:r>
              <a:rPr lang="en-US" sz="900" b="1" u="sng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to E5 </a:t>
            </a:r>
          </a:p>
          <a:p>
            <a:pPr marL="114287" indent="-114287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Complete </a:t>
            </a:r>
            <a:r>
              <a:rPr lang="en-US" sz="900" b="1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SSD 1 </a:t>
            </a:r>
          </a:p>
          <a:p>
            <a:pPr marL="114287" indent="-114287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TIMIG: 12 </a:t>
            </a:r>
            <a:r>
              <a:rPr lang="en-US" sz="900" dirty="0" err="1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mos</a:t>
            </a:r>
            <a:endParaRPr lang="en-US" sz="900" dirty="0">
              <a:solidFill>
                <a:schemeClr val="tx1"/>
              </a:solidFill>
              <a:latin typeface="Arial "/>
              <a:cs typeface="Arial" panose="020B0604020202020204" pitchFamily="34" charset="0"/>
            </a:endParaRPr>
          </a:p>
          <a:p>
            <a:pPr marL="114287" indent="-114287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TIS: N/A</a:t>
            </a:r>
          </a:p>
          <a:p>
            <a:pPr marL="114287" indent="-114287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 "/>
                <a:cs typeface="Arial" panose="020B0604020202020204" pitchFamily="34" charset="0"/>
              </a:rPr>
              <a:t>CDR recommends for promotion to E5 (EPS list)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1651" y="6352426"/>
            <a:ext cx="9146330" cy="364395"/>
            <a:chOff x="-1651" y="6449111"/>
            <a:chExt cx="9146330" cy="434199"/>
          </a:xfrm>
        </p:grpSpPr>
        <p:grpSp>
          <p:nvGrpSpPr>
            <p:cNvPr id="16" name="Group 15"/>
            <p:cNvGrpSpPr/>
            <p:nvPr/>
          </p:nvGrpSpPr>
          <p:grpSpPr>
            <a:xfrm>
              <a:off x="-1651" y="6662182"/>
              <a:ext cx="9146330" cy="221128"/>
              <a:chOff x="-1651" y="6571966"/>
              <a:chExt cx="9146330" cy="275868"/>
            </a:xfrm>
          </p:grpSpPr>
          <p:sp>
            <p:nvSpPr>
              <p:cNvPr id="108" name="Bevel 107"/>
              <p:cNvSpPr/>
              <p:nvPr/>
            </p:nvSpPr>
            <p:spPr>
              <a:xfrm rot="16200000">
                <a:off x="2365040" y="5301497"/>
                <a:ext cx="271857" cy="2812795"/>
              </a:xfrm>
              <a:prstGeom prst="bevel">
                <a:avLst/>
              </a:prstGeom>
              <a:solidFill>
                <a:srgbClr val="FFC000"/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" lIns="45720" tIns="45714" rIns="45720" bIns="45714"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DIRECT/TACTICAL</a:t>
                </a:r>
              </a:p>
            </p:txBody>
          </p:sp>
          <p:sp>
            <p:nvSpPr>
              <p:cNvPr id="111" name="Bevel 110"/>
              <p:cNvSpPr/>
              <p:nvPr/>
            </p:nvSpPr>
            <p:spPr>
              <a:xfrm rot="16200000">
                <a:off x="8391531" y="6091466"/>
                <a:ext cx="271856" cy="1234440"/>
              </a:xfrm>
              <a:prstGeom prst="bevel">
                <a:avLst/>
              </a:prstGeom>
              <a:solidFill>
                <a:srgbClr val="FFC000"/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" lIns="45720" tIns="45714" rIns="45720" bIns="45714"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STRATEGIC</a:t>
                </a:r>
              </a:p>
            </p:txBody>
          </p:sp>
          <p:sp>
            <p:nvSpPr>
              <p:cNvPr id="109" name="Bevel 108"/>
              <p:cNvSpPr/>
              <p:nvPr/>
            </p:nvSpPr>
            <p:spPr>
              <a:xfrm rot="16200000">
                <a:off x="5772873" y="4707251"/>
                <a:ext cx="271857" cy="4002870"/>
              </a:xfrm>
              <a:prstGeom prst="bevel">
                <a:avLst/>
              </a:prstGeom>
              <a:solidFill>
                <a:srgbClr val="FFC000"/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" lIns="45720" tIns="45714" rIns="45720" bIns="45714"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OPERATIONAL</a:t>
                </a:r>
              </a:p>
            </p:txBody>
          </p:sp>
          <p:sp>
            <p:nvSpPr>
              <p:cNvPr id="3" name="Pentagon 2"/>
              <p:cNvSpPr/>
              <p:nvPr/>
            </p:nvSpPr>
            <p:spPr>
              <a:xfrm>
                <a:off x="-1651" y="6575978"/>
                <a:ext cx="1171893" cy="271856"/>
              </a:xfrm>
              <a:prstGeom prst="homePlate">
                <a:avLst/>
              </a:prstGeom>
              <a:solidFill>
                <a:srgbClr val="FFC000"/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91429" tIns="45714" rIns="91429" bIns="45714" rtlCol="0" anchor="ctr"/>
              <a:lstStyle/>
              <a:p>
                <a:r>
                  <a:rPr lang="en-US" sz="600" dirty="0">
                    <a:ln w="0">
                      <a:noFill/>
                    </a:ln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Levels of </a:t>
                </a:r>
                <a:r>
                  <a:rPr lang="en-US" sz="600" dirty="0" smtClean="0">
                    <a:ln w="0">
                      <a:noFill/>
                    </a:ln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Leadership</a:t>
                </a:r>
              </a:p>
              <a:p>
                <a:r>
                  <a:rPr lang="en-US" sz="600" dirty="0" smtClean="0">
                    <a:ln w="0">
                      <a:noFill/>
                    </a:ln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(</a:t>
                </a:r>
                <a:r>
                  <a:rPr lang="en-US" sz="600" dirty="0">
                    <a:ln w="0">
                      <a:noFill/>
                    </a:ln>
                    <a:solidFill>
                      <a:schemeClr val="tx1"/>
                    </a:solidFill>
                    <a:latin typeface="Arial "/>
                    <a:cs typeface="Arial" panose="020B0604020202020204" pitchFamily="34" charset="0"/>
                  </a:rPr>
                  <a:t>ADP 6-22, Fig. 1)</a:t>
                </a:r>
              </a:p>
            </p:txBody>
          </p:sp>
        </p:grpSp>
        <p:sp>
          <p:nvSpPr>
            <p:cNvPr id="61" name="Bevel 60"/>
            <p:cNvSpPr/>
            <p:nvPr/>
          </p:nvSpPr>
          <p:spPr>
            <a:xfrm rot="16200000">
              <a:off x="4461401" y="1986068"/>
              <a:ext cx="217913" cy="9144000"/>
            </a:xfrm>
            <a:prstGeom prst="bevel">
              <a:avLst/>
            </a:prstGeom>
            <a:solidFill>
              <a:srgbClr val="FF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vert" lIns="91429" tIns="45714" rIns="91429" bIns="45714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Arial "/>
                  <a:cs typeface="Arial" panose="020B0604020202020204" pitchFamily="34" charset="0"/>
                </a:rPr>
                <a:t>PASS ARMY PHYSICAL FITNESS TEST (AR 350-1 &amp; FM 7-22) AND HEIGHT/WEIGHT STANDARDS (AR 600-9)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4" y="4702003"/>
            <a:ext cx="415637" cy="4572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52" y="2592597"/>
            <a:ext cx="457200" cy="42672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91" y="2786687"/>
            <a:ext cx="457200" cy="50591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7" y="2216219"/>
            <a:ext cx="457200" cy="60511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3" y="1699522"/>
            <a:ext cx="457200" cy="62981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890" y="907360"/>
            <a:ext cx="457200" cy="75270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19" y="1120373"/>
            <a:ext cx="457200" cy="75270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22" y="317501"/>
            <a:ext cx="457200" cy="75270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837" y="497029"/>
            <a:ext cx="457200" cy="73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8b47c46-153b-4bc0-b13f-65ea286fafe7">Z6S2PWRZHVD4-1366-685</_dlc_DocId>
    <_dlc_DocIdUrl xmlns="38b47c46-153b-4bc0-b13f-65ea286fafe7">
      <Url>https://states.gkoportal.ng.mil/states/PA/arng_units/28id/55abct/228BSB/S3/_layouts/DocIdRedir.aspx?ID=Z6S2PWRZHVD4-1366-685</Url>
      <Description>Z6S2PWRZHVD4-1366-685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141BF2AC214847810E89CC4602ACDA" ma:contentTypeVersion="0" ma:contentTypeDescription="Create a new document." ma:contentTypeScope="" ma:versionID="5e5861d4e0f7070166efa8740f4250c5">
  <xsd:schema xmlns:xsd="http://www.w3.org/2001/XMLSchema" xmlns:xs="http://www.w3.org/2001/XMLSchema" xmlns:p="http://schemas.microsoft.com/office/2006/metadata/properties" xmlns:ns2="38b47c46-153b-4bc0-b13f-65ea286fafe7" targetNamespace="http://schemas.microsoft.com/office/2006/metadata/properties" ma:root="true" ma:fieldsID="7622af505d1d70caa28fe19d29d08a38" ns2:_="">
    <xsd:import namespace="38b47c46-153b-4bc0-b13f-65ea286fafe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b47c46-153b-4bc0-b13f-65ea286faf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AB9128-4053-4F7A-8D44-EB0768CF5D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8D59545-52FC-4702-8272-E63F29FA1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55D600-E798-4719-B54D-641CF4C2A9AA}">
  <ds:schemaRefs>
    <ds:schemaRef ds:uri="http://purl.org/dc/terms/"/>
    <ds:schemaRef ds:uri="http://schemas.openxmlformats.org/package/2006/metadata/core-properties"/>
    <ds:schemaRef ds:uri="http://purl.org/dc/elements/1.1/"/>
    <ds:schemaRef ds:uri="38b47c46-153b-4bc0-b13f-65ea286fafe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E792D2B-62D1-49F9-A771-909F03FE2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b47c46-153b-4bc0-b13f-65ea286faf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38ID</Template>
  <TotalTime>4977</TotalTime>
  <Words>381</Words>
  <Application>Microsoft Office PowerPoint</Application>
  <PresentationFormat>Letter Paper (8.5x11 in)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</vt:lpstr>
      <vt:lpstr>Arial Rounded MT Bold</vt:lpstr>
      <vt:lpstr>Bodoni MT Black</vt:lpstr>
      <vt:lpstr>Calibri</vt:lpstr>
      <vt:lpstr>Calibri Light</vt:lpstr>
      <vt:lpstr>Custom Design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ermin.marion</dc:creator>
  <cp:lastModifiedBy>remy.santi</cp:lastModifiedBy>
  <cp:revision>202</cp:revision>
  <cp:lastPrinted>2016-01-27T21:02:50Z</cp:lastPrinted>
  <dcterms:created xsi:type="dcterms:W3CDTF">2015-02-07T19:09:34Z</dcterms:created>
  <dcterms:modified xsi:type="dcterms:W3CDTF">2016-03-29T18:18:20Z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0x0101004D141BF2AC214847810E89CC4602ACDA</vt:lpwstr>
  </property>
  <property fmtid="{D5CDD505-2E9C-101B-9397-08002B2CF9AE}" pid="3" name="_dlc_DocIdItemGuid">
    <vt:lpwstr>58a44720-bd03-4732-90e4-4434890bd374</vt:lpwstr>
  </property>
</Properties>
</file>