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2.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748" r:id="rId1"/>
    <p:sldMasterId id="2147484365" r:id="rId2"/>
    <p:sldMasterId id="2147485057" r:id="rId3"/>
    <p:sldMasterId id="2147485131" r:id="rId4"/>
    <p:sldMasterId id="2147485139" r:id="rId5"/>
    <p:sldMasterId id="2147486222" r:id="rId6"/>
    <p:sldMasterId id="2147487474" r:id="rId7"/>
  </p:sldMasterIdLst>
  <p:notesMasterIdLst>
    <p:notesMasterId r:id="rId54"/>
  </p:notesMasterIdLst>
  <p:handoutMasterIdLst>
    <p:handoutMasterId r:id="rId55"/>
  </p:handoutMasterIdLst>
  <p:sldIdLst>
    <p:sldId id="1549" r:id="rId8"/>
    <p:sldId id="1597" r:id="rId9"/>
    <p:sldId id="1625" r:id="rId10"/>
    <p:sldId id="1624" r:id="rId11"/>
    <p:sldId id="1604" r:id="rId12"/>
    <p:sldId id="1612" r:id="rId13"/>
    <p:sldId id="1615" r:id="rId14"/>
    <p:sldId id="1598" r:id="rId15"/>
    <p:sldId id="1652" r:id="rId16"/>
    <p:sldId id="1646" r:id="rId17"/>
    <p:sldId id="1655" r:id="rId18"/>
    <p:sldId id="1600" r:id="rId19"/>
    <p:sldId id="1607" r:id="rId20"/>
    <p:sldId id="1605" r:id="rId21"/>
    <p:sldId id="1603" r:id="rId22"/>
    <p:sldId id="1606" r:id="rId23"/>
    <p:sldId id="1635" r:id="rId24"/>
    <p:sldId id="1639" r:id="rId25"/>
    <p:sldId id="1636" r:id="rId26"/>
    <p:sldId id="1610" r:id="rId27"/>
    <p:sldId id="1634" r:id="rId28"/>
    <p:sldId id="1622" r:id="rId29"/>
    <p:sldId id="1637" r:id="rId30"/>
    <p:sldId id="1617" r:id="rId31"/>
    <p:sldId id="1662" r:id="rId32"/>
    <p:sldId id="1616" r:id="rId33"/>
    <p:sldId id="1632" r:id="rId34"/>
    <p:sldId id="1633" r:id="rId35"/>
    <p:sldId id="1653" r:id="rId36"/>
    <p:sldId id="1645" r:id="rId37"/>
    <p:sldId id="1654" r:id="rId38"/>
    <p:sldId id="1618" r:id="rId39"/>
    <p:sldId id="1621" r:id="rId40"/>
    <p:sldId id="1620" r:id="rId41"/>
    <p:sldId id="1648" r:id="rId42"/>
    <p:sldId id="1628" r:id="rId43"/>
    <p:sldId id="1609" r:id="rId44"/>
    <p:sldId id="1623" r:id="rId45"/>
    <p:sldId id="1661" r:id="rId46"/>
    <p:sldId id="1657" r:id="rId47"/>
    <p:sldId id="1658" r:id="rId48"/>
    <p:sldId id="1608" r:id="rId49"/>
    <p:sldId id="1626" r:id="rId50"/>
    <p:sldId id="1627" r:id="rId51"/>
    <p:sldId id="1593" r:id="rId52"/>
    <p:sldId id="1656" r:id="rId53"/>
  </p:sldIdLst>
  <p:sldSz cx="9144000" cy="6858000" type="screen4x3"/>
  <p:notesSz cx="6858000" cy="9296400"/>
  <p:custDataLst>
    <p:tags r:id="rId56"/>
  </p:custDataLst>
  <p:defaultTextStyle>
    <a:defPPr>
      <a:defRPr lang="en-US"/>
    </a:defPPr>
    <a:lvl1pPr algn="l" rtl="0" fontAlgn="base">
      <a:spcBef>
        <a:spcPct val="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rtl="0" fontAlgn="base">
      <a:spcBef>
        <a:spcPct val="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rtl="0" fontAlgn="base">
      <a:spcBef>
        <a:spcPct val="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rtl="0" fontAlgn="base">
      <a:spcBef>
        <a:spcPct val="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Arial" pitchFamily="34" charset="0"/>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Arial" pitchFamily="34" charset="0"/>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Arial" pitchFamily="34" charset="0"/>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Arial" pitchFamily="34" charset="0"/>
      </a:defRPr>
    </a:lvl9pPr>
  </p:defaultTextStyle>
  <p:extLst>
    <p:ext uri="{EFAFB233-063F-42B5-8137-9DF3F51BA10A}">
      <p15:sldGuideLst xmlns:p15="http://schemas.microsoft.com/office/powerpoint/2012/main">
        <p15:guide id="1" orient="horz" pos="2132">
          <p15:clr>
            <a:srgbClr val="A4A3A4"/>
          </p15:clr>
        </p15:guide>
        <p15:guide id="2" pos="2607">
          <p15:clr>
            <a:srgbClr val="A4A3A4"/>
          </p15:clr>
        </p15:guide>
      </p15:sldGuideLst>
    </p:ext>
    <p:ext uri="{2D200454-40CA-4A62-9FC3-DE9A4176ACB9}">
      <p15:notesGuideLst xmlns:p15="http://schemas.microsoft.com/office/powerpoint/2012/main">
        <p15:guide id="1" orient="horz" pos="2927">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F6C36"/>
    <a:srgbClr val="B00000"/>
    <a:srgbClr val="960000"/>
    <a:srgbClr val="8A0000"/>
    <a:srgbClr val="FFDD4F"/>
    <a:srgbClr val="FFD627"/>
    <a:srgbClr val="FFD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07" autoAdjust="0"/>
  </p:normalViewPr>
  <p:slideViewPr>
    <p:cSldViewPr snapToGrid="0">
      <p:cViewPr>
        <p:scale>
          <a:sx n="70" d="100"/>
          <a:sy n="70" d="100"/>
        </p:scale>
        <p:origin x="1386" y="48"/>
      </p:cViewPr>
      <p:guideLst>
        <p:guide orient="horz" pos="2132"/>
        <p:guide pos="2607"/>
      </p:guideLst>
    </p:cSldViewPr>
  </p:slideViewPr>
  <p:outlineViewPr>
    <p:cViewPr>
      <p:scale>
        <a:sx n="33" d="100"/>
        <a:sy n="33" d="100"/>
      </p:scale>
      <p:origin x="0" y="18474"/>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100" d="100"/>
          <a:sy n="100" d="100"/>
        </p:scale>
        <p:origin x="-3420" y="132"/>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slide" Target="slides/slide17.xml"/><Relationship Id="rId1" Type="http://schemas.openxmlformats.org/officeDocument/2006/relationships/slide" Target="slides/slide15.xml"/><Relationship Id="rId5" Type="http://schemas.openxmlformats.org/officeDocument/2006/relationships/slide" Target="slides/slide36.xml"/><Relationship Id="rId4" Type="http://schemas.openxmlformats.org/officeDocument/2006/relationships/slide" Target="slides/slide1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1-22T14:34:23.597" idx="1">
    <p:pos x="10" y="10"/>
    <p:text>This slide was moved up because it comes after you describe the behavior.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1-22T14:36:04.061" idx="2">
    <p:pos x="10" y="10"/>
    <p:text>add content to this slide as to who has the responsibility for the program.  It leads into the Army strategy.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3"/>
          </p:nvPr>
        </p:nvSpPr>
        <p:spPr>
          <a:xfrm>
            <a:off x="3884613" y="8829675"/>
            <a:ext cx="2971800" cy="465138"/>
          </a:xfrm>
          <a:prstGeom prst="rect">
            <a:avLst/>
          </a:prstGeom>
        </p:spPr>
        <p:txBody>
          <a:bodyPr vert="horz" wrap="square" lIns="91427" tIns="45713" rIns="91427" bIns="45713" numCol="1" anchor="b" anchorCtr="0" compatLnSpc="1">
            <a:prstTxWarp prst="textNoShape">
              <a:avLst/>
            </a:prstTxWarp>
          </a:bodyPr>
          <a:lstStyle>
            <a:lvl1pPr algn="r">
              <a:defRPr>
                <a:cs typeface="+mn-cs"/>
              </a:defRPr>
            </a:lvl1pPr>
          </a:lstStyle>
          <a:p>
            <a:pPr>
              <a:defRPr/>
            </a:pPr>
            <a:fld id="{1E5A6BA2-CCDE-494E-AB39-56889B5985CA}" type="slidenum">
              <a:rPr lang="en-US"/>
              <a:pPr>
                <a:defRPr/>
              </a:pPr>
              <a:t>‹#›</a:t>
            </a:fld>
            <a:endParaRPr lang="en-US"/>
          </a:p>
        </p:txBody>
      </p:sp>
    </p:spTree>
    <p:extLst>
      <p:ext uri="{BB962C8B-B14F-4D97-AF65-F5344CB8AC3E}">
        <p14:creationId xmlns:p14="http://schemas.microsoft.com/office/powerpoint/2010/main" val="326507914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body" sz="quarter" idx="3"/>
          </p:nvPr>
        </p:nvSpPr>
        <p:spPr bwMode="auto">
          <a:xfrm>
            <a:off x="1066800" y="2952750"/>
            <a:ext cx="5334000" cy="5648325"/>
          </a:xfrm>
          <a:prstGeom prst="rect">
            <a:avLst/>
          </a:prstGeom>
          <a:noFill/>
          <a:ln w="9525">
            <a:solidFill>
              <a:schemeClr val="tx1"/>
            </a:solidFill>
            <a:miter lim="800000"/>
            <a:headEnd/>
            <a:tailEnd/>
          </a:ln>
        </p:spPr>
        <p:txBody>
          <a:bodyPr vert="horz" wrap="square" lIns="93386" tIns="46693" rIns="93386" bIns="46693" numCol="1" anchor="t" anchorCtr="0" compatLnSpc="1">
            <a:prstTxWarp prst="textNoShape">
              <a:avLst/>
            </a:prstTxWarp>
          </a:bodyPr>
          <a:lstStyle/>
          <a:p>
            <a:pPr lvl="0"/>
            <a:r>
              <a:rPr lang="en-GB" noProof="0" smtClean="0"/>
              <a:t>Notes:</a:t>
            </a:r>
          </a:p>
          <a:p>
            <a:pPr lvl="1"/>
            <a:r>
              <a:rPr lang="en-GB" noProof="0" smtClean="0"/>
              <a:t>Second level</a:t>
            </a:r>
          </a:p>
          <a:p>
            <a:pPr lvl="2"/>
            <a:r>
              <a:rPr lang="en-GB" noProof="0" smtClean="0"/>
              <a:t>Third level</a:t>
            </a:r>
          </a:p>
          <a:p>
            <a:pPr lvl="3"/>
            <a:r>
              <a:rPr lang="en-GB" noProof="0" smtClean="0"/>
              <a:t>Fourth level</a:t>
            </a:r>
          </a:p>
        </p:txBody>
      </p:sp>
      <p:sp>
        <p:nvSpPr>
          <p:cNvPr id="34819" name="Line 36"/>
          <p:cNvSpPr>
            <a:spLocks noChangeShapeType="1"/>
          </p:cNvSpPr>
          <p:nvPr/>
        </p:nvSpPr>
        <p:spPr bwMode="auto">
          <a:xfrm>
            <a:off x="839788" y="2724150"/>
            <a:ext cx="5027612" cy="0"/>
          </a:xfrm>
          <a:prstGeom prst="line">
            <a:avLst/>
          </a:prstGeom>
          <a:noFill/>
          <a:ln w="38100" cmpd="dbl">
            <a:solidFill>
              <a:schemeClr val="tx1"/>
            </a:solidFill>
            <a:round/>
            <a:headEnd/>
            <a:tailEnd/>
          </a:ln>
        </p:spPr>
        <p:txBody>
          <a:bodyPr wrap="none" lIns="98485" tIns="49244" rIns="98485" bIns="49244" anchor="ctr"/>
          <a:lstStyle/>
          <a:p>
            <a:pPr>
              <a:defRPr/>
            </a:pPr>
            <a:endParaRPr lang="en-US">
              <a:cs typeface="+mn-cs"/>
            </a:endParaRPr>
          </a:p>
        </p:txBody>
      </p:sp>
      <p:pic>
        <p:nvPicPr>
          <p:cNvPr id="91140" name="Picture 12"/>
          <p:cNvPicPr>
            <a:picLocks noChangeAspect="1" noChangeArrowheads="1"/>
          </p:cNvPicPr>
          <p:nvPr/>
        </p:nvPicPr>
        <p:blipFill>
          <a:blip r:embed="rId2"/>
          <a:srcRect l="60260" t="4167" b="73123"/>
          <a:stretch>
            <a:fillRect/>
          </a:stretch>
        </p:blipFill>
        <p:spPr bwMode="auto">
          <a:xfrm>
            <a:off x="2819400" y="8675688"/>
            <a:ext cx="1219200" cy="527050"/>
          </a:xfrm>
          <a:prstGeom prst="rect">
            <a:avLst/>
          </a:prstGeom>
          <a:noFill/>
          <a:ln w="9525">
            <a:noFill/>
            <a:miter lim="800000"/>
            <a:headEnd/>
            <a:tailEnd/>
          </a:ln>
        </p:spPr>
      </p:pic>
      <p:cxnSp>
        <p:nvCxnSpPr>
          <p:cNvPr id="21" name="Straight Connector 20"/>
          <p:cNvCxnSpPr/>
          <p:nvPr/>
        </p:nvCxnSpPr>
        <p:spPr>
          <a:xfrm>
            <a:off x="385763" y="454025"/>
            <a:ext cx="6088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518" name="Rectangle 45"/>
          <p:cNvSpPr txBox="1">
            <a:spLocks noChangeArrowheads="1"/>
          </p:cNvSpPr>
          <p:nvPr/>
        </p:nvSpPr>
        <p:spPr bwMode="auto">
          <a:xfrm>
            <a:off x="5867400" y="8923338"/>
            <a:ext cx="609600" cy="220662"/>
          </a:xfrm>
          <a:prstGeom prst="rect">
            <a:avLst/>
          </a:prstGeom>
          <a:noFill/>
          <a:ln>
            <a:noFill/>
          </a:ln>
          <a:extLst/>
        </p:spPr>
        <p:txBody>
          <a:bodyPr lIns="19331" tIns="0" rIns="19331" bIns="0" anchor="b"/>
          <a:lstStyle/>
          <a:p>
            <a:pPr algn="ctr" defTabSz="893763" eaLnBrk="0" hangingPunct="0">
              <a:defRPr/>
            </a:pPr>
            <a:r>
              <a:rPr lang="en-US" sz="900">
                <a:cs typeface="+mn-cs"/>
              </a:rPr>
              <a:t>Page </a:t>
            </a:r>
            <a:fld id="{8E9F9392-43EA-4079-A56A-4FDA7CC1848A}" type="slidenum">
              <a:rPr lang="en-US" sz="900">
                <a:cs typeface="+mn-cs"/>
              </a:rPr>
              <a:pPr algn="ctr" defTabSz="893763" eaLnBrk="0" hangingPunct="0">
                <a:defRPr/>
              </a:pPr>
              <a:t>‹#›</a:t>
            </a:fld>
            <a:endParaRPr lang="en-US" sz="900">
              <a:cs typeface="+mn-cs"/>
            </a:endParaRPr>
          </a:p>
        </p:txBody>
      </p:sp>
      <p:sp>
        <p:nvSpPr>
          <p:cNvPr id="64519" name="Rectangle 5"/>
          <p:cNvSpPr txBox="1">
            <a:spLocks noChangeArrowheads="1"/>
          </p:cNvSpPr>
          <p:nvPr/>
        </p:nvSpPr>
        <p:spPr bwMode="auto">
          <a:xfrm>
            <a:off x="533400" y="2952750"/>
            <a:ext cx="533400" cy="5648325"/>
          </a:xfrm>
          <a:prstGeom prst="rect">
            <a:avLst/>
          </a:prstGeom>
          <a:noFill/>
          <a:ln w="9525">
            <a:solidFill>
              <a:schemeClr val="tx1"/>
            </a:solidFill>
            <a:miter lim="800000"/>
            <a:headEnd/>
            <a:tailEnd/>
          </a:ln>
          <a:extLst/>
        </p:spPr>
        <p:txBody>
          <a:bodyPr lIns="93386" tIns="46693" rIns="93386" bIns="46693"/>
          <a:lstStyle>
            <a:lvl1pPr marL="114300" indent="-114300" defTabSz="927100" eaLnBrk="0" hangingPunct="0">
              <a:defRPr sz="1200">
                <a:solidFill>
                  <a:schemeClr val="tx1"/>
                </a:solidFill>
                <a:latin typeface="Arial" pitchFamily="34" charset="0"/>
                <a:cs typeface="Arial" pitchFamily="34" charset="0"/>
              </a:defRPr>
            </a:lvl1pPr>
            <a:lvl2pPr marL="742950" indent="-285750" defTabSz="927100" eaLnBrk="0" hangingPunct="0">
              <a:defRPr sz="1200">
                <a:solidFill>
                  <a:schemeClr val="tx1"/>
                </a:solidFill>
                <a:latin typeface="Arial" pitchFamily="34" charset="0"/>
                <a:cs typeface="Arial" pitchFamily="34" charset="0"/>
              </a:defRPr>
            </a:lvl2pPr>
            <a:lvl3pPr marL="1143000" indent="-228600" defTabSz="927100" eaLnBrk="0" hangingPunct="0">
              <a:defRPr sz="1200">
                <a:solidFill>
                  <a:schemeClr val="tx1"/>
                </a:solidFill>
                <a:latin typeface="Arial" pitchFamily="34" charset="0"/>
                <a:cs typeface="Arial" pitchFamily="34" charset="0"/>
              </a:defRPr>
            </a:lvl3pPr>
            <a:lvl4pPr marL="1600200" indent="-228600" defTabSz="927100" eaLnBrk="0" hangingPunct="0">
              <a:defRPr sz="1200">
                <a:solidFill>
                  <a:schemeClr val="tx1"/>
                </a:solidFill>
                <a:latin typeface="Arial" pitchFamily="34" charset="0"/>
                <a:cs typeface="Arial" pitchFamily="34" charset="0"/>
              </a:defRPr>
            </a:lvl4pPr>
            <a:lvl5pPr marL="2057400" indent="-228600" defTabSz="927100" eaLnBrk="0" hangingPunct="0">
              <a:defRPr sz="1200">
                <a:solidFill>
                  <a:schemeClr val="tx1"/>
                </a:solidFill>
                <a:latin typeface="Arial" pitchFamily="34" charset="0"/>
                <a:cs typeface="Arial" pitchFamily="34" charset="0"/>
              </a:defRPr>
            </a:lvl5pPr>
            <a:lvl6pPr marL="2514600" indent="-228600" defTabSz="9271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defTabSz="9271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defTabSz="9271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defTabSz="927100" eaLnBrk="0" fontAlgn="base" hangingPunct="0">
              <a:spcBef>
                <a:spcPct val="0"/>
              </a:spcBef>
              <a:spcAft>
                <a:spcPct val="0"/>
              </a:spcAft>
              <a:defRPr sz="1200">
                <a:solidFill>
                  <a:schemeClr val="tx1"/>
                </a:solidFill>
                <a:latin typeface="Arial" pitchFamily="34" charset="0"/>
                <a:cs typeface="Arial" pitchFamily="34" charset="0"/>
              </a:defRPr>
            </a:lvl9pPr>
          </a:lstStyle>
          <a:p>
            <a:pPr>
              <a:spcBef>
                <a:spcPct val="30000"/>
              </a:spcBef>
              <a:buSzPct val="75000"/>
              <a:buFont typeface="Monotype Sorts"/>
              <a:buChar char="q"/>
              <a:defRPr/>
            </a:pPr>
            <a:endParaRPr lang="en-GB" sz="1000" dirty="0" smtClean="0">
              <a:ea typeface="+mn-ea"/>
            </a:endParaRPr>
          </a:p>
        </p:txBody>
      </p:sp>
      <p:sp>
        <p:nvSpPr>
          <p:cNvPr id="14" name="Slide Image Placeholder 13"/>
          <p:cNvSpPr>
            <a:spLocks noGrp="1" noRot="1" noChangeAspect="1"/>
          </p:cNvSpPr>
          <p:nvPr>
            <p:ph type="sldImg" idx="2"/>
          </p:nvPr>
        </p:nvSpPr>
        <p:spPr>
          <a:xfrm>
            <a:off x="2054225" y="566738"/>
            <a:ext cx="2751138" cy="2063750"/>
          </a:xfrm>
          <a:prstGeom prst="rect">
            <a:avLst/>
          </a:prstGeom>
          <a:noFill/>
          <a:ln w="12700">
            <a:solidFill>
              <a:prstClr val="black"/>
            </a:solidFill>
          </a:ln>
        </p:spPr>
        <p:txBody>
          <a:bodyPr vert="horz" lIns="98485" tIns="49244" rIns="98485" bIns="49244" rtlCol="0" anchor="ctr"/>
          <a:lstStyle/>
          <a:p>
            <a:pPr lvl="0"/>
            <a:endParaRPr lang="en-US" noProof="0" dirty="0"/>
          </a:p>
        </p:txBody>
      </p:sp>
      <p:sp>
        <p:nvSpPr>
          <p:cNvPr id="11" name="Header Placeholder 17"/>
          <p:cNvSpPr>
            <a:spLocks noGrp="1"/>
          </p:cNvSpPr>
          <p:nvPr>
            <p:ph type="hdr" sz="quarter"/>
          </p:nvPr>
        </p:nvSpPr>
        <p:spPr bwMode="auto">
          <a:xfrm>
            <a:off x="3429000" y="207963"/>
            <a:ext cx="3048000" cy="295275"/>
          </a:xfrm>
          <a:prstGeom prst="rect">
            <a:avLst/>
          </a:prstGeom>
          <a:noFill/>
          <a:ln w="9525">
            <a:noFill/>
            <a:miter lim="800000"/>
            <a:headEnd/>
            <a:tailEnd/>
          </a:ln>
        </p:spPr>
        <p:txBody>
          <a:bodyPr vert="horz" wrap="square" lIns="92782" tIns="46393" rIns="92782" bIns="46393" numCol="1" anchor="t" anchorCtr="0" compatLnSpc="1">
            <a:prstTxWarp prst="textNoShape">
              <a:avLst/>
            </a:prstTxWarp>
          </a:bodyPr>
          <a:lstStyle>
            <a:lvl1pPr algn="r" defTabSz="860431" eaLnBrk="0" hangingPunct="0">
              <a:defRPr sz="1000">
                <a:latin typeface="Arial" pitchFamily="34" charset="0"/>
                <a:ea typeface="+mn-ea"/>
                <a:cs typeface="Arial" pitchFamily="34" charset="0"/>
              </a:defRPr>
            </a:lvl1pPr>
          </a:lstStyle>
          <a:p>
            <a:pPr>
              <a:defRPr/>
            </a:pPr>
            <a:r>
              <a:rPr lang="en-US"/>
              <a:t>Module 1: Get SHARP!</a:t>
            </a:r>
          </a:p>
        </p:txBody>
      </p:sp>
      <p:sp>
        <p:nvSpPr>
          <p:cNvPr id="64522" name="Rectangle 45"/>
          <p:cNvSpPr txBox="1">
            <a:spLocks noChangeArrowheads="1"/>
          </p:cNvSpPr>
          <p:nvPr/>
        </p:nvSpPr>
        <p:spPr bwMode="auto">
          <a:xfrm>
            <a:off x="457200" y="8915400"/>
            <a:ext cx="915988" cy="228600"/>
          </a:xfrm>
          <a:prstGeom prst="rect">
            <a:avLst/>
          </a:prstGeom>
          <a:noFill/>
          <a:ln>
            <a:noFill/>
          </a:ln>
          <a:extLst/>
        </p:spPr>
        <p:txBody>
          <a:bodyPr lIns="19331" tIns="0" rIns="19331" bIns="0" anchor="b"/>
          <a:lstStyle>
            <a:lvl1pPr defTabSz="893763" eaLnBrk="0" hangingPunct="0">
              <a:defRPr sz="1200">
                <a:solidFill>
                  <a:schemeClr val="tx1"/>
                </a:solidFill>
                <a:latin typeface="Arial" pitchFamily="34" charset="0"/>
                <a:cs typeface="Arial" pitchFamily="34" charset="0"/>
              </a:defRPr>
            </a:lvl1pPr>
            <a:lvl2pPr marL="742950" indent="-285750" defTabSz="893763" eaLnBrk="0" hangingPunct="0">
              <a:defRPr sz="1200">
                <a:solidFill>
                  <a:schemeClr val="tx1"/>
                </a:solidFill>
                <a:latin typeface="Arial" pitchFamily="34" charset="0"/>
                <a:cs typeface="Arial" pitchFamily="34" charset="0"/>
              </a:defRPr>
            </a:lvl2pPr>
            <a:lvl3pPr marL="1143000" indent="-228600" defTabSz="893763" eaLnBrk="0" hangingPunct="0">
              <a:defRPr sz="1200">
                <a:solidFill>
                  <a:schemeClr val="tx1"/>
                </a:solidFill>
                <a:latin typeface="Arial" pitchFamily="34" charset="0"/>
                <a:cs typeface="Arial" pitchFamily="34" charset="0"/>
              </a:defRPr>
            </a:lvl3pPr>
            <a:lvl4pPr marL="1600200" indent="-228600" defTabSz="893763" eaLnBrk="0" hangingPunct="0">
              <a:defRPr sz="1200">
                <a:solidFill>
                  <a:schemeClr val="tx1"/>
                </a:solidFill>
                <a:latin typeface="Arial" pitchFamily="34" charset="0"/>
                <a:cs typeface="Arial" pitchFamily="34" charset="0"/>
              </a:defRPr>
            </a:lvl4pPr>
            <a:lvl5pPr marL="2057400" indent="-228600" defTabSz="893763" eaLnBrk="0" hangingPunct="0">
              <a:defRPr sz="1200">
                <a:solidFill>
                  <a:schemeClr val="tx1"/>
                </a:solidFill>
                <a:latin typeface="Arial" pitchFamily="34" charset="0"/>
                <a:cs typeface="Arial" pitchFamily="34" charset="0"/>
              </a:defRPr>
            </a:lvl5pPr>
            <a:lvl6pPr marL="2514600" indent="-228600" defTabSz="893763"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defTabSz="893763"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defTabSz="893763"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defTabSz="893763" eaLnBrk="0" fontAlgn="base" hangingPunct="0">
              <a:spcBef>
                <a:spcPct val="0"/>
              </a:spcBef>
              <a:spcAft>
                <a:spcPct val="0"/>
              </a:spcAft>
              <a:defRPr sz="1200">
                <a:solidFill>
                  <a:schemeClr val="tx1"/>
                </a:solidFill>
                <a:latin typeface="Arial" pitchFamily="34" charset="0"/>
                <a:cs typeface="Arial" pitchFamily="34" charset="0"/>
              </a:defRPr>
            </a:lvl9pPr>
          </a:lstStyle>
          <a:p>
            <a:pPr algn="ctr">
              <a:defRPr/>
            </a:pPr>
            <a:r>
              <a:rPr lang="en-US" sz="900" dirty="0" smtClean="0">
                <a:ea typeface="+mn-ea"/>
              </a:rPr>
              <a:t>Version 4-2</a:t>
            </a:r>
          </a:p>
        </p:txBody>
      </p:sp>
    </p:spTree>
    <p:extLst>
      <p:ext uri="{BB962C8B-B14F-4D97-AF65-F5344CB8AC3E}">
        <p14:creationId xmlns:p14="http://schemas.microsoft.com/office/powerpoint/2010/main" val="3844892266"/>
      </p:ext>
    </p:extLst>
  </p:cSld>
  <p:clrMap bg1="lt1" tx1="dk1" bg2="lt2" tx2="dk2" accent1="accent1" accent2="accent2" accent3="accent3" accent4="accent4" accent5="accent5" accent6="accent6" hlink="hlink" folHlink="folHlink"/>
  <p:hf dt="0"/>
  <p:notesStyle>
    <a:lvl1pPr marL="228600" indent="-228600" algn="l" rtl="0" eaLnBrk="0" fontAlgn="base" hangingPunct="0">
      <a:spcBef>
        <a:spcPct val="30000"/>
      </a:spcBef>
      <a:spcAft>
        <a:spcPct val="0"/>
      </a:spcAft>
      <a:buSzPct val="75000"/>
      <a:buFont typeface="Wingdings" pitchFamily="2" charset="2"/>
      <a:buChar char="q"/>
      <a:tabLst>
        <a:tab pos="228600" algn="l"/>
      </a:tabLst>
      <a:defRPr sz="1200" kern="1200">
        <a:solidFill>
          <a:schemeClr val="tx1"/>
        </a:solidFill>
        <a:latin typeface="Arial" charset="0"/>
        <a:ea typeface="ＭＳ Ｐゴシック" charset="0"/>
        <a:cs typeface="+mn-cs"/>
      </a:defRPr>
    </a:lvl1pPr>
    <a:lvl2pPr marL="742950" indent="-285750" algn="l" rtl="0" eaLnBrk="0" fontAlgn="base" hangingPunct="0">
      <a:spcBef>
        <a:spcPct val="30000"/>
      </a:spcBef>
      <a:spcAft>
        <a:spcPct val="0"/>
      </a:spcAft>
      <a:buSzPct val="75000"/>
      <a:buFont typeface="Wingdings" pitchFamily="2" charset="2"/>
      <a:buChar char="Ø"/>
      <a:tabLst>
        <a:tab pos="342900" algn="l"/>
      </a:tabLst>
      <a:defRPr sz="1200" kern="1200">
        <a:solidFill>
          <a:schemeClr val="tx1"/>
        </a:solidFill>
        <a:latin typeface="Arial" charset="0"/>
        <a:ea typeface="ＭＳ Ｐゴシック" charset="0"/>
        <a:cs typeface="+mn-cs"/>
      </a:defRPr>
    </a:lvl2pPr>
    <a:lvl3pPr marL="1143000" indent="-228600" algn="l" rtl="0" eaLnBrk="0" fontAlgn="base" hangingPunct="0">
      <a:spcBef>
        <a:spcPct val="30000"/>
      </a:spcBef>
      <a:spcAft>
        <a:spcPct val="0"/>
      </a:spcAft>
      <a:buSzPct val="75000"/>
      <a:buFont typeface="Symbol" pitchFamily="18" charset="2"/>
      <a:buChar char="-"/>
      <a:tabLst>
        <a:tab pos="457200" algn="l"/>
      </a:tabLst>
      <a:defRPr sz="1200" kern="1200">
        <a:solidFill>
          <a:schemeClr val="tx1"/>
        </a:solidFill>
        <a:latin typeface="Arial" charset="0"/>
        <a:ea typeface="ＭＳ Ｐゴシック" charset="0"/>
        <a:cs typeface="+mn-cs"/>
      </a:defRPr>
    </a:lvl3pPr>
    <a:lvl4pPr marL="1600200" indent="-228600" algn="l" rtl="0" eaLnBrk="0" fontAlgn="base" hangingPunct="0">
      <a:spcBef>
        <a:spcPct val="30000"/>
      </a:spcBef>
      <a:spcAft>
        <a:spcPct val="0"/>
      </a:spcAft>
      <a:buSzPct val="75000"/>
      <a:buFont typeface="Wingdings" pitchFamily="2" charset="2"/>
      <a:buChar char=""/>
      <a:tabLst>
        <a:tab pos="571500" algn="l"/>
      </a:tabLst>
      <a:defRPr sz="1200" kern="1200">
        <a:solidFill>
          <a:schemeClr val="tx1"/>
        </a:solidFill>
        <a:latin typeface="Arial" charset="0"/>
        <a:ea typeface="ＭＳ Ｐゴシック" charset="0"/>
        <a:cs typeface="+mn-cs"/>
      </a:defRPr>
    </a:lvl4pPr>
    <a:lvl5pPr marL="2057400" indent="-228600" algn="l" rtl="0" eaLnBrk="0" fontAlgn="base" hangingPunct="0">
      <a:spcBef>
        <a:spcPct val="30000"/>
      </a:spcBef>
      <a:spcAft>
        <a:spcPct val="0"/>
      </a:spcAft>
      <a:buSzPct val="75000"/>
      <a:buFont typeface="Wingdings" pitchFamily="2" charset="2"/>
      <a:buChar char="Ø"/>
      <a:defRPr sz="10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a:noFill/>
        </p:spPr>
        <p:txBody>
          <a:bodyPr/>
          <a:lstStyle/>
          <a:p>
            <a:pPr>
              <a:buFont typeface="Wingdings" pitchFamily="2" charset="2"/>
              <a:buNone/>
            </a:pPr>
            <a:endParaRPr lang="en-US" smtClean="0">
              <a:latin typeface="Arial" pitchFamily="34" charset="0"/>
              <a:ea typeface="ＭＳ Ｐゴシック" pitchFamily="34" charset="-128"/>
            </a:endParaRPr>
          </a:p>
        </p:txBody>
      </p:sp>
      <p:sp>
        <p:nvSpPr>
          <p:cNvPr id="92164" name="Header Placeholder 3"/>
          <p:cNvSpPr>
            <a:spLocks noGrp="1"/>
          </p:cNvSpPr>
          <p:nvPr>
            <p:ph type="hdr" sz="quarter"/>
          </p:nvPr>
        </p:nvSpPr>
        <p:spPr>
          <a:noFill/>
        </p:spPr>
        <p:txBody>
          <a:bodyPr/>
          <a:lstStyle/>
          <a:p>
            <a:pPr defTabSz="855663">
              <a:tabLst>
                <a:tab pos="228600" algn="l"/>
              </a:tabLst>
            </a:pPr>
            <a:r>
              <a:rPr lang="en-US" smtClean="0">
                <a:solidFill>
                  <a:srgbClr val="000000"/>
                </a:solidFill>
                <a:ea typeface="ＭＳ Ｐゴシック" pitchFamily="34" charset="-128"/>
              </a:rPr>
              <a:t>Lesson 1: Get SHARP!</a:t>
            </a:r>
          </a:p>
        </p:txBody>
      </p:sp>
    </p:spTree>
    <p:extLst>
      <p:ext uri="{BB962C8B-B14F-4D97-AF65-F5344CB8AC3E}">
        <p14:creationId xmlns:p14="http://schemas.microsoft.com/office/powerpoint/2010/main" val="1654133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a:noFill/>
        </p:spPr>
        <p:txBody>
          <a:bodyPr/>
          <a:lstStyle/>
          <a:p>
            <a:r>
              <a:rPr lang="en-US" smtClean="0">
                <a:latin typeface="Arial" pitchFamily="34" charset="0"/>
                <a:ea typeface="ＭＳ Ｐゴシック" pitchFamily="34" charset="-128"/>
              </a:rPr>
              <a:t>We will take a short break; please be back at ____ (should match the return time given prior to the video).</a:t>
            </a:r>
          </a:p>
        </p:txBody>
      </p:sp>
    </p:spTree>
    <p:extLst>
      <p:ext uri="{BB962C8B-B14F-4D97-AF65-F5344CB8AC3E}">
        <p14:creationId xmlns:p14="http://schemas.microsoft.com/office/powerpoint/2010/main" val="202386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a:noFill/>
        </p:spPr>
        <p:txBody>
          <a:bodyPr/>
          <a:lstStyle/>
          <a:p>
            <a:pPr eaLnBrk="1" hangingPunct="1"/>
            <a:endParaRPr lang="en-US" smtClean="0">
              <a:latin typeface="Arial" pitchFamily="34" charset="0"/>
              <a:ea typeface="ＭＳ Ｐゴシック" pitchFamily="34" charset="-128"/>
            </a:endParaRPr>
          </a:p>
        </p:txBody>
      </p:sp>
      <p:sp>
        <p:nvSpPr>
          <p:cNvPr id="102404" name="Slide Number Placeholder 3"/>
          <p:cNvSpPr>
            <a:spLocks noGrp="1"/>
          </p:cNvSpPr>
          <p:nvPr>
            <p:ph type="sldNum" sz="quarter" idx="4294967295"/>
          </p:nvPr>
        </p:nvSpPr>
        <p:spPr bwMode="auto">
          <a:xfrm>
            <a:off x="3884613" y="8829675"/>
            <a:ext cx="2971800" cy="465138"/>
          </a:xfrm>
          <a:prstGeom prst="rect">
            <a:avLst/>
          </a:prstGeom>
          <a:noFill/>
          <a:ln>
            <a:miter lim="800000"/>
            <a:headEnd/>
            <a:tailEnd/>
          </a:ln>
        </p:spPr>
        <p:txBody>
          <a:bodyPr lIns="91287" tIns="45643" rIns="91287" bIns="45643"/>
          <a:lstStyle/>
          <a:p>
            <a:pPr>
              <a:tabLst>
                <a:tab pos="228600" algn="l"/>
              </a:tabLst>
            </a:pPr>
            <a:fld id="{805D18FB-487B-4BB9-935C-1C6392C06A18}" type="slidenum">
              <a:rPr lang="en-US">
                <a:latin typeface="Times" pitchFamily="-84" charset="0"/>
              </a:rPr>
              <a:pPr>
                <a:tabLst>
                  <a:tab pos="228600" algn="l"/>
                </a:tabLst>
              </a:pPr>
              <a:t>12</a:t>
            </a:fld>
            <a:endParaRPr lang="en-US">
              <a:latin typeface="Times" pitchFamily="-84" charset="0"/>
            </a:endParaRPr>
          </a:p>
        </p:txBody>
      </p:sp>
    </p:spTree>
    <p:extLst>
      <p:ext uri="{BB962C8B-B14F-4D97-AF65-F5344CB8AC3E}">
        <p14:creationId xmlns:p14="http://schemas.microsoft.com/office/powerpoint/2010/main" val="1586156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03428"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408683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04452"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562797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5"/>
          <p:cNvSpPr>
            <a:spLocks noGrp="1" noRot="1" noChangeAspect="1" noTextEdit="1"/>
          </p:cNvSpPr>
          <p:nvPr>
            <p:ph type="sldImg"/>
          </p:nvPr>
        </p:nvSpPr>
        <p:spPr bwMode="auto">
          <a:noFill/>
          <a:ln>
            <a:solidFill>
              <a:srgbClr val="000000"/>
            </a:solidFill>
            <a:miter lim="800000"/>
            <a:headEnd/>
            <a:tailEnd/>
          </a:ln>
        </p:spPr>
      </p:sp>
      <p:sp>
        <p:nvSpPr>
          <p:cNvPr id="105475" name="Notes Placeholder 6"/>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817593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4294967295"/>
          </p:nvPr>
        </p:nvSpPr>
        <p:spPr bwMode="auto">
          <a:xfrm>
            <a:off x="3886200" y="8831263"/>
            <a:ext cx="2970213" cy="463550"/>
          </a:xfrm>
          <a:prstGeom prst="rect">
            <a:avLst/>
          </a:prstGeom>
          <a:noFill/>
          <a:ln>
            <a:miter lim="800000"/>
            <a:headEnd/>
            <a:tailEnd/>
          </a:ln>
        </p:spPr>
        <p:txBody>
          <a:bodyPr lIns="89789" tIns="44894" rIns="89789" bIns="44894"/>
          <a:lstStyle/>
          <a:p>
            <a:pPr>
              <a:tabLst>
                <a:tab pos="228600" algn="l"/>
              </a:tabLst>
            </a:pPr>
            <a:fld id="{B72DCA41-8189-4FD0-A07B-BDD619EABBDF}" type="slidenum">
              <a:rPr lang="en-US"/>
              <a:pPr>
                <a:tabLst>
                  <a:tab pos="228600" algn="l"/>
                </a:tabLst>
              </a:pPr>
              <a:t>16</a:t>
            </a:fld>
            <a:endParaRPr lang="en-US"/>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279466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5"/>
          <p:cNvSpPr>
            <a:spLocks noGrp="1" noRot="1" noChangeAspect="1" noTextEdit="1"/>
          </p:cNvSpPr>
          <p:nvPr>
            <p:ph type="sldImg"/>
          </p:nvPr>
        </p:nvSpPr>
        <p:spPr bwMode="auto">
          <a:noFill/>
          <a:ln>
            <a:solidFill>
              <a:srgbClr val="000000"/>
            </a:solidFill>
            <a:miter lim="800000"/>
            <a:headEnd/>
            <a:tailEnd/>
          </a:ln>
        </p:spPr>
      </p:sp>
      <p:sp>
        <p:nvSpPr>
          <p:cNvPr id="107523" name="Notes Placeholder 6"/>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110179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5"/>
          <p:cNvSpPr>
            <a:spLocks noGrp="1" noRot="1" noChangeAspect="1" noTextEdit="1"/>
          </p:cNvSpPr>
          <p:nvPr>
            <p:ph type="sldImg"/>
          </p:nvPr>
        </p:nvSpPr>
        <p:spPr bwMode="auto">
          <a:noFill/>
          <a:ln>
            <a:solidFill>
              <a:srgbClr val="000000"/>
            </a:solidFill>
            <a:miter lim="800000"/>
            <a:headEnd/>
            <a:tailEnd/>
          </a:ln>
        </p:spPr>
      </p:sp>
      <p:sp>
        <p:nvSpPr>
          <p:cNvPr id="108547" name="Notes Placeholder 6"/>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4091845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5"/>
          <p:cNvSpPr>
            <a:spLocks noGrp="1" noRot="1" noChangeAspect="1" noTextEdit="1"/>
          </p:cNvSpPr>
          <p:nvPr>
            <p:ph type="sldImg"/>
          </p:nvPr>
        </p:nvSpPr>
        <p:spPr bwMode="auto">
          <a:noFill/>
          <a:ln>
            <a:solidFill>
              <a:srgbClr val="000000"/>
            </a:solidFill>
            <a:miter lim="800000"/>
            <a:headEnd/>
            <a:tailEnd/>
          </a:ln>
        </p:spPr>
      </p:sp>
      <p:sp>
        <p:nvSpPr>
          <p:cNvPr id="109571" name="Notes Placeholder 6"/>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645028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10596"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191410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93188" name="Header Placeholder 3"/>
          <p:cNvSpPr>
            <a:spLocks noGrp="1"/>
          </p:cNvSpPr>
          <p:nvPr>
            <p:ph type="hdr" sz="quarter"/>
          </p:nvPr>
        </p:nvSpPr>
        <p:spPr>
          <a:xfrm>
            <a:off x="0" y="0"/>
            <a:ext cx="2971800" cy="463550"/>
          </a:xfrm>
          <a:noFill/>
        </p:spPr>
        <p:txBody>
          <a:bodyPr lIns="88139" tIns="44070" rIns="88139" bIns="44070"/>
          <a:lstStyle/>
          <a:p>
            <a:pPr defTabSz="858838">
              <a:tabLst>
                <a:tab pos="228600" algn="l"/>
              </a:tabLst>
            </a:pPr>
            <a:r>
              <a:rPr lang="en-US" smtClean="0">
                <a:ea typeface="ＭＳ Ｐゴシック" pitchFamily="34" charset="-128"/>
              </a:rPr>
              <a:t>Lesson 1: Get SHARP!</a:t>
            </a:r>
          </a:p>
        </p:txBody>
      </p:sp>
    </p:spTree>
    <p:extLst>
      <p:ext uri="{BB962C8B-B14F-4D97-AF65-F5344CB8AC3E}">
        <p14:creationId xmlns:p14="http://schemas.microsoft.com/office/powerpoint/2010/main" val="1987827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11620"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3511717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112644"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2135200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084220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37706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4195773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803990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a:noFill/>
        </p:spPr>
        <p:txBody>
          <a:bodyPr/>
          <a:lstStyle/>
          <a:p>
            <a:r>
              <a:rPr lang="en-US" smtClean="0">
                <a:latin typeface="Arial" pitchFamily="34" charset="0"/>
                <a:ea typeface="ＭＳ Ｐゴシック" pitchFamily="34" charset="-128"/>
              </a:rPr>
              <a:t>READ PRIOR TO DISMISSING CLASS:</a:t>
            </a:r>
          </a:p>
          <a:p>
            <a:pPr lvl="1"/>
            <a:r>
              <a:rPr lang="en-US" smtClean="0">
                <a:latin typeface="Arial" pitchFamily="34" charset="0"/>
                <a:ea typeface="ＭＳ Ｐゴシック" pitchFamily="34" charset="-128"/>
              </a:rPr>
              <a:t>We will take a short 5 minute break before beginning the video</a:t>
            </a:r>
          </a:p>
          <a:p>
            <a:pPr lvl="1"/>
            <a:r>
              <a:rPr lang="en-US" smtClean="0">
                <a:latin typeface="Arial" pitchFamily="34" charset="0"/>
                <a:ea typeface="ＭＳ Ｐゴシック" pitchFamily="34" charset="-128"/>
              </a:rPr>
              <a:t>Any civilian employee who wants to excuse themselves from the video and its corresponding discussion should return in __ minutes; according to the clock in the room, that would be ____ (insert return time).</a:t>
            </a:r>
          </a:p>
        </p:txBody>
      </p:sp>
    </p:spTree>
    <p:extLst>
      <p:ext uri="{BB962C8B-B14F-4D97-AF65-F5344CB8AC3E}">
        <p14:creationId xmlns:p14="http://schemas.microsoft.com/office/powerpoint/2010/main" val="86025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a:noFill/>
        </p:spPr>
        <p:txBody>
          <a:bodyPr/>
          <a:lstStyle/>
          <a:p>
            <a:r>
              <a:rPr lang="en-US" smtClean="0">
                <a:latin typeface="Arial" pitchFamily="34" charset="0"/>
                <a:ea typeface="ＭＳ Ｐゴシック" pitchFamily="34" charset="-128"/>
              </a:rPr>
              <a:t>We will take a short break; please be back at ____ (should match the return time given prior to the video).</a:t>
            </a:r>
          </a:p>
        </p:txBody>
      </p:sp>
    </p:spTree>
    <p:extLst>
      <p:ext uri="{BB962C8B-B14F-4D97-AF65-F5344CB8AC3E}">
        <p14:creationId xmlns:p14="http://schemas.microsoft.com/office/powerpoint/2010/main" val="2371210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708436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99410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94212" name="Header Placeholder 3"/>
          <p:cNvSpPr>
            <a:spLocks noGrp="1"/>
          </p:cNvSpPr>
          <p:nvPr>
            <p:ph type="hdr" sz="quarter"/>
          </p:nvPr>
        </p:nvSpPr>
        <p:spPr>
          <a:noFill/>
        </p:spPr>
        <p:txBody>
          <a:bodyPr/>
          <a:lstStyle/>
          <a:p>
            <a:pPr defTabSz="858838">
              <a:tabLst>
                <a:tab pos="228600" algn="l"/>
              </a:tabLst>
            </a:pPr>
            <a:r>
              <a:rPr lang="en-US" smtClean="0">
                <a:ea typeface="ＭＳ Ｐゴシック" pitchFamily="34" charset="-128"/>
              </a:rPr>
              <a:t>Lesson 1: Get SHARP!</a:t>
            </a:r>
          </a:p>
        </p:txBody>
      </p:sp>
    </p:spTree>
    <p:extLst>
      <p:ext uri="{BB962C8B-B14F-4D97-AF65-F5344CB8AC3E}">
        <p14:creationId xmlns:p14="http://schemas.microsoft.com/office/powerpoint/2010/main" val="1586884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263047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a:noFill/>
        </p:spPr>
        <p:txBody>
          <a:bodyPr/>
          <a:lstStyle/>
          <a:p>
            <a:endParaRPr lang="en-US" alt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207280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a:noFill/>
        </p:spPr>
        <p:txBody>
          <a:bodyPr/>
          <a:lstStyle/>
          <a:p>
            <a:pPr marL="342900" lvl="1" indent="-114300">
              <a:buFont typeface="Wingdings" pitchFamily="2" charset="2"/>
              <a:buNone/>
            </a:pPr>
            <a:endParaRPr lang="en-US" smtClean="0">
              <a:latin typeface="Arial" pitchFamily="34" charset="0"/>
              <a:ea typeface="ＭＳ Ｐゴシック" pitchFamily="34" charset="-128"/>
            </a:endParaRPr>
          </a:p>
        </p:txBody>
      </p:sp>
      <p:sp>
        <p:nvSpPr>
          <p:cNvPr id="123908" name="Header Placeholder 3"/>
          <p:cNvSpPr>
            <a:spLocks noGrp="1"/>
          </p:cNvSpPr>
          <p:nvPr>
            <p:ph type="hdr" sz="quarter"/>
          </p:nvPr>
        </p:nvSpPr>
        <p:spPr>
          <a:noFill/>
        </p:spPr>
        <p:txBody>
          <a:bodyPr/>
          <a:lstStyle/>
          <a:p>
            <a:pPr defTabSz="860425">
              <a:tabLst>
                <a:tab pos="228600" algn="l"/>
              </a:tabLst>
            </a:pPr>
            <a:r>
              <a:rPr lang="en-US" smtClean="0">
                <a:solidFill>
                  <a:srgbClr val="000000"/>
                </a:solidFill>
                <a:ea typeface="ＭＳ Ｐゴシック" pitchFamily="34" charset="-128"/>
              </a:rPr>
              <a:t>Module 2: Sharpening Our Understanding of Harassment and Assault</a:t>
            </a:r>
          </a:p>
        </p:txBody>
      </p:sp>
    </p:spTree>
    <p:extLst>
      <p:ext uri="{BB962C8B-B14F-4D97-AF65-F5344CB8AC3E}">
        <p14:creationId xmlns:p14="http://schemas.microsoft.com/office/powerpoint/2010/main" val="4028425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24932"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875951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125956"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472003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a:noFill/>
        </p:spPr>
        <p:txBody>
          <a:bodyPr/>
          <a:lstStyle/>
          <a:p>
            <a:pPr eaLnBrk="1" hangingPunct="1">
              <a:spcBef>
                <a:spcPct val="0"/>
              </a:spcBef>
            </a:pPr>
            <a:endParaRPr lang="en-US" sz="1000" smtClean="0">
              <a:latin typeface="Arial" pitchFamily="34" charset="0"/>
              <a:ea typeface="ＭＳ Ｐゴシック" pitchFamily="34" charset="-128"/>
            </a:endParaRPr>
          </a:p>
        </p:txBody>
      </p:sp>
      <p:sp>
        <p:nvSpPr>
          <p:cNvPr id="126980" name="Slide Number Placeholder 3"/>
          <p:cNvSpPr>
            <a:spLocks noGrp="1"/>
          </p:cNvSpPr>
          <p:nvPr>
            <p:ph type="sldNum" sz="quarter" idx="4294967295"/>
          </p:nvPr>
        </p:nvSpPr>
        <p:spPr bwMode="auto">
          <a:xfrm>
            <a:off x="3884613" y="8829675"/>
            <a:ext cx="2971800" cy="465138"/>
          </a:xfrm>
          <a:prstGeom prst="rect">
            <a:avLst/>
          </a:prstGeom>
          <a:noFill/>
          <a:ln>
            <a:miter lim="800000"/>
            <a:headEnd/>
            <a:tailEnd/>
          </a:ln>
        </p:spPr>
        <p:txBody>
          <a:bodyPr/>
          <a:lstStyle/>
          <a:p>
            <a:fld id="{9D08CF23-5A9F-41F1-9E83-77453FF8505C}" type="slidenum">
              <a:rPr lang="en-US">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1906535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28004"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2685027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29028"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3450742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130052" name="Header Placeholder 3"/>
          <p:cNvSpPr>
            <a:spLocks noGrp="1"/>
          </p:cNvSpPr>
          <p:nvPr>
            <p:ph type="hdr" sz="quarter"/>
          </p:nvPr>
        </p:nvSpPr>
        <p:spPr>
          <a:noFill/>
        </p:spPr>
        <p:txBody>
          <a:bodyPr/>
          <a:lstStyle/>
          <a:p>
            <a:pPr defTabSz="858838">
              <a:tabLst>
                <a:tab pos="228600" algn="l"/>
              </a:tabLst>
            </a:pPr>
            <a:r>
              <a:rPr lang="en-US" smtClean="0">
                <a:ea typeface="ＭＳ Ｐゴシック" pitchFamily="34" charset="-128"/>
              </a:rPr>
              <a:t>Lesson 1: Get SHARP!</a:t>
            </a:r>
          </a:p>
        </p:txBody>
      </p:sp>
    </p:spTree>
    <p:extLst>
      <p:ext uri="{BB962C8B-B14F-4D97-AF65-F5344CB8AC3E}">
        <p14:creationId xmlns:p14="http://schemas.microsoft.com/office/powerpoint/2010/main" val="952977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131076" name="Header Placeholder 3"/>
          <p:cNvSpPr>
            <a:spLocks noGrp="1"/>
          </p:cNvSpPr>
          <p:nvPr>
            <p:ph type="hdr" sz="quarter"/>
          </p:nvPr>
        </p:nvSpPr>
        <p:spPr>
          <a:noFill/>
        </p:spPr>
        <p:txBody>
          <a:bodyPr/>
          <a:lstStyle/>
          <a:p>
            <a:pPr defTabSz="858838">
              <a:tabLst>
                <a:tab pos="228600" algn="l"/>
              </a:tabLst>
            </a:pPr>
            <a:r>
              <a:rPr lang="en-US" smtClean="0">
                <a:ea typeface="ＭＳ Ｐゴシック" pitchFamily="34" charset="-128"/>
              </a:rPr>
              <a:t>Lesson 1: Get SHARP!</a:t>
            </a:r>
          </a:p>
        </p:txBody>
      </p:sp>
    </p:spTree>
    <p:extLst>
      <p:ext uri="{BB962C8B-B14F-4D97-AF65-F5344CB8AC3E}">
        <p14:creationId xmlns:p14="http://schemas.microsoft.com/office/powerpoint/2010/main" val="2586534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95236" name="Header Placeholder 3"/>
          <p:cNvSpPr>
            <a:spLocks noGrp="1"/>
          </p:cNvSpPr>
          <p:nvPr>
            <p:ph type="hdr" sz="quarter"/>
          </p:nvPr>
        </p:nvSpPr>
        <p:spPr>
          <a:noFill/>
        </p:spPr>
        <p:txBody>
          <a:bodyPr/>
          <a:lstStyle/>
          <a:p>
            <a:pPr defTabSz="858838">
              <a:tabLst>
                <a:tab pos="228600" algn="l"/>
              </a:tabLst>
            </a:pPr>
            <a:r>
              <a:rPr lang="en-US" smtClean="0">
                <a:ea typeface="ＭＳ Ｐゴシック" pitchFamily="34" charset="-128"/>
              </a:rPr>
              <a:t>Lesson 1: Get SHARP!</a:t>
            </a:r>
          </a:p>
        </p:txBody>
      </p:sp>
    </p:spTree>
    <p:extLst>
      <p:ext uri="{BB962C8B-B14F-4D97-AF65-F5344CB8AC3E}">
        <p14:creationId xmlns:p14="http://schemas.microsoft.com/office/powerpoint/2010/main" val="1777417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132100"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135695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a:noFill/>
        </p:spPr>
        <p:txBody>
          <a:bodyPr/>
          <a:lstStyle/>
          <a:p>
            <a:pPr marL="0" indent="0">
              <a:buFont typeface="Wingdings" pitchFamily="2" charset="2"/>
              <a:buNone/>
            </a:pPr>
            <a:endParaRPr lang="en-US" smtClean="0">
              <a:latin typeface="Arial" pitchFamily="34" charset="0"/>
              <a:ea typeface="ＭＳ Ｐゴシック" pitchFamily="34" charset="-128"/>
            </a:endParaRPr>
          </a:p>
        </p:txBody>
      </p:sp>
      <p:sp>
        <p:nvSpPr>
          <p:cNvPr id="96260"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56149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a:noFill/>
        </p:spPr>
        <p:txBody>
          <a:bodyPr/>
          <a:lstStyle/>
          <a:p>
            <a:r>
              <a:rPr lang="en-US" smtClean="0">
                <a:latin typeface="Arial" pitchFamily="34" charset="0"/>
                <a:ea typeface="ＭＳ Ｐゴシック" pitchFamily="34" charset="-128"/>
              </a:rPr>
              <a:t>Add a copy of the front of the DODI 6495.02</a:t>
            </a:r>
          </a:p>
        </p:txBody>
      </p:sp>
    </p:spTree>
    <p:extLst>
      <p:ext uri="{BB962C8B-B14F-4D97-AF65-F5344CB8AC3E}">
        <p14:creationId xmlns:p14="http://schemas.microsoft.com/office/powerpoint/2010/main" val="334480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4294967295"/>
          </p:nvPr>
        </p:nvSpPr>
        <p:spPr bwMode="auto">
          <a:xfrm>
            <a:off x="3884613" y="8829675"/>
            <a:ext cx="2971800" cy="465138"/>
          </a:xfrm>
          <a:prstGeom prst="rect">
            <a:avLst/>
          </a:prstGeom>
          <a:noFill/>
          <a:ln>
            <a:miter lim="800000"/>
            <a:headEnd/>
            <a:tailEnd/>
          </a:ln>
        </p:spPr>
        <p:txBody>
          <a:bodyPr lIns="93165" tIns="46582" rIns="93165" bIns="46582"/>
          <a:lstStyle/>
          <a:p>
            <a:pPr>
              <a:tabLst>
                <a:tab pos="228600" algn="l"/>
              </a:tabLst>
            </a:pPr>
            <a:fld id="{0E8FBF44-B2FF-4DAE-8812-AD7068A7B840}" type="slidenum">
              <a:rPr lang="en-US"/>
              <a:pPr>
                <a:tabLst>
                  <a:tab pos="228600" algn="l"/>
                </a:tabLst>
              </a:pPr>
              <a:t>7</a:t>
            </a:fld>
            <a:endParaRPr lang="en-US"/>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a:noFill/>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15282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a:noFill/>
        </p:spPr>
        <p:txBody>
          <a:bodyPr/>
          <a:lstStyle/>
          <a:p>
            <a:pPr marL="0" indent="0">
              <a:buFont typeface="Arial" pitchFamily="34" charset="0"/>
              <a:buNone/>
            </a:pPr>
            <a:endParaRPr lang="en-US" smtClean="0">
              <a:latin typeface="Arial" pitchFamily="34" charset="0"/>
              <a:ea typeface="ＭＳ Ｐゴシック" pitchFamily="34" charset="-128"/>
            </a:endParaRPr>
          </a:p>
        </p:txBody>
      </p:sp>
      <p:sp>
        <p:nvSpPr>
          <p:cNvPr id="99332" name="Header Placeholder 3"/>
          <p:cNvSpPr>
            <a:spLocks noGrp="1"/>
          </p:cNvSpPr>
          <p:nvPr>
            <p:ph type="hdr" sz="quarter"/>
          </p:nvPr>
        </p:nvSpPr>
        <p:spPr>
          <a:noFill/>
        </p:spPr>
        <p:txBody>
          <a:bodyPr/>
          <a:lstStyle/>
          <a:p>
            <a:pPr defTabSz="860425">
              <a:tabLst>
                <a:tab pos="228600" algn="l"/>
              </a:tabLst>
            </a:pPr>
            <a:r>
              <a:rPr lang="en-US" smtClean="0">
                <a:ea typeface="ＭＳ Ｐゴシック" pitchFamily="34" charset="-128"/>
              </a:rPr>
              <a:t>Module 1: Get SHARP!</a:t>
            </a:r>
          </a:p>
        </p:txBody>
      </p:sp>
    </p:spTree>
    <p:extLst>
      <p:ext uri="{BB962C8B-B14F-4D97-AF65-F5344CB8AC3E}">
        <p14:creationId xmlns:p14="http://schemas.microsoft.com/office/powerpoint/2010/main" val="341194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a:noFill/>
        </p:spPr>
        <p:txBody>
          <a:bodyPr/>
          <a:lstStyle/>
          <a:p>
            <a:r>
              <a:rPr lang="en-US" smtClean="0">
                <a:latin typeface="Arial" pitchFamily="34" charset="0"/>
                <a:ea typeface="ＭＳ Ｐゴシック" pitchFamily="34" charset="-128"/>
              </a:rPr>
              <a:t>READ PRIOR TO DISMISSING CLASS:</a:t>
            </a:r>
          </a:p>
          <a:p>
            <a:pPr lvl="1"/>
            <a:r>
              <a:rPr lang="en-US" smtClean="0">
                <a:latin typeface="Arial" pitchFamily="34" charset="0"/>
                <a:ea typeface="ＭＳ Ｐゴシック" pitchFamily="34" charset="-128"/>
              </a:rPr>
              <a:t>We will take a short 5 minute break before beginning the video</a:t>
            </a:r>
          </a:p>
          <a:p>
            <a:pPr lvl="1"/>
            <a:r>
              <a:rPr lang="en-US" smtClean="0">
                <a:latin typeface="Arial" pitchFamily="34" charset="0"/>
                <a:ea typeface="ＭＳ Ｐゴシック" pitchFamily="34" charset="-128"/>
              </a:rPr>
              <a:t>Any civilian employee who wants to excuse themselves from the video and its corresponding discussion should return in __ minutes; according to the clock in the room, that would be ____ (insert return time).</a:t>
            </a:r>
          </a:p>
        </p:txBody>
      </p:sp>
    </p:spTree>
    <p:extLst>
      <p:ext uri="{BB962C8B-B14F-4D97-AF65-F5344CB8AC3E}">
        <p14:creationId xmlns:p14="http://schemas.microsoft.com/office/powerpoint/2010/main" val="4215326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Users\Bharti Dalal\Desktop\bottom.png"/>
          <p:cNvPicPr>
            <a:picLocks noChangeAspect="1" noChangeArrowheads="1"/>
          </p:cNvPicPr>
          <p:nvPr/>
        </p:nvPicPr>
        <p:blipFill>
          <a:blip r:embed="rId2" cstate="print"/>
          <a:srcRect/>
          <a:stretch>
            <a:fillRect/>
          </a:stretch>
        </p:blipFill>
        <p:spPr bwMode="auto">
          <a:xfrm>
            <a:off x="0" y="6324600"/>
            <a:ext cx="9144000" cy="533400"/>
          </a:xfrm>
          <a:prstGeom prst="rect">
            <a:avLst/>
          </a:prstGeom>
          <a:noFill/>
          <a:ln w="9525">
            <a:noFill/>
            <a:miter lim="800000"/>
            <a:headEnd/>
            <a:tailEnd/>
          </a:ln>
        </p:spPr>
      </p:pic>
      <p:sp>
        <p:nvSpPr>
          <p:cNvPr id="5" name="TextBox 20"/>
          <p:cNvSpPr txBox="1">
            <a:spLocks noChangeArrowheads="1"/>
          </p:cNvSpPr>
          <p:nvPr/>
        </p:nvSpPr>
        <p:spPr bwMode="white">
          <a:xfrm>
            <a:off x="8510588" y="6508750"/>
            <a:ext cx="633412" cy="276225"/>
          </a:xfrm>
          <a:prstGeom prst="rect">
            <a:avLst/>
          </a:prstGeom>
          <a:noFill/>
          <a:ln>
            <a:noFill/>
          </a:ln>
          <a:extLst/>
        </p:spPr>
        <p:txBody>
          <a:bodyPr>
            <a:spAutoFit/>
          </a:bodyPr>
          <a:lstStyle/>
          <a:p>
            <a:pPr algn="ctr" eaLnBrk="0" hangingPunct="0">
              <a:defRPr/>
            </a:pPr>
            <a:fld id="{20074A81-8899-4444-8409-F326DC1785AE}" type="slidenum">
              <a:rPr lang="en-US">
                <a:solidFill>
                  <a:srgbClr val="898989"/>
                </a:solidFill>
                <a:cs typeface="+mn-cs"/>
              </a:rPr>
              <a:pPr algn="ctr" eaLnBrk="0" hangingPunct="0">
                <a:defRPr/>
              </a:pPr>
              <a:t>‹#›</a:t>
            </a:fld>
            <a:endParaRPr lang="en-US">
              <a:solidFill>
                <a:srgbClr val="898989"/>
              </a:solidFill>
              <a:cs typeface="+mn-cs"/>
            </a:endParaRPr>
          </a:p>
        </p:txBody>
      </p:sp>
      <p:cxnSp>
        <p:nvCxnSpPr>
          <p:cNvPr id="6" name="Straight Connector 3"/>
          <p:cNvCxnSpPr/>
          <p:nvPr/>
        </p:nvCxnSpPr>
        <p:spPr>
          <a:xfrm>
            <a:off x="1463626" y="3888922"/>
            <a:ext cx="2971800" cy="1588"/>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7" name="Straight Connector 4"/>
          <p:cNvCxnSpPr/>
          <p:nvPr/>
        </p:nvCxnSpPr>
        <p:spPr>
          <a:xfrm>
            <a:off x="4708574" y="3888922"/>
            <a:ext cx="2971800" cy="1588"/>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8" name="Oval 5"/>
          <p:cNvSpPr>
            <a:spLocks noChangeArrowheads="1"/>
          </p:cNvSpPr>
          <p:nvPr/>
        </p:nvSpPr>
        <p:spPr bwMode="auto">
          <a:xfrm>
            <a:off x="4540250" y="3863975"/>
            <a:ext cx="46038" cy="46038"/>
          </a:xfrm>
          <a:prstGeom prst="ellipse">
            <a:avLst/>
          </a:prstGeom>
          <a:solidFill>
            <a:schemeClr val="accent2"/>
          </a:solidFill>
          <a:ln w="38100">
            <a:solidFill>
              <a:schemeClr val="accent2"/>
            </a:solidFill>
            <a:round/>
            <a:headEnd/>
            <a:tailEnd/>
          </a:ln>
          <a:effectLst>
            <a:outerShdw blurRad="63500" algn="tl" rotWithShape="0">
              <a:srgbClr val="000000">
                <a:alpha val="54999"/>
              </a:srgbClr>
            </a:outerShdw>
          </a:effectLst>
        </p:spPr>
        <p:txBody>
          <a:bodyPr anchor="ctr"/>
          <a:lstStyle/>
          <a:p>
            <a:pPr algn="ctr">
              <a:defRPr/>
            </a:pPr>
            <a:endParaRPr lang="en-US" dirty="0">
              <a:solidFill>
                <a:schemeClr val="lt1"/>
              </a:solidFill>
              <a:latin typeface="+mn-lt"/>
              <a:ea typeface="+mn-ea"/>
              <a:cs typeface="+mn-cs"/>
            </a:endParaRPr>
          </a:p>
        </p:txBody>
      </p:sp>
      <p:pic>
        <p:nvPicPr>
          <p:cNvPr id="10" name="Picture 12"/>
          <p:cNvPicPr>
            <a:picLocks noChangeAspect="1" noChangeArrowheads="1"/>
          </p:cNvPicPr>
          <p:nvPr userDrawn="1"/>
        </p:nvPicPr>
        <p:blipFill>
          <a:blip r:embed="rId3" cstate="print"/>
          <a:srcRect/>
          <a:stretch>
            <a:fillRect/>
          </a:stretch>
        </p:blipFill>
        <p:spPr bwMode="auto">
          <a:xfrm>
            <a:off x="1654175" y="163513"/>
            <a:ext cx="5715000" cy="895350"/>
          </a:xfrm>
          <a:prstGeom prst="rect">
            <a:avLst/>
          </a:prstGeom>
          <a:noFill/>
          <a:ln w="9525">
            <a:noFill/>
            <a:miter lim="800000"/>
            <a:headEnd/>
            <a:tailEnd/>
          </a:ln>
        </p:spPr>
      </p:pic>
      <p:sp>
        <p:nvSpPr>
          <p:cNvPr id="11" name="TextBox 16"/>
          <p:cNvSpPr txBox="1">
            <a:spLocks noChangeArrowheads="1"/>
          </p:cNvSpPr>
          <p:nvPr userDrawn="1"/>
        </p:nvSpPr>
        <p:spPr bwMode="white">
          <a:xfrm>
            <a:off x="609600" y="6330950"/>
            <a:ext cx="8001000" cy="461963"/>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n-ea"/>
              </a:rPr>
              <a:t>SHARP Program: </a:t>
            </a:r>
            <a:r>
              <a:rPr lang="en-US" sz="2400" i="1" dirty="0" smtClean="0">
                <a:solidFill>
                  <a:srgbClr val="FFD531"/>
                </a:solidFill>
                <a:latin typeface="Franklin Gothic Medium" pitchFamily="34" charset="0"/>
                <a:ea typeface="+mn-ea"/>
              </a:rPr>
              <a:t>I AM THE FORCE BEHIND THE FIGHT </a:t>
            </a:r>
          </a:p>
        </p:txBody>
      </p:sp>
      <p:sp>
        <p:nvSpPr>
          <p:cNvPr id="9" name="Subtitle 8"/>
          <p:cNvSpPr>
            <a:spLocks noGrp="1"/>
          </p:cNvSpPr>
          <p:nvPr>
            <p:ph type="subTitle" idx="1"/>
          </p:nvPr>
        </p:nvSpPr>
        <p:spPr>
          <a:xfrm>
            <a:off x="457200" y="4038600"/>
            <a:ext cx="8305800" cy="1143000"/>
          </a:xfrm>
        </p:spPr>
        <p:txBody>
          <a:bodyPr>
            <a:noAutofit/>
          </a:bodyPr>
          <a:lstStyle>
            <a:lvl1pPr marL="0" indent="0" algn="ctr">
              <a:buNone/>
              <a:defRPr kumimoji="0" lang="en-US" sz="3200" b="0" kern="1200" spc="-100" baseline="0" dirty="0">
                <a:ln w="3200">
                  <a:solidFill>
                    <a:schemeClr val="bg2">
                      <a:shade val="75000"/>
                      <a:alpha val="25000"/>
                    </a:schemeClr>
                  </a:solidFill>
                  <a:prstDash val="solid"/>
                  <a:round/>
                </a:ln>
                <a:solidFill>
                  <a:schemeClr val="tx2">
                    <a:lumMod val="25000"/>
                  </a:schemeClr>
                </a:solidFill>
                <a:effectLst>
                  <a:innerShdw blurRad="50800" dist="25400" dir="13500000">
                    <a:srgbClr val="000000">
                      <a:alpha val="70000"/>
                    </a:srgbClr>
                  </a:innerShdw>
                </a:effectLst>
                <a:latin typeface="Arial" pitchFamily="34" charset="0"/>
                <a:ea typeface="+mj-ea"/>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Title 27"/>
          <p:cNvSpPr>
            <a:spLocks noGrp="1"/>
          </p:cNvSpPr>
          <p:nvPr>
            <p:ph type="ctrTitle"/>
          </p:nvPr>
        </p:nvSpPr>
        <p:spPr>
          <a:xfrm>
            <a:off x="457200" y="1828800"/>
            <a:ext cx="8305800" cy="1905000"/>
          </a:xfrm>
          <a:prstGeom prst="rect">
            <a:avLst/>
          </a:prstGeom>
          <a:ln w="6350" cap="rnd">
            <a:noFill/>
          </a:ln>
        </p:spPr>
        <p:txBody>
          <a:bodyPr>
            <a:noAutofit/>
          </a:bodyPr>
          <a:lstStyle>
            <a:lvl1pPr algn="ctr">
              <a:defRPr lang="en-US" sz="4800" b="0" dirty="0">
                <a:ln w="3200">
                  <a:solidFill>
                    <a:schemeClr val="bg2">
                      <a:shade val="75000"/>
                      <a:alpha val="25000"/>
                    </a:schemeClr>
                  </a:solidFill>
                  <a:prstDash val="solid"/>
                  <a:round/>
                </a:ln>
                <a:solidFill>
                  <a:schemeClr val="tx2">
                    <a:lumMod val="25000"/>
                  </a:schemeClr>
                </a:solidFill>
                <a:effectLst>
                  <a:innerShdw blurRad="50800" dist="25400" dir="13500000">
                    <a:srgbClr val="000000">
                      <a:alpha val="70000"/>
                    </a:srgbClr>
                  </a:innerShdw>
                </a:effectLst>
              </a:defRPr>
            </a:lvl1pPr>
          </a:lstStyle>
          <a:p>
            <a:r>
              <a:rPr lang="en-US" dirty="0"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5799" y="-152400"/>
            <a:ext cx="8229307" cy="685800"/>
          </a:xfrm>
        </p:spPr>
        <p:txBody>
          <a:bodyPr/>
          <a:lstStyle>
            <a:lvl1pPr>
              <a:defRPr>
                <a:solidFill>
                  <a:srgbClr val="FFD531"/>
                </a:solidFill>
              </a:defRPr>
            </a:lvl1pPr>
          </a:lstStyle>
          <a:p>
            <a:r>
              <a:rPr lang="en-US" smtClean="0"/>
              <a:t>Click to edit Master title style</a:t>
            </a:r>
            <a:endParaRPr lang="en-US" dirty="0"/>
          </a:p>
        </p:txBody>
      </p:sp>
      <p:sp>
        <p:nvSpPr>
          <p:cNvPr id="11" name="Content Placeholder 10"/>
          <p:cNvSpPr>
            <a:spLocks noGrp="1"/>
          </p:cNvSpPr>
          <p:nvPr>
            <p:ph sz="half" idx="1"/>
          </p:nvPr>
        </p:nvSpPr>
        <p:spPr>
          <a:xfrm>
            <a:off x="350339" y="990600"/>
            <a:ext cx="4059936"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half" idx="2"/>
          </p:nvPr>
        </p:nvSpPr>
        <p:spPr>
          <a:xfrm>
            <a:off x="4642360" y="990600"/>
            <a:ext cx="4221661"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Titl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47472" y="987552"/>
            <a:ext cx="8439912" cy="5257800"/>
          </a:xfrm>
        </p:spPr>
        <p:txBody>
          <a:bodyPr/>
          <a:lstStyle>
            <a:lvl1pPr marL="341313" indent="-341313">
              <a:tabLst>
                <a:tab pos="341313" algn="l"/>
              </a:tab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umimoji="0" lang="en-US" sz="3200" b="0" kern="1200" spc="-100" baseline="0" dirty="0">
                <a:ln w="3200">
                  <a:solidFill>
                    <a:schemeClr val="bg2">
                      <a:shade val="75000"/>
                      <a:alpha val="25000"/>
                    </a:schemeClr>
                  </a:solidFill>
                  <a:prstDash val="solid"/>
                  <a:round/>
                </a:ln>
                <a:solidFill>
                  <a:srgbClr val="FFD531"/>
                </a:solidFill>
                <a:effectLst/>
                <a:latin typeface="Arial" pitchFamily="34" charset="0"/>
                <a:ea typeface="+mj-ea"/>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kern="1200" spc="-100" dirty="0">
                <a:ln w="3200">
                  <a:solidFill>
                    <a:schemeClr val="bg2">
                      <a:shade val="75000"/>
                      <a:alpha val="25000"/>
                    </a:schemeClr>
                  </a:solidFill>
                  <a:prstDash val="solid"/>
                  <a:round/>
                </a:ln>
                <a:solidFill>
                  <a:srgbClr val="FFD627"/>
                </a:solidFill>
                <a:latin typeface="Arial" pitchFamily="34" charset="0"/>
                <a:ea typeface="+mj-ea"/>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838" y="990600"/>
            <a:ext cx="8442325"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1477963" y="3844925"/>
            <a:ext cx="6216650" cy="82550"/>
            <a:chOff x="1463626" y="3863975"/>
            <a:chExt cx="6216748" cy="82613"/>
          </a:xfrm>
        </p:grpSpPr>
        <p:cxnSp>
          <p:nvCxnSpPr>
            <p:cNvPr id="5" name="Straight Connector 3"/>
            <p:cNvCxnSpPr/>
            <p:nvPr/>
          </p:nvCxnSpPr>
          <p:spPr>
            <a:xfrm>
              <a:off x="1463626" y="3904487"/>
              <a:ext cx="2971800" cy="1588"/>
            </a:xfrm>
            <a:prstGeom prst="line">
              <a:avLst/>
            </a:prstGeom>
            <a:ln w="9525" cap="flat" cmpd="sng" algn="ctr">
              <a:solidFill>
                <a:schemeClr val="bg2">
                  <a:lumMod val="75000"/>
                </a:schemeClr>
              </a:solidFill>
              <a:prstDash val="solid"/>
            </a:ln>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4708574" y="3904487"/>
              <a:ext cx="2971800" cy="1588"/>
            </a:xfrm>
            <a:prstGeom prst="line">
              <a:avLst/>
            </a:prstGeom>
            <a:ln w="9525" cap="flat" cmpd="sng" algn="ctr">
              <a:solidFill>
                <a:schemeClr val="bg2">
                  <a:lumMod val="75000"/>
                </a:schemeClr>
              </a:solidFill>
              <a:prstDash val="solid"/>
            </a:ln>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7" name="Oval 5"/>
            <p:cNvSpPr>
              <a:spLocks noChangeAspect="1" noChangeArrowheads="1"/>
            </p:cNvSpPr>
            <p:nvPr/>
          </p:nvSpPr>
          <p:spPr bwMode="auto">
            <a:xfrm>
              <a:off x="4530724" y="3863975"/>
              <a:ext cx="82551" cy="82613"/>
            </a:xfrm>
            <a:prstGeom prst="ellipse">
              <a:avLst/>
            </a:prstGeom>
            <a:solidFill>
              <a:srgbClr val="9F883D"/>
            </a:solidFill>
            <a:ln w="38100">
              <a:noFill/>
              <a:round/>
              <a:headEnd/>
              <a:tailEnd/>
            </a:ln>
          </p:spPr>
          <p:txBody>
            <a:bodyPr anchor="ctr"/>
            <a:lstStyle/>
            <a:p>
              <a:pPr algn="ctr">
                <a:defRPr/>
              </a:pPr>
              <a:endParaRPr lang="en-US">
                <a:solidFill>
                  <a:srgbClr val="FFFFFF"/>
                </a:solidFill>
                <a:latin typeface="Constantia" pitchFamily="18" charset="0"/>
                <a:cs typeface="+mn-cs"/>
              </a:endParaRPr>
            </a:p>
          </p:txBody>
        </p:sp>
      </p:grpSp>
      <p:pic>
        <p:nvPicPr>
          <p:cNvPr id="8" name="Picture 12"/>
          <p:cNvPicPr>
            <a:picLocks noChangeAspect="1" noChangeArrowheads="1"/>
          </p:cNvPicPr>
          <p:nvPr userDrawn="1"/>
        </p:nvPicPr>
        <p:blipFill>
          <a:blip r:embed="rId2" cstate="print"/>
          <a:srcRect/>
          <a:stretch>
            <a:fillRect/>
          </a:stretch>
        </p:blipFill>
        <p:spPr bwMode="auto">
          <a:xfrm>
            <a:off x="1714500" y="168275"/>
            <a:ext cx="5715000" cy="885825"/>
          </a:xfrm>
          <a:prstGeom prst="rect">
            <a:avLst/>
          </a:prstGeom>
          <a:noFill/>
          <a:ln w="9525">
            <a:noFill/>
            <a:miter lim="800000"/>
            <a:headEnd/>
            <a:tailEnd/>
          </a:ln>
        </p:spPr>
      </p:pic>
      <p:pic>
        <p:nvPicPr>
          <p:cNvPr id="10" name="Picture 10" descr="D:\Bharti\Bharti's Projects\PPT Templates\US Army\top bar1.png"/>
          <p:cNvPicPr>
            <a:picLocks noChangeAspect="1" noChangeArrowheads="1"/>
          </p:cNvPicPr>
          <p:nvPr userDrawn="1"/>
        </p:nvPicPr>
        <p:blipFill>
          <a:blip r:embed="rId3" cstate="print"/>
          <a:srcRect/>
          <a:stretch>
            <a:fillRect/>
          </a:stretch>
        </p:blipFill>
        <p:spPr bwMode="auto">
          <a:xfrm>
            <a:off x="0" y="6089650"/>
            <a:ext cx="9144000" cy="836613"/>
          </a:xfrm>
          <a:prstGeom prst="rect">
            <a:avLst/>
          </a:prstGeom>
          <a:noFill/>
          <a:ln w="9525">
            <a:noFill/>
            <a:miter lim="800000"/>
            <a:headEnd/>
            <a:tailEnd/>
          </a:ln>
        </p:spPr>
      </p:pic>
      <p:sp>
        <p:nvSpPr>
          <p:cNvPr id="11" name="TextBox 16"/>
          <p:cNvSpPr txBox="1">
            <a:spLocks noChangeArrowheads="1"/>
          </p:cNvSpPr>
          <p:nvPr userDrawn="1"/>
        </p:nvSpPr>
        <p:spPr bwMode="white">
          <a:xfrm>
            <a:off x="609600" y="6167438"/>
            <a:ext cx="8001000" cy="461962"/>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S PGothic" pitchFamily="34" charset="-128"/>
              </a:rPr>
              <a:t>SHARP Program: </a:t>
            </a:r>
            <a:r>
              <a:rPr lang="en-US" sz="2000" i="1" dirty="0" smtClean="0">
                <a:solidFill>
                  <a:srgbClr val="FFD531"/>
                </a:solidFill>
                <a:latin typeface="Franklin Gothic Medium" pitchFamily="34" charset="0"/>
                <a:ea typeface="MS PGothic" pitchFamily="34" charset="-128"/>
              </a:rPr>
              <a:t>I AM THE FORCE BEHIND THE FIGHT </a:t>
            </a:r>
          </a:p>
        </p:txBody>
      </p:sp>
      <p:sp>
        <p:nvSpPr>
          <p:cNvPr id="9" name="Subtitle 8"/>
          <p:cNvSpPr>
            <a:spLocks noGrp="1"/>
          </p:cNvSpPr>
          <p:nvPr>
            <p:ph type="subTitle" idx="1"/>
          </p:nvPr>
        </p:nvSpPr>
        <p:spPr>
          <a:xfrm>
            <a:off x="433827" y="4038600"/>
            <a:ext cx="8305800" cy="1143000"/>
          </a:xfrm>
          <a:prstGeom prst="rect">
            <a:avLst/>
          </a:prstGeom>
        </p:spPr>
        <p:txBody>
          <a:bodyPr>
            <a:noAutofit/>
          </a:bodyPr>
          <a:lstStyle>
            <a:lvl1pPr marL="0" indent="0" algn="ctr">
              <a:buNone/>
              <a:defRPr kumimoji="0" lang="en-US" sz="4000" b="1" i="0" kern="1200" spc="-100" baseline="0" dirty="0">
                <a:ln w="3200">
                  <a:noFill/>
                  <a:prstDash val="solid"/>
                  <a:round/>
                </a:ln>
                <a:solidFill>
                  <a:srgbClr val="5A5A59"/>
                </a:solidFill>
                <a:effectLst/>
                <a:latin typeface="Arial"/>
                <a:ea typeface="+mj-ea"/>
                <a:cs typeface="Aria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28" name="Title 27"/>
          <p:cNvSpPr>
            <a:spLocks noGrp="1"/>
          </p:cNvSpPr>
          <p:nvPr>
            <p:ph type="ctrTitle"/>
          </p:nvPr>
        </p:nvSpPr>
        <p:spPr>
          <a:xfrm>
            <a:off x="433827" y="1774263"/>
            <a:ext cx="8305800" cy="1905000"/>
          </a:xfrm>
          <a:prstGeom prst="rect">
            <a:avLst/>
          </a:prstGeom>
          <a:ln w="6350" cap="rnd">
            <a:noFill/>
          </a:ln>
        </p:spPr>
        <p:txBody>
          <a:bodyPr anchor="b"/>
          <a:lstStyle>
            <a:lvl1pPr algn="ctr">
              <a:defRPr lang="en-US" sz="4400" b="1" i="0" dirty="0">
                <a:ln w="3200">
                  <a:noFill/>
                  <a:prstDash val="solid"/>
                  <a:round/>
                </a:ln>
                <a:solidFill>
                  <a:srgbClr val="9F883D"/>
                </a:solidFill>
                <a:effectLst/>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1035621F-A17C-4F92-949D-D096C1134627}" type="slidenum">
              <a:rPr lang="en-US">
                <a:solidFill>
                  <a:srgbClr val="FFDD4F"/>
                </a:solidFill>
                <a:cs typeface="+mn-cs"/>
              </a:rPr>
              <a:pPr algn="ctr" eaLnBrk="0" hangingPunct="0">
                <a:defRPr/>
              </a:pPr>
              <a:t>‹#›</a:t>
            </a:fld>
            <a:endParaRPr lang="en-US">
              <a:solidFill>
                <a:srgbClr val="FFDD4F"/>
              </a:solidFill>
              <a:cs typeface="+mn-cs"/>
            </a:endParaRPr>
          </a:p>
        </p:txBody>
      </p:sp>
      <p:sp>
        <p:nvSpPr>
          <p:cNvPr id="11" name="Content Placeholder 10"/>
          <p:cNvSpPr>
            <a:spLocks noGrp="1"/>
          </p:cNvSpPr>
          <p:nvPr>
            <p:ph sz="half" idx="1"/>
          </p:nvPr>
        </p:nvSpPr>
        <p:spPr>
          <a:xfrm>
            <a:off x="350339" y="1371262"/>
            <a:ext cx="4059936" cy="4419938"/>
          </a:xfrm>
          <a:prstGeom prst="rect">
            <a:avLst/>
          </a:prstGeom>
        </p:spPr>
        <p:txBody>
          <a:bodyPr/>
          <a:lstStyle>
            <a:lvl1pPr marL="228600" indent="-228600">
              <a:lnSpc>
                <a:spcPct val="114000"/>
              </a:lnSpc>
              <a:spcBef>
                <a:spcPts val="0"/>
              </a:spcBef>
              <a:spcAft>
                <a:spcPts val="600"/>
              </a:spcAft>
              <a:buFont typeface="Arial"/>
              <a:buChar char="•"/>
              <a:defRPr sz="2400" b="1" i="0">
                <a:latin typeface="Arial"/>
                <a:cs typeface="Arial"/>
              </a:defRPr>
            </a:lvl1pPr>
            <a:lvl2pPr marL="454025" indent="-223838">
              <a:lnSpc>
                <a:spcPct val="114000"/>
              </a:lnSpc>
              <a:spcBef>
                <a:spcPts val="0"/>
              </a:spcBef>
              <a:spcAft>
                <a:spcPts val="600"/>
              </a:spcAft>
              <a:buFont typeface="Lucida Grande"/>
              <a:buChar char="–"/>
              <a:defRPr b="1" i="0">
                <a:latin typeface="Arial"/>
                <a:cs typeface="Arial"/>
              </a:defRPr>
            </a:lvl2pPr>
            <a:lvl3pPr marL="684213" indent="-231775">
              <a:lnSpc>
                <a:spcPct val="114000"/>
              </a:lnSpc>
              <a:spcBef>
                <a:spcPts val="0"/>
              </a:spcBef>
              <a:spcAft>
                <a:spcPts val="600"/>
              </a:spcAft>
              <a:buFont typeface="Arial"/>
              <a:buChar char="•"/>
              <a:defRPr sz="1600" b="1" i="0">
                <a:latin typeface="Arial"/>
                <a:cs typeface="Arial"/>
              </a:defRPr>
            </a:lvl3pPr>
            <a:lvl4pPr>
              <a:lnSpc>
                <a:spcPct val="114000"/>
              </a:lnSpc>
              <a:spcBef>
                <a:spcPts val="0"/>
              </a:spcBef>
              <a:spcAft>
                <a:spcPts val="600"/>
              </a:spcAft>
              <a:defRPr b="0" i="0">
                <a:latin typeface="Arial"/>
                <a:cs typeface="Arial"/>
              </a:defRPr>
            </a:lvl4pPr>
            <a:lvl5pPr>
              <a:lnSpc>
                <a:spcPct val="114000"/>
              </a:lnSpc>
              <a:spcBef>
                <a:spcPts val="0"/>
              </a:spcBef>
              <a:spcAft>
                <a:spcPts val="600"/>
              </a:spcAft>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12"/>
          <p:cNvSpPr>
            <a:spLocks noGrp="1"/>
          </p:cNvSpPr>
          <p:nvPr>
            <p:ph sz="half" idx="2"/>
          </p:nvPr>
        </p:nvSpPr>
        <p:spPr>
          <a:xfrm>
            <a:off x="4755657" y="1371262"/>
            <a:ext cx="4108364" cy="4419938"/>
          </a:xfrm>
          <a:prstGeom prst="rect">
            <a:avLst/>
          </a:prstGeom>
        </p:spPr>
        <p:txBody>
          <a:bodyPr/>
          <a:lstStyle>
            <a:lvl1pPr marL="228600" indent="-228600">
              <a:lnSpc>
                <a:spcPct val="114000"/>
              </a:lnSpc>
              <a:spcBef>
                <a:spcPts val="0"/>
              </a:spcBef>
              <a:spcAft>
                <a:spcPts val="600"/>
              </a:spcAft>
              <a:buFont typeface="Arial"/>
              <a:buChar char="•"/>
              <a:defRPr sz="2400" b="1" i="0">
                <a:latin typeface="Arial"/>
                <a:cs typeface="Arial"/>
              </a:defRPr>
            </a:lvl1pPr>
            <a:lvl2pPr marL="457200" indent="-233363">
              <a:lnSpc>
                <a:spcPct val="114000"/>
              </a:lnSpc>
              <a:spcBef>
                <a:spcPts val="0"/>
              </a:spcBef>
              <a:spcAft>
                <a:spcPts val="600"/>
              </a:spcAft>
              <a:buFont typeface="Lucida Grande"/>
              <a:buChar char="–"/>
              <a:tabLst/>
              <a:defRPr b="1" i="0">
                <a:latin typeface="Arial"/>
                <a:cs typeface="Arial"/>
              </a:defRPr>
            </a:lvl2pPr>
            <a:lvl3pPr marL="682625" indent="-228600">
              <a:lnSpc>
                <a:spcPct val="114000"/>
              </a:lnSpc>
              <a:spcBef>
                <a:spcPts val="0"/>
              </a:spcBef>
              <a:spcAft>
                <a:spcPts val="600"/>
              </a:spcAft>
              <a:buFont typeface="Arial"/>
              <a:buChar char="•"/>
              <a:defRPr sz="1600" b="1" i="0">
                <a:latin typeface="Arial"/>
                <a:cs typeface="Arial"/>
              </a:defRPr>
            </a:lvl3pPr>
            <a:lvl4pPr>
              <a:lnSpc>
                <a:spcPct val="114000"/>
              </a:lnSpc>
              <a:spcBef>
                <a:spcPts val="0"/>
              </a:spcBef>
              <a:spcAft>
                <a:spcPts val="600"/>
              </a:spcAft>
              <a:defRPr b="0" i="0">
                <a:latin typeface="Arial"/>
                <a:cs typeface="Arial"/>
              </a:defRPr>
            </a:lvl4pPr>
            <a:lvl5pPr>
              <a:lnSpc>
                <a:spcPct val="114000"/>
              </a:lnSpc>
              <a:spcBef>
                <a:spcPts val="0"/>
              </a:spcBef>
              <a:spcAft>
                <a:spcPts val="600"/>
              </a:spcAft>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Title">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DDAAD72B-38AF-4DC7-A7CD-F373AA4AEE43}" type="slidenum">
              <a:rPr lang="en-US">
                <a:solidFill>
                  <a:srgbClr val="FFDD4F"/>
                </a:solidFill>
                <a:cs typeface="+mn-cs"/>
              </a:rPr>
              <a:pPr algn="ctr" eaLnBrk="0" hangingPunct="0">
                <a:defRPr/>
              </a:pPr>
              <a:t>‹#›</a:t>
            </a:fld>
            <a:endParaRPr lang="en-US">
              <a:solidFill>
                <a:srgbClr val="FFDD4F"/>
              </a:solidFill>
              <a:cs typeface="+mn-cs"/>
            </a:endParaRPr>
          </a:p>
        </p:txBody>
      </p:sp>
      <p:sp>
        <p:nvSpPr>
          <p:cNvPr id="6" name="Text Placeholder 5"/>
          <p:cNvSpPr>
            <a:spLocks noGrp="1"/>
          </p:cNvSpPr>
          <p:nvPr>
            <p:ph type="body" sz="quarter" idx="10"/>
          </p:nvPr>
        </p:nvSpPr>
        <p:spPr>
          <a:xfrm>
            <a:off x="280485" y="1364507"/>
            <a:ext cx="8585951" cy="4494301"/>
          </a:xfrm>
          <a:prstGeom prst="rect">
            <a:avLst/>
          </a:prstGeom>
        </p:spPr>
        <p:txBody>
          <a:bodyPr/>
          <a:lstStyle>
            <a:lvl1pPr marL="227013" indent="-227013">
              <a:buFont typeface="Arial"/>
              <a:buChar char="•"/>
              <a:tabLst>
                <a:tab pos="230188" algn="l"/>
              </a:tabLst>
              <a:defRPr sz="2400" b="1" i="0"/>
            </a:lvl1pPr>
            <a:lvl2pPr marL="457200" indent="-227013">
              <a:buFont typeface="Lucida Grande"/>
              <a:buChar char="–"/>
              <a:defRPr b="1"/>
            </a:lvl2pPr>
            <a:lvl3pPr marL="685800" indent="-231775">
              <a:buFont typeface="Arial"/>
              <a:buChar char="•"/>
              <a:defRPr b="1"/>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and Title">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2A52D531-E227-45AB-97FB-8CD6AA53C7FD}" type="slidenum">
              <a:rPr lang="en-US">
                <a:solidFill>
                  <a:srgbClr val="FFDD4F"/>
                </a:solidFill>
                <a:cs typeface="+mn-cs"/>
              </a:rPr>
              <a:pPr algn="ctr" eaLnBrk="0" hangingPunct="0">
                <a:defRPr/>
              </a:pPr>
              <a:t>‹#›</a:t>
            </a:fld>
            <a:endParaRPr lang="en-US">
              <a:solidFill>
                <a:srgbClr val="FFDD4F"/>
              </a:solidFill>
              <a:cs typeface="+mn-cs"/>
            </a:endParaRPr>
          </a:p>
        </p:txBody>
      </p:sp>
      <p:sp>
        <p:nvSpPr>
          <p:cNvPr id="6" name="Text Placeholder 5"/>
          <p:cNvSpPr>
            <a:spLocks noGrp="1"/>
          </p:cNvSpPr>
          <p:nvPr>
            <p:ph type="body" sz="quarter" idx="10"/>
          </p:nvPr>
        </p:nvSpPr>
        <p:spPr>
          <a:xfrm>
            <a:off x="280485" y="1357752"/>
            <a:ext cx="8585951" cy="4501056"/>
          </a:xfrm>
          <a:prstGeom prst="rect">
            <a:avLst/>
          </a:prstGeom>
        </p:spPr>
        <p:txBody>
          <a:bodyPr/>
          <a:lstStyle>
            <a:lvl1pPr marL="0" indent="0" algn="ctr">
              <a:buFontTx/>
              <a:buNone/>
              <a:tabLst/>
              <a:defRPr sz="2200" b="1" i="1"/>
            </a:lvl1pPr>
            <a:lvl2pPr marL="344488" indent="0">
              <a:buFontTx/>
              <a:buNone/>
              <a:defRPr b="1"/>
            </a:lvl2pPr>
            <a:lvl3pPr marL="688975" indent="0">
              <a:buFontTx/>
              <a:buNone/>
              <a:defRPr b="1"/>
            </a:lvl3pPr>
          </a:lstStyle>
          <a:p>
            <a:pPr lvl="0"/>
            <a:r>
              <a:rPr lang="en-US" dirty="0" smtClean="0"/>
              <a:t>Click to edit Master text style</a:t>
            </a:r>
          </a:p>
        </p:txBody>
      </p:sp>
      <p:sp>
        <p:nvSpPr>
          <p:cNvPr id="8"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8FCD11FB-AB41-49F0-8110-5EA3397670FB}" type="slidenum">
              <a:rPr lang="en-US">
                <a:solidFill>
                  <a:srgbClr val="FFDD4F"/>
                </a:solidFill>
                <a:cs typeface="+mn-cs"/>
              </a:rPr>
              <a:pPr algn="ctr" eaLnBrk="0" hangingPunct="0">
                <a:defRPr/>
              </a:pPr>
              <a:t>‹#›</a:t>
            </a:fld>
            <a:endParaRPr lang="en-US">
              <a:solidFill>
                <a:srgbClr val="FFDD4F"/>
              </a:solidFill>
              <a:cs typeface="+mn-cs"/>
            </a:endParaRPr>
          </a:p>
        </p:txBody>
      </p:sp>
      <p:sp>
        <p:nvSpPr>
          <p:cNvPr id="3" name="Content Placeholder 2"/>
          <p:cNvSpPr>
            <a:spLocks noGrp="1"/>
          </p:cNvSpPr>
          <p:nvPr>
            <p:ph idx="1"/>
          </p:nvPr>
        </p:nvSpPr>
        <p:spPr>
          <a:xfrm>
            <a:off x="283594" y="1357752"/>
            <a:ext cx="8570369" cy="4586757"/>
          </a:xfrm>
          <a:prstGeom prst="rect">
            <a:avLst/>
          </a:prstGeom>
        </p:spPr>
        <p:txBody>
          <a:bodyPr/>
          <a:lstStyle>
            <a:lvl1pPr marL="227013" indent="-227013">
              <a:buFont typeface="Arial"/>
              <a:buChar char="•"/>
              <a:tabLst>
                <a:tab pos="230188" algn="l"/>
              </a:tabLst>
              <a:defRPr sz="2400" i="0"/>
            </a:lvl1pPr>
            <a:lvl2pPr marL="457200" indent="-227013">
              <a:buFont typeface="Lucida Grande"/>
              <a:buChar char="–"/>
              <a:defRPr/>
            </a:lvl2pPr>
            <a:lvl3pPr marL="685800" indent="-231775">
              <a:buFont typeface="Arial"/>
              <a:buChar char="•"/>
              <a:defRPr/>
            </a:lvl3pPr>
            <a:lvl4pPr marL="917575" indent="-228600">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5799" y="-152400"/>
            <a:ext cx="8229307" cy="685800"/>
          </a:xfrm>
          <a:prstGeom prst="rect">
            <a:avLst/>
          </a:prstGeom>
        </p:spPr>
        <p:txBody>
          <a:bodyPr/>
          <a:lstStyle>
            <a:lvl1pPr>
              <a:defRPr>
                <a:solidFill>
                  <a:srgbClr val="FFD531"/>
                </a:solidFill>
              </a:defRPr>
            </a:lvl1pPr>
          </a:lstStyle>
          <a:p>
            <a:r>
              <a:rPr lang="en-US" smtClean="0"/>
              <a:t>Click to edit Master title style</a:t>
            </a:r>
            <a:endParaRPr lang="en-US" dirty="0"/>
          </a:p>
        </p:txBody>
      </p:sp>
      <p:sp>
        <p:nvSpPr>
          <p:cNvPr id="11" name="Content Placeholder 10"/>
          <p:cNvSpPr>
            <a:spLocks noGrp="1"/>
          </p:cNvSpPr>
          <p:nvPr>
            <p:ph sz="half" idx="1"/>
          </p:nvPr>
        </p:nvSpPr>
        <p:spPr>
          <a:xfrm>
            <a:off x="350339" y="990600"/>
            <a:ext cx="4059936"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half" idx="2"/>
          </p:nvPr>
        </p:nvSpPr>
        <p:spPr>
          <a:xfrm>
            <a:off x="4642360" y="990600"/>
            <a:ext cx="4221661"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966CD1D9-E86C-4FC5-8288-618A9E88E6F0}" type="slidenum">
              <a:rPr lang="en-US">
                <a:solidFill>
                  <a:srgbClr val="FFDD4F"/>
                </a:solidFill>
                <a:cs typeface="+mn-cs"/>
              </a:rPr>
              <a:pPr algn="ctr" eaLnBrk="0" hangingPunct="0">
                <a:defRPr/>
              </a:pPr>
              <a:t>‹#›</a:t>
            </a:fld>
            <a:endParaRPr lang="en-US">
              <a:solidFill>
                <a:srgbClr val="FFDD4F"/>
              </a:solidFill>
              <a:cs typeface="+mn-cs"/>
            </a:endParaRPr>
          </a:p>
        </p:txBody>
      </p:sp>
      <p:sp>
        <p:nvSpPr>
          <p:cNvPr id="4"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69F7B7AF-FE65-463E-8769-4D7BC0981891}" type="slidenum">
              <a:rPr lang="en-US">
                <a:solidFill>
                  <a:srgbClr val="FFDD4F"/>
                </a:solidFill>
                <a:cs typeface="+mn-cs"/>
              </a:rPr>
              <a:pPr algn="ctr" eaLnBrk="0" hangingPunct="0">
                <a:defRPr/>
              </a:pPr>
              <a:t>‹#›</a:t>
            </a:fld>
            <a:endParaRPr lang="en-US">
              <a:solidFill>
                <a:srgbClr val="FFDD4F"/>
              </a:solidFill>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838" y="990600"/>
            <a:ext cx="8442325" cy="5257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1477963" y="3844925"/>
            <a:ext cx="6216650" cy="82550"/>
            <a:chOff x="1463626" y="3863975"/>
            <a:chExt cx="6216748" cy="82613"/>
          </a:xfrm>
        </p:grpSpPr>
        <p:cxnSp>
          <p:nvCxnSpPr>
            <p:cNvPr id="5" name="Straight Connector 3"/>
            <p:cNvCxnSpPr/>
            <p:nvPr/>
          </p:nvCxnSpPr>
          <p:spPr>
            <a:xfrm>
              <a:off x="1463626" y="3904487"/>
              <a:ext cx="2971800" cy="1588"/>
            </a:xfrm>
            <a:prstGeom prst="line">
              <a:avLst/>
            </a:prstGeom>
            <a:ln w="9525" cap="flat" cmpd="sng" algn="ctr">
              <a:solidFill>
                <a:schemeClr val="bg2">
                  <a:lumMod val="75000"/>
                </a:schemeClr>
              </a:solidFill>
              <a:prstDash val="solid"/>
            </a:ln>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4708574" y="3904487"/>
              <a:ext cx="2971800" cy="1588"/>
            </a:xfrm>
            <a:prstGeom prst="line">
              <a:avLst/>
            </a:prstGeom>
            <a:ln w="9525" cap="flat" cmpd="sng" algn="ctr">
              <a:solidFill>
                <a:schemeClr val="bg2">
                  <a:lumMod val="75000"/>
                </a:schemeClr>
              </a:solidFill>
              <a:prstDash val="solid"/>
            </a:ln>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7" name="Oval 5"/>
            <p:cNvSpPr>
              <a:spLocks noChangeAspect="1" noChangeArrowheads="1"/>
            </p:cNvSpPr>
            <p:nvPr/>
          </p:nvSpPr>
          <p:spPr bwMode="auto">
            <a:xfrm>
              <a:off x="4530724" y="3863975"/>
              <a:ext cx="82551" cy="82613"/>
            </a:xfrm>
            <a:prstGeom prst="ellipse">
              <a:avLst/>
            </a:prstGeom>
            <a:solidFill>
              <a:srgbClr val="9F883D"/>
            </a:solidFill>
            <a:ln w="38100">
              <a:noFill/>
              <a:round/>
              <a:headEnd/>
              <a:tailEnd/>
            </a:ln>
          </p:spPr>
          <p:txBody>
            <a:bodyPr anchor="ctr"/>
            <a:lstStyle/>
            <a:p>
              <a:pPr algn="ctr">
                <a:defRPr/>
              </a:pPr>
              <a:endParaRPr lang="en-US">
                <a:solidFill>
                  <a:srgbClr val="FFFFFF"/>
                </a:solidFill>
                <a:latin typeface="Constantia" pitchFamily="18" charset="0"/>
                <a:cs typeface="+mn-cs"/>
              </a:endParaRPr>
            </a:p>
          </p:txBody>
        </p:sp>
      </p:grpSp>
      <p:pic>
        <p:nvPicPr>
          <p:cNvPr id="8" name="Picture 12"/>
          <p:cNvPicPr>
            <a:picLocks noChangeAspect="1" noChangeArrowheads="1"/>
          </p:cNvPicPr>
          <p:nvPr userDrawn="1"/>
        </p:nvPicPr>
        <p:blipFill>
          <a:blip r:embed="rId2" cstate="print"/>
          <a:srcRect/>
          <a:stretch>
            <a:fillRect/>
          </a:stretch>
        </p:blipFill>
        <p:spPr bwMode="auto">
          <a:xfrm>
            <a:off x="1714500" y="168275"/>
            <a:ext cx="5715000" cy="885825"/>
          </a:xfrm>
          <a:prstGeom prst="rect">
            <a:avLst/>
          </a:prstGeom>
          <a:noFill/>
          <a:ln w="9525">
            <a:noFill/>
            <a:miter lim="800000"/>
            <a:headEnd/>
            <a:tailEnd/>
          </a:ln>
        </p:spPr>
      </p:pic>
      <p:pic>
        <p:nvPicPr>
          <p:cNvPr id="10" name="Picture 10" descr="D:\Bharti\Bharti's Projects\PPT Templates\US Army\top bar1.png"/>
          <p:cNvPicPr>
            <a:picLocks noChangeAspect="1" noChangeArrowheads="1"/>
          </p:cNvPicPr>
          <p:nvPr userDrawn="1"/>
        </p:nvPicPr>
        <p:blipFill>
          <a:blip r:embed="rId3" cstate="print"/>
          <a:srcRect/>
          <a:stretch>
            <a:fillRect/>
          </a:stretch>
        </p:blipFill>
        <p:spPr bwMode="auto">
          <a:xfrm>
            <a:off x="0" y="6089650"/>
            <a:ext cx="9144000" cy="836613"/>
          </a:xfrm>
          <a:prstGeom prst="rect">
            <a:avLst/>
          </a:prstGeom>
          <a:noFill/>
          <a:ln w="9525">
            <a:noFill/>
            <a:miter lim="800000"/>
            <a:headEnd/>
            <a:tailEnd/>
          </a:ln>
        </p:spPr>
      </p:pic>
      <p:sp>
        <p:nvSpPr>
          <p:cNvPr id="11" name="TextBox 16"/>
          <p:cNvSpPr txBox="1">
            <a:spLocks noChangeArrowheads="1"/>
          </p:cNvSpPr>
          <p:nvPr userDrawn="1"/>
        </p:nvSpPr>
        <p:spPr bwMode="white">
          <a:xfrm>
            <a:off x="609600" y="6167438"/>
            <a:ext cx="8001000" cy="461962"/>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S PGothic" pitchFamily="34" charset="-128"/>
              </a:rPr>
              <a:t>SHARP Program: </a:t>
            </a:r>
            <a:r>
              <a:rPr lang="en-US" sz="2000" i="1" dirty="0" smtClean="0">
                <a:solidFill>
                  <a:srgbClr val="FFD531"/>
                </a:solidFill>
                <a:latin typeface="Franklin Gothic Medium" pitchFamily="34" charset="0"/>
                <a:ea typeface="MS PGothic" pitchFamily="34" charset="-128"/>
              </a:rPr>
              <a:t>I AM THE FORCE BEHIND THE FIGHT </a:t>
            </a:r>
          </a:p>
        </p:txBody>
      </p:sp>
      <p:sp>
        <p:nvSpPr>
          <p:cNvPr id="9" name="Subtitle 8"/>
          <p:cNvSpPr>
            <a:spLocks noGrp="1"/>
          </p:cNvSpPr>
          <p:nvPr>
            <p:ph type="subTitle" idx="1"/>
          </p:nvPr>
        </p:nvSpPr>
        <p:spPr>
          <a:xfrm>
            <a:off x="433827" y="4038600"/>
            <a:ext cx="8305800" cy="1143000"/>
          </a:xfrm>
          <a:prstGeom prst="rect">
            <a:avLst/>
          </a:prstGeom>
        </p:spPr>
        <p:txBody>
          <a:bodyPr>
            <a:noAutofit/>
          </a:bodyPr>
          <a:lstStyle>
            <a:lvl1pPr marL="0" indent="0" algn="ctr">
              <a:buNone/>
              <a:defRPr kumimoji="0" lang="en-US" sz="4000" b="1" i="0" kern="1200" spc="-100" baseline="0" dirty="0">
                <a:ln w="3200">
                  <a:noFill/>
                  <a:prstDash val="solid"/>
                  <a:round/>
                </a:ln>
                <a:solidFill>
                  <a:srgbClr val="5A5A59"/>
                </a:solidFill>
                <a:effectLst/>
                <a:latin typeface="Arial"/>
                <a:ea typeface="+mj-ea"/>
                <a:cs typeface="Aria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28" name="Title 27"/>
          <p:cNvSpPr>
            <a:spLocks noGrp="1"/>
          </p:cNvSpPr>
          <p:nvPr>
            <p:ph type="ctrTitle"/>
          </p:nvPr>
        </p:nvSpPr>
        <p:spPr>
          <a:xfrm>
            <a:off x="433827" y="1774263"/>
            <a:ext cx="8305800" cy="1905000"/>
          </a:xfrm>
          <a:prstGeom prst="rect">
            <a:avLst/>
          </a:prstGeom>
          <a:ln w="6350" cap="rnd">
            <a:noFill/>
          </a:ln>
        </p:spPr>
        <p:txBody>
          <a:bodyPr anchor="b"/>
          <a:lstStyle>
            <a:lvl1pPr algn="ctr">
              <a:defRPr lang="en-US" sz="4400" b="1" i="0" dirty="0">
                <a:ln w="3200">
                  <a:noFill/>
                  <a:prstDash val="solid"/>
                  <a:round/>
                </a:ln>
                <a:solidFill>
                  <a:srgbClr val="9F883D"/>
                </a:solidFill>
                <a:effectLst/>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F0E6F818-DD60-4B3F-B631-08205163D406}" type="slidenum">
              <a:rPr lang="en-US">
                <a:solidFill>
                  <a:srgbClr val="FFDD4F"/>
                </a:solidFill>
                <a:cs typeface="+mn-cs"/>
              </a:rPr>
              <a:pPr algn="ctr" eaLnBrk="0" hangingPunct="0">
                <a:defRPr/>
              </a:pPr>
              <a:t>‹#›</a:t>
            </a:fld>
            <a:endParaRPr lang="en-US">
              <a:solidFill>
                <a:srgbClr val="FFDD4F"/>
              </a:solidFill>
              <a:cs typeface="+mn-cs"/>
            </a:endParaRPr>
          </a:p>
        </p:txBody>
      </p:sp>
      <p:sp>
        <p:nvSpPr>
          <p:cNvPr id="11" name="Content Placeholder 10"/>
          <p:cNvSpPr>
            <a:spLocks noGrp="1"/>
          </p:cNvSpPr>
          <p:nvPr>
            <p:ph sz="half" idx="1"/>
          </p:nvPr>
        </p:nvSpPr>
        <p:spPr>
          <a:xfrm>
            <a:off x="350339" y="1371262"/>
            <a:ext cx="4059936" cy="4419938"/>
          </a:xfrm>
          <a:prstGeom prst="rect">
            <a:avLst/>
          </a:prstGeom>
        </p:spPr>
        <p:txBody>
          <a:bodyPr/>
          <a:lstStyle>
            <a:lvl1pPr marL="228600" indent="-228600">
              <a:lnSpc>
                <a:spcPct val="114000"/>
              </a:lnSpc>
              <a:spcBef>
                <a:spcPts val="0"/>
              </a:spcBef>
              <a:spcAft>
                <a:spcPts val="600"/>
              </a:spcAft>
              <a:buFont typeface="Arial"/>
              <a:buChar char="•"/>
              <a:defRPr sz="2400" b="1" i="0">
                <a:latin typeface="Arial"/>
                <a:cs typeface="Arial"/>
              </a:defRPr>
            </a:lvl1pPr>
            <a:lvl2pPr marL="454025" indent="-223838">
              <a:lnSpc>
                <a:spcPct val="114000"/>
              </a:lnSpc>
              <a:spcBef>
                <a:spcPts val="0"/>
              </a:spcBef>
              <a:spcAft>
                <a:spcPts val="600"/>
              </a:spcAft>
              <a:buFont typeface="Lucida Grande"/>
              <a:buChar char="–"/>
              <a:defRPr b="1" i="0">
                <a:latin typeface="Arial"/>
                <a:cs typeface="Arial"/>
              </a:defRPr>
            </a:lvl2pPr>
            <a:lvl3pPr marL="684213" indent="-231775">
              <a:lnSpc>
                <a:spcPct val="114000"/>
              </a:lnSpc>
              <a:spcBef>
                <a:spcPts val="0"/>
              </a:spcBef>
              <a:spcAft>
                <a:spcPts val="600"/>
              </a:spcAft>
              <a:buFont typeface="Arial"/>
              <a:buChar char="•"/>
              <a:defRPr sz="1600" b="1" i="0">
                <a:latin typeface="Arial"/>
                <a:cs typeface="Arial"/>
              </a:defRPr>
            </a:lvl3pPr>
            <a:lvl4pPr>
              <a:lnSpc>
                <a:spcPct val="114000"/>
              </a:lnSpc>
              <a:spcBef>
                <a:spcPts val="0"/>
              </a:spcBef>
              <a:spcAft>
                <a:spcPts val="600"/>
              </a:spcAft>
              <a:defRPr b="0" i="0">
                <a:latin typeface="Arial"/>
                <a:cs typeface="Arial"/>
              </a:defRPr>
            </a:lvl4pPr>
            <a:lvl5pPr>
              <a:lnSpc>
                <a:spcPct val="114000"/>
              </a:lnSpc>
              <a:spcBef>
                <a:spcPts val="0"/>
              </a:spcBef>
              <a:spcAft>
                <a:spcPts val="600"/>
              </a:spcAft>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Content Placeholder 12"/>
          <p:cNvSpPr>
            <a:spLocks noGrp="1"/>
          </p:cNvSpPr>
          <p:nvPr>
            <p:ph sz="half" idx="2"/>
          </p:nvPr>
        </p:nvSpPr>
        <p:spPr>
          <a:xfrm>
            <a:off x="4755657" y="1371262"/>
            <a:ext cx="4108364" cy="4419938"/>
          </a:xfrm>
          <a:prstGeom prst="rect">
            <a:avLst/>
          </a:prstGeom>
        </p:spPr>
        <p:txBody>
          <a:bodyPr/>
          <a:lstStyle>
            <a:lvl1pPr marL="228600" indent="-228600">
              <a:lnSpc>
                <a:spcPct val="114000"/>
              </a:lnSpc>
              <a:spcBef>
                <a:spcPts val="0"/>
              </a:spcBef>
              <a:spcAft>
                <a:spcPts val="600"/>
              </a:spcAft>
              <a:buFont typeface="Arial"/>
              <a:buChar char="•"/>
              <a:defRPr sz="2400" b="1" i="0">
                <a:latin typeface="Arial"/>
                <a:cs typeface="Arial"/>
              </a:defRPr>
            </a:lvl1pPr>
            <a:lvl2pPr marL="457200" indent="-233363">
              <a:lnSpc>
                <a:spcPct val="114000"/>
              </a:lnSpc>
              <a:spcBef>
                <a:spcPts val="0"/>
              </a:spcBef>
              <a:spcAft>
                <a:spcPts val="600"/>
              </a:spcAft>
              <a:buFont typeface="Lucida Grande"/>
              <a:buChar char="–"/>
              <a:tabLst/>
              <a:defRPr b="1" i="0">
                <a:latin typeface="Arial"/>
                <a:cs typeface="Arial"/>
              </a:defRPr>
            </a:lvl2pPr>
            <a:lvl3pPr marL="682625" indent="-228600">
              <a:lnSpc>
                <a:spcPct val="114000"/>
              </a:lnSpc>
              <a:spcBef>
                <a:spcPts val="0"/>
              </a:spcBef>
              <a:spcAft>
                <a:spcPts val="600"/>
              </a:spcAft>
              <a:buFont typeface="Arial"/>
              <a:buChar char="•"/>
              <a:defRPr sz="1600" b="1" i="0">
                <a:latin typeface="Arial"/>
                <a:cs typeface="Arial"/>
              </a:defRPr>
            </a:lvl3pPr>
            <a:lvl4pPr>
              <a:lnSpc>
                <a:spcPct val="114000"/>
              </a:lnSpc>
              <a:spcBef>
                <a:spcPts val="0"/>
              </a:spcBef>
              <a:spcAft>
                <a:spcPts val="600"/>
              </a:spcAft>
              <a:defRPr b="0" i="0">
                <a:latin typeface="Arial"/>
                <a:cs typeface="Arial"/>
              </a:defRPr>
            </a:lvl4pPr>
            <a:lvl5pPr>
              <a:lnSpc>
                <a:spcPct val="114000"/>
              </a:lnSpc>
              <a:spcBef>
                <a:spcPts val="0"/>
              </a:spcBef>
              <a:spcAft>
                <a:spcPts val="600"/>
              </a:spcAft>
              <a:defRPr b="0" i="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Title">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7653A01B-D6D0-4929-B612-94E4D033B142}" type="slidenum">
              <a:rPr lang="en-US">
                <a:solidFill>
                  <a:srgbClr val="FFDD4F"/>
                </a:solidFill>
                <a:cs typeface="+mn-cs"/>
              </a:rPr>
              <a:pPr algn="ctr" eaLnBrk="0" hangingPunct="0">
                <a:defRPr/>
              </a:pPr>
              <a:t>‹#›</a:t>
            </a:fld>
            <a:endParaRPr lang="en-US">
              <a:solidFill>
                <a:srgbClr val="FFDD4F"/>
              </a:solidFill>
              <a:cs typeface="+mn-cs"/>
            </a:endParaRPr>
          </a:p>
        </p:txBody>
      </p:sp>
      <p:sp>
        <p:nvSpPr>
          <p:cNvPr id="6" name="Text Placeholder 5"/>
          <p:cNvSpPr>
            <a:spLocks noGrp="1"/>
          </p:cNvSpPr>
          <p:nvPr>
            <p:ph type="body" sz="quarter" idx="10"/>
          </p:nvPr>
        </p:nvSpPr>
        <p:spPr>
          <a:xfrm>
            <a:off x="280485" y="1364507"/>
            <a:ext cx="8585951" cy="4494301"/>
          </a:xfrm>
          <a:prstGeom prst="rect">
            <a:avLst/>
          </a:prstGeom>
        </p:spPr>
        <p:txBody>
          <a:bodyPr/>
          <a:lstStyle>
            <a:lvl1pPr marL="227013" indent="-227013">
              <a:buFont typeface="Arial"/>
              <a:buChar char="•"/>
              <a:tabLst>
                <a:tab pos="230188" algn="l"/>
              </a:tabLst>
              <a:defRPr sz="2400" b="1" i="0"/>
            </a:lvl1pPr>
            <a:lvl2pPr marL="457200" indent="-227013">
              <a:buFont typeface="Lucida Grande"/>
              <a:buChar char="–"/>
              <a:defRPr b="1"/>
            </a:lvl2pPr>
            <a:lvl3pPr marL="685800" indent="-231775">
              <a:buFont typeface="Arial"/>
              <a:buChar char="•"/>
              <a:defRPr b="1"/>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and Title">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24F08718-21CA-43DE-BC1F-93C2AB10CFC4}" type="slidenum">
              <a:rPr lang="en-US">
                <a:solidFill>
                  <a:srgbClr val="FFDD4F"/>
                </a:solidFill>
                <a:cs typeface="+mn-cs"/>
              </a:rPr>
              <a:pPr algn="ctr" eaLnBrk="0" hangingPunct="0">
                <a:defRPr/>
              </a:pPr>
              <a:t>‹#›</a:t>
            </a:fld>
            <a:endParaRPr lang="en-US">
              <a:solidFill>
                <a:srgbClr val="FFDD4F"/>
              </a:solidFill>
              <a:cs typeface="+mn-cs"/>
            </a:endParaRPr>
          </a:p>
        </p:txBody>
      </p:sp>
      <p:sp>
        <p:nvSpPr>
          <p:cNvPr id="6" name="Text Placeholder 5"/>
          <p:cNvSpPr>
            <a:spLocks noGrp="1"/>
          </p:cNvSpPr>
          <p:nvPr>
            <p:ph type="body" sz="quarter" idx="10"/>
          </p:nvPr>
        </p:nvSpPr>
        <p:spPr>
          <a:xfrm>
            <a:off x="280485" y="1357752"/>
            <a:ext cx="8585951" cy="4501056"/>
          </a:xfrm>
          <a:prstGeom prst="rect">
            <a:avLst/>
          </a:prstGeom>
        </p:spPr>
        <p:txBody>
          <a:bodyPr/>
          <a:lstStyle>
            <a:lvl1pPr marL="0" indent="0" algn="ctr">
              <a:buFontTx/>
              <a:buNone/>
              <a:tabLst/>
              <a:defRPr sz="2200" b="1" i="1"/>
            </a:lvl1pPr>
            <a:lvl2pPr marL="344488" indent="0">
              <a:buFontTx/>
              <a:buNone/>
              <a:defRPr b="1"/>
            </a:lvl2pPr>
            <a:lvl3pPr marL="688975" indent="0">
              <a:buFontTx/>
              <a:buNone/>
              <a:defRPr b="1"/>
            </a:lvl3pPr>
          </a:lstStyle>
          <a:p>
            <a:pPr lvl="0"/>
            <a:r>
              <a:rPr lang="en-US" dirty="0" smtClean="0"/>
              <a:t>Click to edit Master text style</a:t>
            </a:r>
          </a:p>
        </p:txBody>
      </p:sp>
      <p:sp>
        <p:nvSpPr>
          <p:cNvPr id="8"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4C552489-EC86-4632-B653-389B740DB921}" type="slidenum">
              <a:rPr lang="en-US">
                <a:solidFill>
                  <a:srgbClr val="FFDD4F"/>
                </a:solidFill>
                <a:cs typeface="+mn-cs"/>
              </a:rPr>
              <a:pPr algn="ctr" eaLnBrk="0" hangingPunct="0">
                <a:defRPr/>
              </a:pPr>
              <a:t>‹#›</a:t>
            </a:fld>
            <a:endParaRPr lang="en-US">
              <a:solidFill>
                <a:srgbClr val="FFDD4F"/>
              </a:solidFill>
              <a:cs typeface="+mn-cs"/>
            </a:endParaRPr>
          </a:p>
        </p:txBody>
      </p:sp>
      <p:sp>
        <p:nvSpPr>
          <p:cNvPr id="3" name="Content Placeholder 2"/>
          <p:cNvSpPr>
            <a:spLocks noGrp="1"/>
          </p:cNvSpPr>
          <p:nvPr>
            <p:ph idx="1"/>
          </p:nvPr>
        </p:nvSpPr>
        <p:spPr>
          <a:xfrm>
            <a:off x="283594" y="1357752"/>
            <a:ext cx="8570369" cy="4586757"/>
          </a:xfrm>
          <a:prstGeom prst="rect">
            <a:avLst/>
          </a:prstGeom>
        </p:spPr>
        <p:txBody>
          <a:bodyPr/>
          <a:lstStyle>
            <a:lvl1pPr marL="227013" indent="-227013">
              <a:buFont typeface="Arial"/>
              <a:buChar char="•"/>
              <a:tabLst>
                <a:tab pos="230188" algn="l"/>
              </a:tabLst>
              <a:defRPr sz="2400" i="0"/>
            </a:lvl1pPr>
            <a:lvl2pPr marL="457200" indent="-227013">
              <a:buFont typeface="Lucida Grande"/>
              <a:buChar char="–"/>
              <a:defRPr/>
            </a:lvl2pPr>
            <a:lvl3pPr marL="685800" indent="-231775">
              <a:buFont typeface="Arial"/>
              <a:buChar char="•"/>
              <a:defRPr/>
            </a:lvl3pPr>
            <a:lvl4pPr marL="917575" indent="-228600">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93CCFE64-59B0-4963-AF77-8BBCFB884C60}" type="slidenum">
              <a:rPr lang="en-US">
                <a:solidFill>
                  <a:srgbClr val="FFDD4F"/>
                </a:solidFill>
                <a:cs typeface="+mn-cs"/>
              </a:rPr>
              <a:pPr algn="ctr" eaLnBrk="0" hangingPunct="0">
                <a:defRPr/>
              </a:pPr>
              <a:t>‹#›</a:t>
            </a:fld>
            <a:endParaRPr lang="en-US">
              <a:solidFill>
                <a:srgbClr val="FFDD4F"/>
              </a:solidFill>
              <a:cs typeface="+mn-cs"/>
            </a:endParaRPr>
          </a:p>
        </p:txBody>
      </p:sp>
      <p:sp>
        <p:nvSpPr>
          <p:cNvPr id="4" name="Title 1"/>
          <p:cNvSpPr>
            <a:spLocks noGrp="1"/>
          </p:cNvSpPr>
          <p:nvPr>
            <p:ph type="title"/>
          </p:nvPr>
        </p:nvSpPr>
        <p:spPr>
          <a:xfrm>
            <a:off x="4752659" y="0"/>
            <a:ext cx="4391341" cy="895960"/>
          </a:xfrm>
          <a:prstGeom prst="rect">
            <a:avLst/>
          </a:prstGeom>
        </p:spPr>
        <p:txBody>
          <a:bodyPr/>
          <a:lstStyle>
            <a:lvl1pPr>
              <a:defRPr sz="3200" b="0" i="0" spc="0">
                <a:ln w="3200">
                  <a:noFill/>
                  <a:prstDash val="solid"/>
                  <a:round/>
                </a:ln>
                <a:solidFill>
                  <a:srgbClr val="141313"/>
                </a:solidFill>
                <a:latin typeface="Arial"/>
                <a:cs typeface="Arial"/>
              </a:defRPr>
            </a:lvl1pPr>
          </a:lstStyle>
          <a:p>
            <a:r>
              <a:rPr lang="en-US" dirty="0" smtClean="0"/>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7D878D55-6E4D-462C-BFD7-63E0B8BF98E4}" type="slidenum">
              <a:rPr lang="en-US">
                <a:solidFill>
                  <a:srgbClr val="FFDD4F"/>
                </a:solidFill>
                <a:cs typeface="+mn-cs"/>
              </a:rPr>
              <a:pPr algn="ctr" eaLnBrk="0" hangingPunct="0">
                <a:defRPr/>
              </a:pPr>
              <a:t>‹#›</a:t>
            </a:fld>
            <a:endParaRPr lang="en-US">
              <a:solidFill>
                <a:srgbClr val="FFDD4F"/>
              </a:solidFill>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Titl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47472" y="987552"/>
            <a:ext cx="8439912" cy="5257800"/>
          </a:xfrm>
        </p:spPr>
        <p:txBody>
          <a:bodyPr/>
          <a:lstStyle>
            <a:lvl1pPr marL="341313" indent="-341313">
              <a:tabLst>
                <a:tab pos="341313" algn="l"/>
              </a:tab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a:xfrm>
            <a:off x="846138" y="-152400"/>
            <a:ext cx="8229600" cy="6858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Users\Bharti Dalal\Desktop\bottom.png"/>
          <p:cNvPicPr>
            <a:picLocks noChangeAspect="1" noChangeArrowheads="1"/>
          </p:cNvPicPr>
          <p:nvPr/>
        </p:nvPicPr>
        <p:blipFill>
          <a:blip r:embed="rId2" cstate="print"/>
          <a:srcRect/>
          <a:stretch>
            <a:fillRect/>
          </a:stretch>
        </p:blipFill>
        <p:spPr bwMode="auto">
          <a:xfrm>
            <a:off x="0" y="6324600"/>
            <a:ext cx="9144000" cy="533400"/>
          </a:xfrm>
          <a:prstGeom prst="rect">
            <a:avLst/>
          </a:prstGeom>
          <a:noFill/>
          <a:ln w="9525">
            <a:noFill/>
            <a:miter lim="800000"/>
            <a:headEnd/>
            <a:tailEnd/>
          </a:ln>
        </p:spPr>
      </p:pic>
      <p:grpSp>
        <p:nvGrpSpPr>
          <p:cNvPr id="5" name="Group 8"/>
          <p:cNvGrpSpPr>
            <a:grpSpLocks/>
          </p:cNvGrpSpPr>
          <p:nvPr userDrawn="1"/>
        </p:nvGrpSpPr>
        <p:grpSpPr bwMode="auto">
          <a:xfrm>
            <a:off x="1477963" y="3844925"/>
            <a:ext cx="6216650" cy="82550"/>
            <a:chOff x="1463626" y="3863975"/>
            <a:chExt cx="6216748" cy="82613"/>
          </a:xfrm>
        </p:grpSpPr>
        <p:cxnSp>
          <p:nvCxnSpPr>
            <p:cNvPr id="6" name="Straight Connector 3"/>
            <p:cNvCxnSpPr/>
            <p:nvPr/>
          </p:nvCxnSpPr>
          <p:spPr>
            <a:xfrm>
              <a:off x="1463626" y="3904487"/>
              <a:ext cx="2971800" cy="1588"/>
            </a:xfrm>
            <a:prstGeom prst="line">
              <a:avLst/>
            </a:prstGeom>
            <a:ln w="9525" cap="flat" cmpd="sng" algn="ctr">
              <a:solidFill>
                <a:schemeClr val="bg2">
                  <a:lumMod val="75000"/>
                </a:schemeClr>
              </a:solidFill>
              <a:prstDash val="solid"/>
            </a:ln>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7" name="Straight Connector 4"/>
            <p:cNvCxnSpPr/>
            <p:nvPr/>
          </p:nvCxnSpPr>
          <p:spPr>
            <a:xfrm>
              <a:off x="4708574" y="3904487"/>
              <a:ext cx="2971800" cy="1588"/>
            </a:xfrm>
            <a:prstGeom prst="line">
              <a:avLst/>
            </a:prstGeom>
            <a:ln w="9525" cap="flat" cmpd="sng" algn="ctr">
              <a:solidFill>
                <a:schemeClr val="bg2">
                  <a:lumMod val="75000"/>
                </a:schemeClr>
              </a:solidFill>
              <a:prstDash val="solid"/>
            </a:ln>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8" name="Oval 5"/>
            <p:cNvSpPr>
              <a:spLocks noChangeAspect="1" noChangeArrowheads="1"/>
            </p:cNvSpPr>
            <p:nvPr/>
          </p:nvSpPr>
          <p:spPr bwMode="auto">
            <a:xfrm>
              <a:off x="4530724" y="3863975"/>
              <a:ext cx="82551" cy="82613"/>
            </a:xfrm>
            <a:prstGeom prst="ellipse">
              <a:avLst/>
            </a:prstGeom>
            <a:solidFill>
              <a:srgbClr val="9F883D"/>
            </a:solidFill>
            <a:ln w="9525">
              <a:noFill/>
              <a:round/>
              <a:headEnd/>
              <a:tailEnd/>
            </a:ln>
          </p:spPr>
          <p:txBody>
            <a:bodyPr anchor="ctr"/>
            <a:lstStyle/>
            <a:p>
              <a:pPr algn="ctr">
                <a:defRPr/>
              </a:pPr>
              <a:endParaRPr lang="en-US">
                <a:solidFill>
                  <a:srgbClr val="FFFFFF"/>
                </a:solidFill>
                <a:latin typeface="Constantia" pitchFamily="18" charset="0"/>
                <a:cs typeface="+mn-cs"/>
              </a:endParaRPr>
            </a:p>
          </p:txBody>
        </p:sp>
      </p:grpSp>
      <p:pic>
        <p:nvPicPr>
          <p:cNvPr id="10" name="Picture 12"/>
          <p:cNvPicPr>
            <a:picLocks noChangeAspect="1" noChangeArrowheads="1"/>
          </p:cNvPicPr>
          <p:nvPr userDrawn="1"/>
        </p:nvPicPr>
        <p:blipFill>
          <a:blip r:embed="rId3" cstate="print"/>
          <a:srcRect/>
          <a:stretch>
            <a:fillRect/>
          </a:stretch>
        </p:blipFill>
        <p:spPr bwMode="auto">
          <a:xfrm>
            <a:off x="1714500" y="168275"/>
            <a:ext cx="5715000" cy="885825"/>
          </a:xfrm>
          <a:prstGeom prst="rect">
            <a:avLst/>
          </a:prstGeom>
          <a:noFill/>
          <a:ln w="9525">
            <a:noFill/>
            <a:miter lim="800000"/>
            <a:headEnd/>
            <a:tailEnd/>
          </a:ln>
        </p:spPr>
      </p:pic>
      <p:sp>
        <p:nvSpPr>
          <p:cNvPr id="11" name="TextBox 16"/>
          <p:cNvSpPr txBox="1">
            <a:spLocks noChangeArrowheads="1"/>
          </p:cNvSpPr>
          <p:nvPr userDrawn="1"/>
        </p:nvSpPr>
        <p:spPr bwMode="white">
          <a:xfrm>
            <a:off x="609600" y="6330950"/>
            <a:ext cx="8001000" cy="461963"/>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ＭＳ Ｐゴシック" charset="-128"/>
              </a:rPr>
              <a:t>SHARP Program: </a:t>
            </a:r>
            <a:r>
              <a:rPr lang="en-US" sz="2400" i="1" dirty="0" smtClean="0">
                <a:solidFill>
                  <a:srgbClr val="FFD531"/>
                </a:solidFill>
                <a:latin typeface="Franklin Gothic Medium" pitchFamily="34" charset="0"/>
                <a:ea typeface="ＭＳ Ｐゴシック" charset="-128"/>
              </a:rPr>
              <a:t>I AM THE FORCE BEHIND THE FIGHT </a:t>
            </a:r>
          </a:p>
        </p:txBody>
      </p:sp>
      <p:sp>
        <p:nvSpPr>
          <p:cNvPr id="12" name="TextBox 20"/>
          <p:cNvSpPr txBox="1">
            <a:spLocks noChangeArrowheads="1"/>
          </p:cNvSpPr>
          <p:nvPr userDrawn="1"/>
        </p:nvSpPr>
        <p:spPr bwMode="white">
          <a:xfrm>
            <a:off x="8510588" y="6454775"/>
            <a:ext cx="633412" cy="276225"/>
          </a:xfrm>
          <a:prstGeom prst="rect">
            <a:avLst/>
          </a:prstGeom>
          <a:noFill/>
          <a:ln>
            <a:noFill/>
          </a:ln>
          <a:extLst/>
        </p:spPr>
        <p:txBody>
          <a:bodyPr>
            <a:spAutoFit/>
          </a:bodyPr>
          <a:lstStyle/>
          <a:p>
            <a:pPr algn="ctr" eaLnBrk="0" hangingPunct="0">
              <a:defRPr/>
            </a:pPr>
            <a:fld id="{92B1401F-2168-4D25-A6C8-C1F8183B58A0}"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
        <p:nvSpPr>
          <p:cNvPr id="9" name="Subtitle 8"/>
          <p:cNvSpPr>
            <a:spLocks noGrp="1"/>
          </p:cNvSpPr>
          <p:nvPr>
            <p:ph type="subTitle" idx="1"/>
          </p:nvPr>
        </p:nvSpPr>
        <p:spPr>
          <a:xfrm>
            <a:off x="433827" y="4038600"/>
            <a:ext cx="8305800" cy="1143000"/>
          </a:xfrm>
        </p:spPr>
        <p:txBody>
          <a:bodyPr>
            <a:noAutofit/>
          </a:bodyPr>
          <a:lstStyle>
            <a:lvl1pPr marL="0" indent="0" algn="ctr">
              <a:buNone/>
              <a:defRPr kumimoji="0" lang="en-US" sz="3200" b="0" i="1" kern="1200" spc="-100" baseline="0" dirty="0">
                <a:ln w="3200">
                  <a:noFill/>
                  <a:prstDash val="solid"/>
                  <a:round/>
                </a:ln>
                <a:solidFill>
                  <a:srgbClr val="5A5A59"/>
                </a:solidFill>
                <a:effectLst/>
                <a:latin typeface="Myriad Pro"/>
                <a:ea typeface="+mj-ea"/>
                <a:cs typeface="Myriad Pro"/>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28" name="Title 27"/>
          <p:cNvSpPr>
            <a:spLocks noGrp="1"/>
          </p:cNvSpPr>
          <p:nvPr>
            <p:ph type="ctrTitle"/>
          </p:nvPr>
        </p:nvSpPr>
        <p:spPr>
          <a:xfrm>
            <a:off x="433827" y="1774263"/>
            <a:ext cx="8305800" cy="1905000"/>
          </a:xfrm>
          <a:prstGeom prst="rect">
            <a:avLst/>
          </a:prstGeom>
          <a:ln w="6350" cap="rnd">
            <a:noFill/>
          </a:ln>
        </p:spPr>
        <p:txBody>
          <a:bodyPr anchor="b" anchorCtr="0">
            <a:noAutofit/>
          </a:bodyPr>
          <a:lstStyle>
            <a:lvl1pPr algn="ctr">
              <a:defRPr lang="en-US" sz="4200" b="1" i="0" dirty="0">
                <a:ln w="3200">
                  <a:noFill/>
                  <a:prstDash val="solid"/>
                  <a:round/>
                </a:ln>
                <a:solidFill>
                  <a:srgbClr val="9F883D"/>
                </a:solidFill>
                <a:effectLst/>
                <a:latin typeface="Myriad Pro"/>
                <a:cs typeface="Myriad Pro"/>
              </a:defRPr>
            </a:lvl1pPr>
          </a:lstStyle>
          <a:p>
            <a:r>
              <a:rPr lang="en-US" dirty="0" smtClean="0"/>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E60F4561-7FDD-4170-B86B-396ECCB6958D}"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
        <p:nvSpPr>
          <p:cNvPr id="2" name="Title 1"/>
          <p:cNvSpPr>
            <a:spLocks noGrp="1"/>
          </p:cNvSpPr>
          <p:nvPr>
            <p:ph type="title"/>
          </p:nvPr>
        </p:nvSpPr>
        <p:spPr>
          <a:xfrm>
            <a:off x="4752659" y="0"/>
            <a:ext cx="4121569" cy="895960"/>
          </a:xfrm>
          <a:prstGeom prst="rect">
            <a:avLst/>
          </a:prstGeom>
        </p:spPr>
        <p:txBody>
          <a:bodyPr tIns="182880" bIns="0" anchor="b" anchorCtr="0">
            <a:normAutofit/>
          </a:bodyPr>
          <a:lstStyle>
            <a:lvl1pPr>
              <a:defRPr sz="3200" b="1" i="0" spc="0">
                <a:ln w="3200">
                  <a:noFill/>
                  <a:prstDash val="solid"/>
                  <a:round/>
                </a:ln>
                <a:solidFill>
                  <a:srgbClr val="9F883D"/>
                </a:solidFill>
                <a:latin typeface="Myriad Pro"/>
                <a:cs typeface="Myriad Pro"/>
              </a:defRPr>
            </a:lvl1pPr>
          </a:lstStyle>
          <a:p>
            <a:r>
              <a:rPr lang="en-US" dirty="0" smtClean="0"/>
              <a:t>Click to edit Master title style</a:t>
            </a:r>
            <a:endParaRPr lang="en-US" dirty="0"/>
          </a:p>
        </p:txBody>
      </p:sp>
      <p:sp>
        <p:nvSpPr>
          <p:cNvPr id="11" name="Content Placeholder 10"/>
          <p:cNvSpPr>
            <a:spLocks noGrp="1"/>
          </p:cNvSpPr>
          <p:nvPr>
            <p:ph sz="half" idx="1"/>
          </p:nvPr>
        </p:nvSpPr>
        <p:spPr>
          <a:xfrm>
            <a:off x="350339" y="990600"/>
            <a:ext cx="4059936" cy="4800600"/>
          </a:xfrm>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2"/>
          <p:cNvSpPr>
            <a:spLocks noGrp="1"/>
          </p:cNvSpPr>
          <p:nvPr>
            <p:ph sz="half" idx="2"/>
          </p:nvPr>
        </p:nvSpPr>
        <p:spPr>
          <a:xfrm>
            <a:off x="4642360" y="990600"/>
            <a:ext cx="4221661" cy="4800600"/>
          </a:xfrm>
        </p:spPr>
        <p:txBody>
          <a:bodyPr/>
          <a:lstStyle>
            <a:lvl1pPr>
              <a:defRPr>
                <a:latin typeface="Myriad Pro"/>
                <a:cs typeface="Myriad Pro"/>
              </a:defRPr>
            </a:lvl1pPr>
            <a:lvl2pPr>
              <a:defRPr>
                <a:latin typeface="Myriad Pro"/>
                <a:cs typeface="Myriad Pro"/>
              </a:defRPr>
            </a:lvl2pPr>
            <a:lvl3pPr>
              <a:defRPr>
                <a:latin typeface="Myriad Pro"/>
                <a:cs typeface="Myriad Pro"/>
              </a:defRPr>
            </a:lvl3pPr>
            <a:lvl4pPr>
              <a:defRPr>
                <a:latin typeface="Myriad Pro"/>
                <a:cs typeface="Myriad Pro"/>
              </a:defRPr>
            </a:lvl4pPr>
            <a:lvl5pPr>
              <a:defRPr>
                <a:latin typeface="Myriad Pro"/>
                <a:cs typeface="Myriad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Title">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00C18AD4-27EE-43DC-A578-FA76A3BB3E4D}"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
        <p:nvSpPr>
          <p:cNvPr id="6" name="Text Placeholder 5"/>
          <p:cNvSpPr>
            <a:spLocks noGrp="1"/>
          </p:cNvSpPr>
          <p:nvPr>
            <p:ph type="body" sz="quarter" idx="10"/>
          </p:nvPr>
        </p:nvSpPr>
        <p:spPr>
          <a:xfrm>
            <a:off x="280485" y="1589358"/>
            <a:ext cx="8585951" cy="4269450"/>
          </a:xfrm>
        </p:spPr>
        <p:txBody>
          <a:bodyPr/>
          <a:lstStyle>
            <a:lvl1pPr marL="341313" indent="-341313">
              <a:tabLst>
                <a:tab pos="341313" algn="l"/>
              </a:tab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752659" y="0"/>
            <a:ext cx="4121569" cy="895960"/>
          </a:xfrm>
          <a:prstGeom prst="rect">
            <a:avLst/>
          </a:prstGeom>
        </p:spPr>
        <p:txBody>
          <a:bodyPr tIns="182880" bIns="0" anchor="b" anchorCtr="0">
            <a:normAutofit/>
          </a:bodyPr>
          <a:lstStyle>
            <a:lvl1pPr>
              <a:defRPr sz="3200" b="1" i="0" spc="0">
                <a:ln w="3200">
                  <a:noFill/>
                  <a:prstDash val="solid"/>
                  <a:round/>
                </a:ln>
                <a:solidFill>
                  <a:srgbClr val="9F883D"/>
                </a:solidFill>
                <a:latin typeface="Myriad Pro"/>
                <a:cs typeface="Myriad Pro"/>
              </a:defRPr>
            </a:lvl1pPr>
          </a:lstStyle>
          <a:p>
            <a:r>
              <a:rPr lang="en-US" dirty="0" smtClean="0"/>
              <a:t>Click to edit Master title style</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7" name="Picture 2" descr="C:\Users\Bharti Dalal\Desktop\bottom.png"/>
          <p:cNvPicPr>
            <a:picLocks noChangeAspect="1" noChangeArrowheads="1"/>
          </p:cNvPicPr>
          <p:nvPr/>
        </p:nvPicPr>
        <p:blipFill>
          <a:blip r:embed="rId2" cstate="print"/>
          <a:srcRect/>
          <a:stretch>
            <a:fillRect/>
          </a:stretch>
        </p:blipFill>
        <p:spPr bwMode="auto">
          <a:xfrm>
            <a:off x="0" y="6324600"/>
            <a:ext cx="9144000" cy="533400"/>
          </a:xfrm>
          <a:prstGeom prst="rect">
            <a:avLst/>
          </a:prstGeom>
          <a:noFill/>
          <a:ln w="9525">
            <a:noFill/>
            <a:miter lim="800000"/>
            <a:headEnd/>
            <a:tailEnd/>
          </a:ln>
        </p:spPr>
      </p:pic>
      <p:cxnSp>
        <p:nvCxnSpPr>
          <p:cNvPr id="8" name="Straight Connector 6"/>
          <p:cNvCxnSpPr/>
          <p:nvPr/>
        </p:nvCxnSpPr>
        <p:spPr>
          <a:xfrm>
            <a:off x="350339" y="-5241925"/>
            <a:ext cx="4151300" cy="0"/>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9" name="Straight Connector 7"/>
          <p:cNvCxnSpPr/>
          <p:nvPr/>
        </p:nvCxnSpPr>
        <p:spPr>
          <a:xfrm>
            <a:off x="4712721" y="-5241925"/>
            <a:ext cx="4151300" cy="0"/>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10" name="TextBox 16"/>
          <p:cNvSpPr txBox="1">
            <a:spLocks noChangeArrowheads="1"/>
          </p:cNvSpPr>
          <p:nvPr userDrawn="1"/>
        </p:nvSpPr>
        <p:spPr bwMode="white">
          <a:xfrm>
            <a:off x="609600" y="6330950"/>
            <a:ext cx="8001000" cy="461963"/>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ＭＳ Ｐゴシック" charset="-128"/>
              </a:rPr>
              <a:t>SHARP Program: </a:t>
            </a:r>
            <a:r>
              <a:rPr lang="en-US" sz="2400" i="1" dirty="0" smtClean="0">
                <a:solidFill>
                  <a:srgbClr val="FFD531"/>
                </a:solidFill>
                <a:latin typeface="Franklin Gothic Medium" pitchFamily="34" charset="0"/>
                <a:ea typeface="ＭＳ Ｐゴシック" charset="-128"/>
              </a:rPr>
              <a:t>I AM THE FORCE BEHIND THE FIGHT </a:t>
            </a:r>
          </a:p>
        </p:txBody>
      </p:sp>
      <p:sp>
        <p:nvSpPr>
          <p:cNvPr id="11" name="TextBox 20"/>
          <p:cNvSpPr txBox="1">
            <a:spLocks noChangeArrowheads="1"/>
          </p:cNvSpPr>
          <p:nvPr userDrawn="1"/>
        </p:nvSpPr>
        <p:spPr bwMode="white">
          <a:xfrm>
            <a:off x="8510588" y="6454775"/>
            <a:ext cx="633412" cy="276225"/>
          </a:xfrm>
          <a:prstGeom prst="rect">
            <a:avLst/>
          </a:prstGeom>
          <a:noFill/>
          <a:ln>
            <a:noFill/>
          </a:ln>
          <a:extLst/>
        </p:spPr>
        <p:txBody>
          <a:bodyPr>
            <a:spAutoFit/>
          </a:bodyPr>
          <a:lstStyle/>
          <a:p>
            <a:pPr algn="ctr" eaLnBrk="0" hangingPunct="0">
              <a:defRPr/>
            </a:pPr>
            <a:fld id="{1D7F362E-E017-4F77-9E54-EEFD3622E9C8}"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
        <p:nvSpPr>
          <p:cNvPr id="3" name="Text Placeholder 2"/>
          <p:cNvSpPr>
            <a:spLocks noGrp="1"/>
          </p:cNvSpPr>
          <p:nvPr>
            <p:ph type="body" idx="1"/>
          </p:nvPr>
        </p:nvSpPr>
        <p:spPr>
          <a:xfrm>
            <a:off x="350339" y="932544"/>
            <a:ext cx="4147049"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lnSpc>
                <a:spcPct val="100000"/>
              </a:lnSpc>
              <a:spcBef>
                <a:spcPts val="0"/>
              </a:spcBef>
              <a:buNone/>
              <a:defRPr sz="2400" b="1" i="1">
                <a:solidFill>
                  <a:srgbClr val="5A5A59"/>
                </a:solidFill>
                <a:latin typeface="Myriad Pro"/>
                <a:cs typeface="Myriad Pro"/>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32" name="Content Placeholder 31"/>
          <p:cNvSpPr>
            <a:spLocks noGrp="1"/>
          </p:cNvSpPr>
          <p:nvPr>
            <p:ph sz="half" idx="2"/>
          </p:nvPr>
        </p:nvSpPr>
        <p:spPr>
          <a:xfrm>
            <a:off x="350339" y="1770744"/>
            <a:ext cx="4145461" cy="4286728"/>
          </a:xfrm>
        </p:spPr>
        <p:txBody>
          <a:bodyPr/>
          <a:lstStyle>
            <a:lvl1pP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33"/>
          <p:cNvSpPr>
            <a:spLocks noGrp="1"/>
          </p:cNvSpPr>
          <p:nvPr>
            <p:ph sz="quarter" idx="4"/>
          </p:nvPr>
        </p:nvSpPr>
        <p:spPr>
          <a:xfrm>
            <a:off x="4649788" y="1770744"/>
            <a:ext cx="4214233" cy="4286728"/>
          </a:xfrm>
        </p:spPr>
        <p:txBody>
          <a:bodyPr/>
          <a:lstStyle>
            <a:lvl1pPr>
              <a:defRPr sz="22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idx="3"/>
          </p:nvPr>
        </p:nvSpPr>
        <p:spPr>
          <a:xfrm>
            <a:off x="4648200" y="932544"/>
            <a:ext cx="4215821"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kumimoji="0" lang="en-US" sz="2400" b="1" i="1" kern="1200" baseline="0" dirty="0" smtClean="0">
                <a:solidFill>
                  <a:srgbClr val="5A5A59"/>
                </a:solidFill>
                <a:latin typeface="Myriad Pro"/>
                <a:ea typeface="+mn-ea"/>
                <a:cs typeface="Myriad Pro"/>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14" name="Title 1"/>
          <p:cNvSpPr>
            <a:spLocks noGrp="1"/>
          </p:cNvSpPr>
          <p:nvPr>
            <p:ph type="title"/>
          </p:nvPr>
        </p:nvSpPr>
        <p:spPr>
          <a:xfrm>
            <a:off x="335025" y="0"/>
            <a:ext cx="8539204" cy="747933"/>
          </a:xfrm>
          <a:prstGeom prst="rect">
            <a:avLst/>
          </a:prstGeom>
        </p:spPr>
        <p:txBody>
          <a:bodyPr tIns="91440" bIns="0" anchor="b" anchorCtr="0">
            <a:normAutofit/>
          </a:bodyPr>
          <a:lstStyle>
            <a:lvl1pPr algn="l">
              <a:defRPr sz="3400" b="1" i="0" spc="0">
                <a:ln w="3200">
                  <a:noFill/>
                  <a:prstDash val="solid"/>
                  <a:round/>
                </a:ln>
                <a:solidFill>
                  <a:srgbClr val="9F883D"/>
                </a:solidFill>
                <a:latin typeface="Myriad Pro"/>
                <a:cs typeface="Myriad Pro"/>
              </a:defRPr>
            </a:lvl1pPr>
          </a:lstStyle>
          <a:p>
            <a:r>
              <a:rPr lang="en-US" dirty="0" smtClean="0"/>
              <a:t>Click to edit Master title style</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2290E2A8-75F5-44C7-A43B-9F76DDB94CBD}"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
        <p:nvSpPr>
          <p:cNvPr id="5" name="Title 1"/>
          <p:cNvSpPr>
            <a:spLocks noGrp="1"/>
          </p:cNvSpPr>
          <p:nvPr>
            <p:ph type="title"/>
          </p:nvPr>
        </p:nvSpPr>
        <p:spPr>
          <a:xfrm>
            <a:off x="4752659" y="0"/>
            <a:ext cx="4121569" cy="895960"/>
          </a:xfrm>
          <a:prstGeom prst="rect">
            <a:avLst/>
          </a:prstGeom>
        </p:spPr>
        <p:txBody>
          <a:bodyPr tIns="182880" bIns="0" anchor="b" anchorCtr="0">
            <a:normAutofit/>
          </a:bodyPr>
          <a:lstStyle>
            <a:lvl1pPr>
              <a:defRPr sz="3200" b="1" i="0" spc="0">
                <a:ln w="3200">
                  <a:noFill/>
                  <a:prstDash val="solid"/>
                  <a:round/>
                </a:ln>
                <a:solidFill>
                  <a:srgbClr val="9F883D"/>
                </a:solidFill>
                <a:latin typeface="Myriad Pro"/>
                <a:cs typeface="Myriad Pro"/>
              </a:defRPr>
            </a:lvl1pPr>
          </a:lstStyle>
          <a:p>
            <a:r>
              <a:rPr lang="en-US" dirty="0" smtClean="0"/>
              <a:t>Click to edit Master title style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90DB5C40-527B-4F11-BACB-437FD4EA10C7}"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
        <p:nvSpPr>
          <p:cNvPr id="3" name="Content Placeholder 2"/>
          <p:cNvSpPr>
            <a:spLocks noGrp="1"/>
          </p:cNvSpPr>
          <p:nvPr>
            <p:ph idx="1"/>
          </p:nvPr>
        </p:nvSpPr>
        <p:spPr>
          <a:xfrm>
            <a:off x="303859" y="1589358"/>
            <a:ext cx="8570369" cy="43551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752659" y="0"/>
            <a:ext cx="4121569" cy="895960"/>
          </a:xfrm>
          <a:prstGeom prst="rect">
            <a:avLst/>
          </a:prstGeom>
        </p:spPr>
        <p:txBody>
          <a:bodyPr tIns="182880" bIns="0" anchor="b" anchorCtr="0">
            <a:normAutofit/>
          </a:bodyPr>
          <a:lstStyle>
            <a:lvl1pPr>
              <a:defRPr sz="3200" b="1" i="0" spc="0">
                <a:ln w="3200">
                  <a:noFill/>
                  <a:prstDash val="solid"/>
                  <a:round/>
                </a:ln>
                <a:solidFill>
                  <a:srgbClr val="9F883D"/>
                </a:solidFill>
                <a:latin typeface="Myriad Pro"/>
                <a:cs typeface="Myriad Pro"/>
              </a:defRPr>
            </a:lvl1pPr>
          </a:lstStyle>
          <a:p>
            <a:r>
              <a:rPr lang="en-US" dirty="0" smtClean="0"/>
              <a:t>Click to edit Master title style</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Section Title Slide">
    <p:spTree>
      <p:nvGrpSpPr>
        <p:cNvPr id="1" name=""/>
        <p:cNvGrpSpPr/>
        <p:nvPr/>
      </p:nvGrpSpPr>
      <p:grpSpPr>
        <a:xfrm>
          <a:off x="0" y="0"/>
          <a:ext cx="0" cy="0"/>
          <a:chOff x="0" y="0"/>
          <a:chExt cx="0" cy="0"/>
        </a:xfrm>
      </p:grpSpPr>
      <p:pic>
        <p:nvPicPr>
          <p:cNvPr id="3" name="Picture 6" descr="C:\Users\Bharti Dalal\Desktop\bottom.png"/>
          <p:cNvPicPr>
            <a:picLocks noChangeAspect="1" noChangeArrowheads="1"/>
          </p:cNvPicPr>
          <p:nvPr/>
        </p:nvPicPr>
        <p:blipFill>
          <a:blip r:embed="rId2" cstate="print"/>
          <a:srcRect/>
          <a:stretch>
            <a:fillRect/>
          </a:stretch>
        </p:blipFill>
        <p:spPr bwMode="auto">
          <a:xfrm>
            <a:off x="0" y="6324600"/>
            <a:ext cx="9144000" cy="533400"/>
          </a:xfrm>
          <a:prstGeom prst="rect">
            <a:avLst/>
          </a:prstGeom>
          <a:noFill/>
          <a:ln w="9525">
            <a:noFill/>
            <a:miter lim="800000"/>
            <a:headEnd/>
            <a:tailEnd/>
          </a:ln>
        </p:spPr>
      </p:pic>
      <p:pic>
        <p:nvPicPr>
          <p:cNvPr id="4" name="Picture 11"/>
          <p:cNvPicPr>
            <a:picLocks noChangeAspect="1" noChangeArrowheads="1"/>
          </p:cNvPicPr>
          <p:nvPr userDrawn="1"/>
        </p:nvPicPr>
        <p:blipFill>
          <a:blip r:embed="rId3" cstate="print"/>
          <a:srcRect/>
          <a:stretch>
            <a:fillRect/>
          </a:stretch>
        </p:blipFill>
        <p:spPr bwMode="auto">
          <a:xfrm>
            <a:off x="1714500" y="977900"/>
            <a:ext cx="5715000" cy="885825"/>
          </a:xfrm>
          <a:prstGeom prst="rect">
            <a:avLst/>
          </a:prstGeom>
          <a:noFill/>
          <a:ln w="9525">
            <a:noFill/>
            <a:miter lim="800000"/>
            <a:headEnd/>
            <a:tailEnd/>
          </a:ln>
        </p:spPr>
      </p:pic>
      <p:sp>
        <p:nvSpPr>
          <p:cNvPr id="5" name="TextBox 16"/>
          <p:cNvSpPr txBox="1">
            <a:spLocks noChangeArrowheads="1"/>
          </p:cNvSpPr>
          <p:nvPr userDrawn="1"/>
        </p:nvSpPr>
        <p:spPr bwMode="white">
          <a:xfrm>
            <a:off x="609600" y="6330950"/>
            <a:ext cx="8001000" cy="461963"/>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ＭＳ Ｐゴシック" charset="-128"/>
              </a:rPr>
              <a:t>SHARP Program: </a:t>
            </a:r>
            <a:r>
              <a:rPr lang="en-US" sz="2400" i="1" dirty="0" smtClean="0">
                <a:solidFill>
                  <a:srgbClr val="FFD531"/>
                </a:solidFill>
                <a:latin typeface="Franklin Gothic Medium" pitchFamily="34" charset="0"/>
                <a:ea typeface="ＭＳ Ｐゴシック" charset="-128"/>
              </a:rPr>
              <a:t>I AM THE FORCE BEHIND THE FIGHT </a:t>
            </a:r>
          </a:p>
        </p:txBody>
      </p:sp>
      <p:sp>
        <p:nvSpPr>
          <p:cNvPr id="6" name="TextBox 20"/>
          <p:cNvSpPr txBox="1">
            <a:spLocks noChangeArrowheads="1"/>
          </p:cNvSpPr>
          <p:nvPr userDrawn="1"/>
        </p:nvSpPr>
        <p:spPr bwMode="white">
          <a:xfrm>
            <a:off x="8510588" y="6454775"/>
            <a:ext cx="633412" cy="276225"/>
          </a:xfrm>
          <a:prstGeom prst="rect">
            <a:avLst/>
          </a:prstGeom>
          <a:noFill/>
          <a:ln>
            <a:noFill/>
          </a:ln>
          <a:extLst/>
        </p:spPr>
        <p:txBody>
          <a:bodyPr>
            <a:spAutoFit/>
          </a:bodyPr>
          <a:lstStyle/>
          <a:p>
            <a:pPr algn="ctr" eaLnBrk="0" hangingPunct="0">
              <a:defRPr/>
            </a:pPr>
            <a:fld id="{12C86C32-003D-4685-8369-6E8426C207C9}"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
        <p:nvSpPr>
          <p:cNvPr id="1738755" name="Rectangle 1027"/>
          <p:cNvSpPr>
            <a:spLocks noGrp="1" noChangeArrowheads="1"/>
          </p:cNvSpPr>
          <p:nvPr>
            <p:ph type="ctrTitle" sz="quarter"/>
          </p:nvPr>
        </p:nvSpPr>
        <p:spPr>
          <a:xfrm>
            <a:off x="669052" y="2741087"/>
            <a:ext cx="7805896" cy="1379001"/>
          </a:xfrm>
          <a:prstGeom prst="rect">
            <a:avLst/>
          </a:prstGeom>
          <a:ln w="12700"/>
        </p:spPr>
        <p:txBody>
          <a:bodyPr wrap="square" lIns="0" tIns="0" rIns="0" bIns="0" anchor="ctr" anchorCtr="0">
            <a:normAutofit/>
          </a:bodyPr>
          <a:lstStyle>
            <a:lvl1pPr algn="ctr">
              <a:defRPr kumimoji="0" lang="en-US" sz="3200" b="1" i="0" kern="1200" spc="0" baseline="0" dirty="0">
                <a:ln w="3200">
                  <a:noFill/>
                  <a:prstDash val="solid"/>
                  <a:round/>
                </a:ln>
                <a:solidFill>
                  <a:srgbClr val="A98913"/>
                </a:solidFill>
                <a:effectLst/>
                <a:latin typeface="Myriad Pro"/>
                <a:ea typeface="+mj-ea"/>
                <a:cs typeface="Myriad Pro"/>
              </a:defRPr>
            </a:lvl1pPr>
          </a:lstStyle>
          <a:p>
            <a:r>
              <a:rPr lang="en-US" smtClean="0"/>
              <a:t>Click to edit Master title style</a:t>
            </a:r>
            <a:endParaRPr lang="en-US" dirty="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20"/>
          <p:cNvSpPr txBox="1">
            <a:spLocks noChangeArrowheads="1"/>
          </p:cNvSpPr>
          <p:nvPr userDrawn="1"/>
        </p:nvSpPr>
        <p:spPr bwMode="white">
          <a:xfrm>
            <a:off x="8510588" y="6283325"/>
            <a:ext cx="633412" cy="276225"/>
          </a:xfrm>
          <a:prstGeom prst="rect">
            <a:avLst/>
          </a:prstGeom>
          <a:noFill/>
          <a:ln>
            <a:noFill/>
          </a:ln>
          <a:extLst/>
        </p:spPr>
        <p:txBody>
          <a:bodyPr>
            <a:spAutoFit/>
          </a:bodyPr>
          <a:lstStyle/>
          <a:p>
            <a:pPr algn="ctr" eaLnBrk="0" hangingPunct="0">
              <a:defRPr/>
            </a:pPr>
            <a:fld id="{B7DFE28A-7668-45E9-864E-385197D72CE1}"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Content Placeholder 2"/>
          <p:cNvSpPr>
            <a:spLocks noGrp="1"/>
          </p:cNvSpPr>
          <p:nvPr>
            <p:ph idx="10"/>
          </p:nvPr>
        </p:nvSpPr>
        <p:spPr>
          <a:xfrm>
            <a:off x="4727642" y="1245139"/>
            <a:ext cx="4114801" cy="4688733"/>
          </a:xfrm>
          <a:prstGeom prst="rect">
            <a:avLst/>
          </a:prstGeom>
        </p:spPr>
        <p:txBody>
          <a:bodyPr/>
          <a:lstStyle>
            <a:lvl1pPr marL="228600" indent="-228600">
              <a:lnSpc>
                <a:spcPct val="115000"/>
              </a:lnSpc>
              <a:spcBef>
                <a:spcPts val="0"/>
              </a:spcBef>
              <a:spcAft>
                <a:spcPts val="600"/>
              </a:spcAft>
              <a:tabLst/>
              <a:defRPr sz="2400" b="1">
                <a:latin typeface="Arial" pitchFamily="34" charset="0"/>
                <a:cs typeface="Arial" pitchFamily="34" charset="0"/>
              </a:defRPr>
            </a:lvl1pPr>
            <a:lvl2pPr marL="521208" indent="-228600">
              <a:lnSpc>
                <a:spcPct val="115000"/>
              </a:lnSpc>
              <a:spcBef>
                <a:spcPts val="0"/>
              </a:spcBef>
              <a:spcAft>
                <a:spcPts val="600"/>
              </a:spcAft>
              <a:defRPr b="1">
                <a:latin typeface="Arial" pitchFamily="34" charset="0"/>
                <a:cs typeface="Arial" pitchFamily="34" charset="0"/>
              </a:defRPr>
            </a:lvl2pPr>
            <a:lvl3pPr marL="804672" indent="-228600">
              <a:lnSpc>
                <a:spcPct val="115000"/>
              </a:lnSpc>
              <a:spcBef>
                <a:spcPts val="0"/>
              </a:spcBef>
              <a:spcAft>
                <a:spcPts val="600"/>
              </a:spcAft>
              <a:buFont typeface="Arial" pitchFamily="34" charset="0"/>
              <a:buChar char="•"/>
              <a:defRPr sz="1600" b="1">
                <a:latin typeface="Arial" pitchFamily="34" charset="0"/>
                <a:cs typeface="Arial" pitchFamily="34" charset="0"/>
              </a:defRPr>
            </a:lvl3pPr>
            <a:lvl4pPr marL="1115568" indent="-228600">
              <a:lnSpc>
                <a:spcPct val="115000"/>
              </a:lnSpc>
              <a:spcBef>
                <a:spcPts val="0"/>
              </a:spcBef>
              <a:spcAft>
                <a:spcPts val="600"/>
              </a:spcAft>
              <a:buFont typeface="Arial" pitchFamily="34" charset="0"/>
              <a:buChar char="−"/>
              <a:defRPr sz="1200" b="1">
                <a:latin typeface="Arial" pitchFamily="34" charset="0"/>
                <a:cs typeface="Arial" pitchFamily="34" charset="0"/>
              </a:defRPr>
            </a:lvl4pPr>
            <a:lvl5pPr>
              <a:defRPr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Content Placeholder 2"/>
          <p:cNvSpPr>
            <a:spLocks noGrp="1"/>
          </p:cNvSpPr>
          <p:nvPr>
            <p:ph idx="1"/>
          </p:nvPr>
        </p:nvSpPr>
        <p:spPr>
          <a:xfrm>
            <a:off x="398834" y="1245141"/>
            <a:ext cx="4114801" cy="4688731"/>
          </a:xfrm>
          <a:prstGeom prst="rect">
            <a:avLst/>
          </a:prstGeom>
        </p:spPr>
        <p:txBody>
          <a:bodyPr/>
          <a:lstStyle>
            <a:lvl1pPr marL="228600" indent="-228600">
              <a:lnSpc>
                <a:spcPct val="115000"/>
              </a:lnSpc>
              <a:spcBef>
                <a:spcPts val="0"/>
              </a:spcBef>
              <a:spcAft>
                <a:spcPts val="600"/>
              </a:spcAft>
              <a:tabLst/>
              <a:defRPr sz="2400" b="1">
                <a:latin typeface="Arial" pitchFamily="34" charset="0"/>
                <a:cs typeface="Arial" pitchFamily="34" charset="0"/>
              </a:defRPr>
            </a:lvl1pPr>
            <a:lvl2pPr marL="521208" indent="-228600">
              <a:lnSpc>
                <a:spcPct val="115000"/>
              </a:lnSpc>
              <a:spcBef>
                <a:spcPts val="0"/>
              </a:spcBef>
              <a:spcAft>
                <a:spcPts val="600"/>
              </a:spcAft>
              <a:defRPr b="1">
                <a:latin typeface="Arial" pitchFamily="34" charset="0"/>
                <a:cs typeface="Arial" pitchFamily="34" charset="0"/>
              </a:defRPr>
            </a:lvl2pPr>
            <a:lvl3pPr marL="804672" indent="-228600">
              <a:lnSpc>
                <a:spcPct val="115000"/>
              </a:lnSpc>
              <a:spcBef>
                <a:spcPts val="0"/>
              </a:spcBef>
              <a:spcAft>
                <a:spcPts val="600"/>
              </a:spcAft>
              <a:buFont typeface="Arial" pitchFamily="34" charset="0"/>
              <a:buChar char="•"/>
              <a:defRPr sz="1600" b="1">
                <a:latin typeface="Arial" pitchFamily="34" charset="0"/>
                <a:cs typeface="Arial" pitchFamily="34" charset="0"/>
              </a:defRPr>
            </a:lvl3pPr>
            <a:lvl4pPr marL="1115568" indent="-228600">
              <a:lnSpc>
                <a:spcPct val="115000"/>
              </a:lnSpc>
              <a:spcBef>
                <a:spcPts val="0"/>
              </a:spcBef>
              <a:spcAft>
                <a:spcPts val="600"/>
              </a:spcAft>
              <a:buFont typeface="Arial" pitchFamily="34" charset="0"/>
              <a:buChar char="−"/>
              <a:defRPr sz="1200" b="1">
                <a:latin typeface="Arial" pitchFamily="34" charset="0"/>
                <a:cs typeface="Arial" pitchFamily="34" charset="0"/>
              </a:defRPr>
            </a:lvl4pPr>
            <a:lvl5pPr>
              <a:defRPr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1"/>
          <p:cNvSpPr>
            <a:spLocks noGrp="1"/>
          </p:cNvSpPr>
          <p:nvPr>
            <p:ph type="title"/>
          </p:nvPr>
        </p:nvSpPr>
        <p:spPr>
          <a:xfrm>
            <a:off x="4679005" y="0"/>
            <a:ext cx="4448152" cy="447472"/>
          </a:xfrm>
          <a:prstGeom prst="rect">
            <a:avLst/>
          </a:prstGeom>
        </p:spPr>
        <p:txBody>
          <a:bodyPr tIns="182880" bIns="0" anchor="t" anchorCtr="0">
            <a:normAutofit/>
          </a:bodyPr>
          <a:lstStyle>
            <a:lvl1pPr>
              <a:defRPr sz="3200" b="0" i="0" spc="0">
                <a:ln w="3200">
                  <a:noFill/>
                  <a:prstDash val="solid"/>
                  <a:round/>
                </a:ln>
                <a:solidFill>
                  <a:schemeClr val="bg1"/>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Titl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91830" y="1589358"/>
            <a:ext cx="8618706" cy="4422336"/>
          </a:xfrm>
          <a:prstGeom prst="rect">
            <a:avLst/>
          </a:prstGeom>
        </p:spPr>
        <p:txBody>
          <a:bodyPr/>
          <a:lstStyle>
            <a:lvl1pPr marL="228600" indent="-228600">
              <a:lnSpc>
                <a:spcPct val="115000"/>
              </a:lnSpc>
              <a:spcBef>
                <a:spcPts val="0"/>
              </a:spcBef>
              <a:spcAft>
                <a:spcPts val="600"/>
              </a:spcAft>
              <a:tabLst/>
              <a:defRPr sz="2400" b="1">
                <a:solidFill>
                  <a:schemeClr val="bg1"/>
                </a:solidFill>
                <a:latin typeface="Arial" pitchFamily="34" charset="0"/>
                <a:cs typeface="Arial" pitchFamily="34" charset="0"/>
              </a:defRPr>
            </a:lvl1pPr>
            <a:lvl2pPr marL="521208" indent="-228600">
              <a:lnSpc>
                <a:spcPct val="115000"/>
              </a:lnSpc>
              <a:spcBef>
                <a:spcPts val="0"/>
              </a:spcBef>
              <a:spcAft>
                <a:spcPts val="600"/>
              </a:spcAft>
              <a:buFont typeface="Arial" pitchFamily="34" charset="0"/>
              <a:buChar char="–"/>
              <a:defRPr b="1">
                <a:solidFill>
                  <a:schemeClr val="bg1"/>
                </a:solidFill>
                <a:latin typeface="Arial" pitchFamily="34" charset="0"/>
                <a:cs typeface="Arial" pitchFamily="34" charset="0"/>
              </a:defRPr>
            </a:lvl2pPr>
            <a:lvl3pPr marL="804672" indent="-228600">
              <a:lnSpc>
                <a:spcPct val="115000"/>
              </a:lnSpc>
              <a:spcBef>
                <a:spcPts val="0"/>
              </a:spcBef>
              <a:spcAft>
                <a:spcPts val="600"/>
              </a:spcAft>
              <a:buFont typeface="Arial" pitchFamily="34" charset="0"/>
              <a:buChar char="•"/>
              <a:defRPr sz="1600" b="1">
                <a:solidFill>
                  <a:schemeClr val="bg1"/>
                </a:solidFill>
                <a:latin typeface="Arial" pitchFamily="34" charset="0"/>
                <a:cs typeface="Arial" pitchFamily="34" charset="0"/>
              </a:defRPr>
            </a:lvl3pPr>
            <a:lvl4pPr marL="1115568" indent="-228600">
              <a:lnSpc>
                <a:spcPct val="115000"/>
              </a:lnSpc>
              <a:spcBef>
                <a:spcPts val="0"/>
              </a:spcBef>
              <a:spcAft>
                <a:spcPts val="600"/>
              </a:spcAft>
              <a:buFont typeface="Arial" pitchFamily="34" charset="0"/>
              <a:buChar char="–"/>
              <a:defRPr lang="en-US" sz="1200" b="1" kern="1200" dirty="0" smtClean="0">
                <a:solidFill>
                  <a:schemeClr val="bg1"/>
                </a:solidFill>
                <a:latin typeface="Arial" pitchFamily="34" charset="0"/>
                <a:ea typeface="Arial"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itle 1"/>
          <p:cNvSpPr>
            <a:spLocks noGrp="1"/>
          </p:cNvSpPr>
          <p:nvPr>
            <p:ph type="title"/>
          </p:nvPr>
        </p:nvSpPr>
        <p:spPr>
          <a:xfrm>
            <a:off x="4679005" y="0"/>
            <a:ext cx="4448152" cy="447472"/>
          </a:xfrm>
          <a:prstGeom prst="rect">
            <a:avLst/>
          </a:prstGeom>
        </p:spPr>
        <p:txBody>
          <a:bodyPr tIns="182880" bIns="0" anchor="b" anchorCtr="0">
            <a:normAutofit/>
          </a:bodyPr>
          <a:lstStyle>
            <a:lvl1pPr>
              <a:defRPr sz="3200" b="0" i="0" spc="0">
                <a:ln w="3200">
                  <a:noFill/>
                  <a:prstDash val="solid"/>
                  <a:round/>
                </a:ln>
                <a:solidFill>
                  <a:schemeClr val="bg1"/>
                </a:solidFill>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7" name="TextBox 20"/>
          <p:cNvSpPr txBox="1">
            <a:spLocks noChangeArrowheads="1"/>
          </p:cNvSpPr>
          <p:nvPr/>
        </p:nvSpPr>
        <p:spPr bwMode="white">
          <a:xfrm>
            <a:off x="8510588" y="6508750"/>
            <a:ext cx="633412" cy="276225"/>
          </a:xfrm>
          <a:prstGeom prst="rect">
            <a:avLst/>
          </a:prstGeom>
          <a:noFill/>
          <a:ln>
            <a:noFill/>
          </a:ln>
          <a:extLst/>
        </p:spPr>
        <p:txBody>
          <a:bodyPr>
            <a:spAutoFit/>
          </a:bodyPr>
          <a:lstStyle/>
          <a:p>
            <a:pPr algn="ctr" eaLnBrk="0" hangingPunct="0">
              <a:defRPr/>
            </a:pPr>
            <a:fld id="{68E62661-5C56-4FD8-9552-F77CB2F0EE56}" type="slidenum">
              <a:rPr lang="en-US">
                <a:solidFill>
                  <a:srgbClr val="898989"/>
                </a:solidFill>
                <a:cs typeface="+mn-cs"/>
              </a:rPr>
              <a:pPr algn="ctr" eaLnBrk="0" hangingPunct="0">
                <a:defRPr/>
              </a:pPr>
              <a:t>‹#›</a:t>
            </a:fld>
            <a:endParaRPr lang="en-US">
              <a:solidFill>
                <a:srgbClr val="898989"/>
              </a:solidFill>
              <a:cs typeface="+mn-cs"/>
            </a:endParaRPr>
          </a:p>
        </p:txBody>
      </p:sp>
      <p:cxnSp>
        <p:nvCxnSpPr>
          <p:cNvPr id="8" name="Straight Connector 6"/>
          <p:cNvCxnSpPr/>
          <p:nvPr/>
        </p:nvCxnSpPr>
        <p:spPr>
          <a:xfrm>
            <a:off x="350339" y="-5241925"/>
            <a:ext cx="4151300" cy="0"/>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9" name="Straight Connector 7"/>
          <p:cNvCxnSpPr/>
          <p:nvPr/>
        </p:nvCxnSpPr>
        <p:spPr>
          <a:xfrm>
            <a:off x="4712721" y="-5241925"/>
            <a:ext cx="4151300" cy="0"/>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pic>
        <p:nvPicPr>
          <p:cNvPr id="10" name="Picture 10"/>
          <p:cNvPicPr>
            <a:picLocks noChangeAspect="1" noChangeArrowheads="1"/>
          </p:cNvPicPr>
          <p:nvPr userDrawn="1"/>
        </p:nvPicPr>
        <p:blipFill>
          <a:blip r:embed="rId2" cstate="print"/>
          <a:srcRect/>
          <a:stretch>
            <a:fillRect/>
          </a:stretch>
        </p:blipFill>
        <p:spPr bwMode="auto">
          <a:xfrm>
            <a:off x="1588" y="0"/>
            <a:ext cx="5715000" cy="895350"/>
          </a:xfrm>
          <a:prstGeom prst="rect">
            <a:avLst/>
          </a:prstGeom>
          <a:noFill/>
          <a:ln w="9525">
            <a:noFill/>
            <a:miter lim="800000"/>
            <a:headEnd/>
            <a:tailEnd/>
          </a:ln>
        </p:spPr>
      </p:pic>
      <p:pic>
        <p:nvPicPr>
          <p:cNvPr id="13" name="Picture 10" descr="D:\Bharti\Bharti's Projects\PPT Templates\US Army\top bar1.png"/>
          <p:cNvPicPr>
            <a:picLocks noChangeAspect="1" noChangeArrowheads="1"/>
          </p:cNvPicPr>
          <p:nvPr userDrawn="1"/>
        </p:nvPicPr>
        <p:blipFill>
          <a:blip r:embed="rId3" cstate="print"/>
          <a:srcRect/>
          <a:stretch>
            <a:fillRect/>
          </a:stretch>
        </p:blipFill>
        <p:spPr bwMode="auto">
          <a:xfrm>
            <a:off x="0" y="6116638"/>
            <a:ext cx="9144000" cy="836612"/>
          </a:xfrm>
          <a:prstGeom prst="rect">
            <a:avLst/>
          </a:prstGeom>
          <a:noFill/>
          <a:ln w="9525">
            <a:noFill/>
            <a:miter lim="800000"/>
            <a:headEnd/>
            <a:tailEnd/>
          </a:ln>
        </p:spPr>
      </p:pic>
      <p:sp>
        <p:nvSpPr>
          <p:cNvPr id="14" name="TextBox 16"/>
          <p:cNvSpPr txBox="1">
            <a:spLocks noChangeArrowheads="1"/>
          </p:cNvSpPr>
          <p:nvPr userDrawn="1"/>
        </p:nvSpPr>
        <p:spPr bwMode="white">
          <a:xfrm>
            <a:off x="609600" y="6180138"/>
            <a:ext cx="8001000" cy="461962"/>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n-ea"/>
              </a:rPr>
              <a:t>SHARP Program: </a:t>
            </a:r>
            <a:r>
              <a:rPr lang="en-US" sz="2400" i="1" dirty="0" smtClean="0">
                <a:solidFill>
                  <a:srgbClr val="FFD531"/>
                </a:solidFill>
                <a:latin typeface="Franklin Gothic Medium" pitchFamily="34" charset="0"/>
                <a:ea typeface="+mn-ea"/>
              </a:rPr>
              <a:t>I AM THE FORCE BEHIND THE FIGHT </a:t>
            </a:r>
          </a:p>
        </p:txBody>
      </p:sp>
      <p:sp>
        <p:nvSpPr>
          <p:cNvPr id="3" name="Text Placeholder 2"/>
          <p:cNvSpPr>
            <a:spLocks noGrp="1"/>
          </p:cNvSpPr>
          <p:nvPr>
            <p:ph type="body" idx="1"/>
          </p:nvPr>
        </p:nvSpPr>
        <p:spPr>
          <a:xfrm>
            <a:off x="350339" y="932544"/>
            <a:ext cx="4147049"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ctr">
              <a:lnSpc>
                <a:spcPct val="100000"/>
              </a:lnSpc>
              <a:spcBef>
                <a:spcPts val="0"/>
              </a:spcBef>
              <a:buNone/>
              <a:defRPr sz="2800" b="1">
                <a:solidFill>
                  <a:schemeClr val="bg1"/>
                </a:solidFill>
                <a:latin typeface="Arial" pitchFamily="34" charset="0"/>
                <a:cs typeface="Arial" pitchFamily="34" charset="0"/>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32" name="Content Placeholder 31"/>
          <p:cNvSpPr>
            <a:spLocks noGrp="1"/>
          </p:cNvSpPr>
          <p:nvPr>
            <p:ph sz="half" idx="2"/>
          </p:nvPr>
        </p:nvSpPr>
        <p:spPr>
          <a:xfrm>
            <a:off x="350339" y="1770744"/>
            <a:ext cx="4145461" cy="4286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Content Placeholder 33"/>
          <p:cNvSpPr>
            <a:spLocks noGrp="1"/>
          </p:cNvSpPr>
          <p:nvPr>
            <p:ph sz="quarter" idx="4"/>
          </p:nvPr>
        </p:nvSpPr>
        <p:spPr>
          <a:xfrm>
            <a:off x="4649788" y="1770744"/>
            <a:ext cx="4214233" cy="42867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idx="3"/>
          </p:nvPr>
        </p:nvSpPr>
        <p:spPr>
          <a:xfrm>
            <a:off x="4648200" y="932544"/>
            <a:ext cx="4215821"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ctr">
              <a:spcBef>
                <a:spcPts val="0"/>
              </a:spcBef>
              <a:buNone/>
              <a:defRPr kumimoji="0" lang="en-US" sz="2800" b="1" kern="1200" baseline="0" dirty="0" smtClean="0">
                <a:solidFill>
                  <a:schemeClr val="bg1"/>
                </a:solidFill>
                <a:latin typeface="Arial" pitchFamily="34" charset="0"/>
                <a:ea typeface="+mn-ea"/>
                <a:cs typeface="Arial" pitchFamily="34" charset="0"/>
              </a:defRPr>
            </a:lvl1pPr>
            <a:lvl2pPr>
              <a:buNone/>
              <a:defRPr sz="2000" b="1"/>
            </a:lvl2pPr>
            <a:lvl3pPr>
              <a:buNone/>
              <a:defRPr sz="1800" b="1"/>
            </a:lvl3pPr>
            <a:lvl4pPr>
              <a:buNone/>
              <a:defRPr sz="1600" b="1"/>
            </a:lvl4pPr>
            <a:lvl5pPr>
              <a:buNone/>
              <a:defRPr sz="1600" b="1"/>
            </a:lvl5pPr>
          </a:lstStyle>
          <a:p>
            <a:pPr lvl="0"/>
            <a:r>
              <a:rPr lang="en-US" dirty="0" smtClean="0"/>
              <a:t>Click to edit Master text styles</a:t>
            </a:r>
          </a:p>
        </p:txBody>
      </p:sp>
      <p:sp>
        <p:nvSpPr>
          <p:cNvPr id="11" name="Title 1"/>
          <p:cNvSpPr>
            <a:spLocks noGrp="1"/>
          </p:cNvSpPr>
          <p:nvPr>
            <p:ph type="title"/>
          </p:nvPr>
        </p:nvSpPr>
        <p:spPr>
          <a:xfrm>
            <a:off x="702145" y="-152400"/>
            <a:ext cx="8229307" cy="685800"/>
          </a:xfrm>
          <a:prstGeom prst="rect">
            <a:avLst/>
          </a:prstGeom>
        </p:spPr>
        <p:txBody>
          <a:bodyPr/>
          <a:lstStyle>
            <a:lvl1pPr>
              <a:defRPr kumimoji="0" lang="en-US" sz="3200" b="0" kern="1200" spc="-100" baseline="0" dirty="0">
                <a:ln w="3200">
                  <a:solidFill>
                    <a:schemeClr val="bg2">
                      <a:shade val="75000"/>
                      <a:alpha val="25000"/>
                    </a:schemeClr>
                  </a:solidFill>
                  <a:prstDash val="solid"/>
                  <a:round/>
                </a:ln>
                <a:solidFill>
                  <a:srgbClr val="FFD531"/>
                </a:solidFill>
                <a:effectLst/>
                <a:latin typeface="Arial" pitchFamily="34" charset="0"/>
                <a:ea typeface="+mj-ea"/>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584200" y="1390650"/>
            <a:ext cx="7943850" cy="4538663"/>
          </a:xfrm>
          <a:prstGeom prst="rect">
            <a:avLst/>
          </a:prstGeom>
        </p:spPr>
        <p:txBody>
          <a:bodyPr rtlCol="0">
            <a:normAutofit/>
          </a:bodyPr>
          <a:lstStyle>
            <a:lvl1pPr>
              <a:defRPr>
                <a:latin typeface="Arial" pitchFamily="34" charset="0"/>
                <a:cs typeface="Arial" pitchFamily="34" charset="0"/>
              </a:defRPr>
            </a:lvl1pPr>
          </a:lstStyle>
          <a:p>
            <a:pPr lvl="0"/>
            <a:endParaRPr lang="en-US" noProof="0" dirty="0"/>
          </a:p>
        </p:txBody>
      </p:sp>
      <p:sp>
        <p:nvSpPr>
          <p:cNvPr id="5" name="Title 1"/>
          <p:cNvSpPr>
            <a:spLocks noGrp="1"/>
          </p:cNvSpPr>
          <p:nvPr>
            <p:ph type="title"/>
          </p:nvPr>
        </p:nvSpPr>
        <p:spPr>
          <a:xfrm>
            <a:off x="4679005" y="0"/>
            <a:ext cx="4448152" cy="447472"/>
          </a:xfrm>
          <a:prstGeom prst="rect">
            <a:avLst/>
          </a:prstGeom>
        </p:spPr>
        <p:txBody>
          <a:bodyPr tIns="182880" bIns="0" anchor="b" anchorCtr="0">
            <a:normAutofit/>
          </a:bodyPr>
          <a:lstStyle>
            <a:lvl1pPr>
              <a:defRPr sz="3200" b="0" i="0" spc="0">
                <a:ln w="3200">
                  <a:noFill/>
                  <a:prstDash val="solid"/>
                  <a:round/>
                </a:ln>
                <a:solidFill>
                  <a:schemeClr val="bg1"/>
                </a:solidFill>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p:cNvSpPr>
            <a:spLocks noGrp="1"/>
          </p:cNvSpPr>
          <p:nvPr>
            <p:ph type="body" sz="quarter" idx="10"/>
          </p:nvPr>
        </p:nvSpPr>
        <p:spPr>
          <a:xfrm>
            <a:off x="291830" y="1254868"/>
            <a:ext cx="4124527" cy="4756826"/>
          </a:xfrm>
          <a:prstGeom prst="rect">
            <a:avLst/>
          </a:prstGeom>
        </p:spPr>
        <p:txBody>
          <a:bodyPr/>
          <a:lstStyle>
            <a:lvl1pPr marL="0" indent="0" algn="ctr">
              <a:lnSpc>
                <a:spcPct val="115000"/>
              </a:lnSpc>
              <a:spcBef>
                <a:spcPts val="0"/>
              </a:spcBef>
              <a:spcAft>
                <a:spcPts val="600"/>
              </a:spcAft>
              <a:buNone/>
              <a:tabLst/>
              <a:defRPr sz="2200" b="1" i="1">
                <a:solidFill>
                  <a:schemeClr val="bg1"/>
                </a:solidFill>
                <a:latin typeface="Arial" pitchFamily="34" charset="0"/>
                <a:cs typeface="Arial" pitchFamily="34" charset="0"/>
              </a:defRPr>
            </a:lvl1pPr>
            <a:lvl2pPr marL="521208" indent="-228600">
              <a:lnSpc>
                <a:spcPct val="115000"/>
              </a:lnSpc>
              <a:spcBef>
                <a:spcPts val="0"/>
              </a:spcBef>
              <a:spcAft>
                <a:spcPts val="600"/>
              </a:spcAft>
              <a:buNone/>
              <a:defRPr sz="2200" b="1" i="1">
                <a:solidFill>
                  <a:schemeClr val="bg1"/>
                </a:solidFill>
                <a:latin typeface="Arial" pitchFamily="34" charset="0"/>
                <a:cs typeface="Arial" pitchFamily="34" charset="0"/>
              </a:defRPr>
            </a:lvl2pPr>
            <a:lvl3pPr marL="804672" indent="-228600">
              <a:lnSpc>
                <a:spcPct val="115000"/>
              </a:lnSpc>
              <a:spcBef>
                <a:spcPts val="0"/>
              </a:spcBef>
              <a:spcAft>
                <a:spcPts val="600"/>
              </a:spcAft>
              <a:buFont typeface="Arial" pitchFamily="34" charset="0"/>
              <a:buNone/>
              <a:defRPr sz="2200" b="1" i="1">
                <a:solidFill>
                  <a:schemeClr val="bg1"/>
                </a:solidFill>
                <a:latin typeface="Arial" pitchFamily="34" charset="0"/>
                <a:cs typeface="Arial" pitchFamily="34" charset="0"/>
              </a:defRPr>
            </a:lvl3pPr>
            <a:lvl4pPr marL="1115568" indent="-228600">
              <a:lnSpc>
                <a:spcPct val="115000"/>
              </a:lnSpc>
              <a:spcBef>
                <a:spcPts val="0"/>
              </a:spcBef>
              <a:spcAft>
                <a:spcPts val="600"/>
              </a:spcAft>
              <a:buNone/>
              <a:defRPr sz="2200" b="1" i="1">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p:txBody>
      </p:sp>
      <p:sp>
        <p:nvSpPr>
          <p:cNvPr id="3" name="Content Placeholder 2"/>
          <p:cNvSpPr>
            <a:spLocks noGrp="1"/>
          </p:cNvSpPr>
          <p:nvPr>
            <p:ph idx="11"/>
          </p:nvPr>
        </p:nvSpPr>
        <p:spPr>
          <a:xfrm>
            <a:off x="4727642" y="1245139"/>
            <a:ext cx="4114801" cy="4766555"/>
          </a:xfrm>
          <a:prstGeom prst="rect">
            <a:avLst/>
          </a:prstGeom>
        </p:spPr>
        <p:txBody>
          <a:bodyPr/>
          <a:lstStyle>
            <a:lvl1pPr marL="0" indent="0">
              <a:lnSpc>
                <a:spcPct val="115000"/>
              </a:lnSpc>
              <a:spcBef>
                <a:spcPts val="0"/>
              </a:spcBef>
              <a:spcAft>
                <a:spcPts val="600"/>
              </a:spcAft>
              <a:buNone/>
              <a:tabLst/>
              <a:defRPr sz="2200" b="1" i="1">
                <a:latin typeface="Arial" pitchFamily="34" charset="0"/>
                <a:cs typeface="Arial" pitchFamily="34" charset="0"/>
              </a:defRPr>
            </a:lvl1pPr>
            <a:lvl2pPr marL="521208" indent="-228600">
              <a:lnSpc>
                <a:spcPct val="115000"/>
              </a:lnSpc>
              <a:spcBef>
                <a:spcPts val="0"/>
              </a:spcBef>
              <a:spcAft>
                <a:spcPts val="600"/>
              </a:spcAft>
              <a:defRPr b="1">
                <a:latin typeface="Arial" pitchFamily="34" charset="0"/>
                <a:cs typeface="Arial" pitchFamily="34" charset="0"/>
              </a:defRPr>
            </a:lvl2pPr>
            <a:lvl3pPr marL="804672" indent="-228600">
              <a:lnSpc>
                <a:spcPct val="115000"/>
              </a:lnSpc>
              <a:spcBef>
                <a:spcPts val="0"/>
              </a:spcBef>
              <a:spcAft>
                <a:spcPts val="600"/>
              </a:spcAft>
              <a:buFont typeface="Arial" pitchFamily="34" charset="0"/>
              <a:buChar char="•"/>
              <a:defRPr sz="1600" b="1">
                <a:latin typeface="Arial" pitchFamily="34" charset="0"/>
                <a:cs typeface="Arial" pitchFamily="34" charset="0"/>
              </a:defRPr>
            </a:lvl3pPr>
            <a:lvl4pPr marL="1115568" indent="-228600">
              <a:lnSpc>
                <a:spcPct val="115000"/>
              </a:lnSpc>
              <a:spcBef>
                <a:spcPts val="0"/>
              </a:spcBef>
              <a:spcAft>
                <a:spcPts val="600"/>
              </a:spcAft>
              <a:defRPr sz="1200" b="1">
                <a:latin typeface="Arial" pitchFamily="34" charset="0"/>
                <a:cs typeface="Arial" pitchFamily="34" charset="0"/>
              </a:defRPr>
            </a:lvl4pPr>
            <a:lvl5pPr>
              <a:defRPr b="1">
                <a:latin typeface="Arial" pitchFamily="34" charset="0"/>
                <a:cs typeface="Arial" pitchFamily="34" charset="0"/>
              </a:defRPr>
            </a:lvl5pPr>
          </a:lstStyle>
          <a:p>
            <a:pPr lvl="0"/>
            <a:endParaRPr lang="en-US" dirty="0" smtClean="0"/>
          </a:p>
        </p:txBody>
      </p:sp>
      <p:sp>
        <p:nvSpPr>
          <p:cNvPr id="5" name="Title 1"/>
          <p:cNvSpPr>
            <a:spLocks noGrp="1"/>
          </p:cNvSpPr>
          <p:nvPr>
            <p:ph type="title"/>
          </p:nvPr>
        </p:nvSpPr>
        <p:spPr>
          <a:xfrm>
            <a:off x="4679005" y="0"/>
            <a:ext cx="4448152" cy="447472"/>
          </a:xfrm>
          <a:prstGeom prst="rect">
            <a:avLst/>
          </a:prstGeom>
        </p:spPr>
        <p:txBody>
          <a:bodyPr tIns="182880" bIns="0" anchor="b" anchorCtr="0">
            <a:normAutofit/>
          </a:bodyPr>
          <a:lstStyle>
            <a:lvl1pPr>
              <a:defRPr sz="3200" b="0" i="0" spc="0">
                <a:ln w="3200">
                  <a:noFill/>
                  <a:prstDash val="solid"/>
                  <a:round/>
                </a:ln>
                <a:solidFill>
                  <a:schemeClr val="bg1"/>
                </a:solidFill>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4679005" y="0"/>
            <a:ext cx="4448152" cy="447472"/>
          </a:xfrm>
          <a:prstGeom prst="rect">
            <a:avLst/>
          </a:prstGeom>
        </p:spPr>
        <p:txBody>
          <a:bodyPr tIns="182880" bIns="0" anchor="b" anchorCtr="0">
            <a:normAutofit/>
          </a:bodyPr>
          <a:lstStyle>
            <a:lvl1pPr>
              <a:defRPr sz="3200" b="0" i="0" spc="0">
                <a:ln w="3200">
                  <a:noFill/>
                  <a:prstDash val="solid"/>
                  <a:round/>
                </a:ln>
                <a:solidFill>
                  <a:schemeClr val="bg1"/>
                </a:solidFill>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ext Placeholder 5"/>
          <p:cNvSpPr>
            <a:spLocks noGrp="1"/>
          </p:cNvSpPr>
          <p:nvPr>
            <p:ph type="body" sz="quarter" idx="10"/>
          </p:nvPr>
        </p:nvSpPr>
        <p:spPr>
          <a:xfrm>
            <a:off x="291830" y="1254868"/>
            <a:ext cx="8608979" cy="4756826"/>
          </a:xfrm>
          <a:prstGeom prst="rect">
            <a:avLst/>
          </a:prstGeom>
        </p:spPr>
        <p:txBody>
          <a:bodyPr/>
          <a:lstStyle>
            <a:lvl1pPr marL="0" indent="0" algn="ctr">
              <a:lnSpc>
                <a:spcPct val="115000"/>
              </a:lnSpc>
              <a:spcBef>
                <a:spcPts val="0"/>
              </a:spcBef>
              <a:spcAft>
                <a:spcPts val="600"/>
              </a:spcAft>
              <a:buNone/>
              <a:tabLst/>
              <a:defRPr sz="2200" b="1" i="1">
                <a:solidFill>
                  <a:schemeClr val="bg1"/>
                </a:solidFill>
                <a:latin typeface="Arial" pitchFamily="34" charset="0"/>
                <a:cs typeface="Arial" pitchFamily="34" charset="0"/>
              </a:defRPr>
            </a:lvl1pPr>
            <a:lvl2pPr marL="521208" indent="-228600">
              <a:lnSpc>
                <a:spcPct val="115000"/>
              </a:lnSpc>
              <a:spcBef>
                <a:spcPts val="0"/>
              </a:spcBef>
              <a:spcAft>
                <a:spcPts val="600"/>
              </a:spcAft>
              <a:buNone/>
              <a:defRPr sz="2200" b="1" i="1">
                <a:solidFill>
                  <a:schemeClr val="bg1"/>
                </a:solidFill>
                <a:latin typeface="Arial" pitchFamily="34" charset="0"/>
                <a:cs typeface="Arial" pitchFamily="34" charset="0"/>
              </a:defRPr>
            </a:lvl2pPr>
            <a:lvl3pPr marL="804672" indent="-228600">
              <a:lnSpc>
                <a:spcPct val="115000"/>
              </a:lnSpc>
              <a:spcBef>
                <a:spcPts val="0"/>
              </a:spcBef>
              <a:spcAft>
                <a:spcPts val="600"/>
              </a:spcAft>
              <a:buFont typeface="Arial" pitchFamily="34" charset="0"/>
              <a:buNone/>
              <a:defRPr sz="2200" b="1" i="1">
                <a:solidFill>
                  <a:schemeClr val="bg1"/>
                </a:solidFill>
                <a:latin typeface="Arial" pitchFamily="34" charset="0"/>
                <a:cs typeface="Arial" pitchFamily="34" charset="0"/>
              </a:defRPr>
            </a:lvl3pPr>
            <a:lvl4pPr marL="1115568" indent="-228600">
              <a:lnSpc>
                <a:spcPct val="115000"/>
              </a:lnSpc>
              <a:spcBef>
                <a:spcPts val="0"/>
              </a:spcBef>
              <a:spcAft>
                <a:spcPts val="600"/>
              </a:spcAft>
              <a:buNone/>
              <a:defRPr sz="2200" b="1" i="1">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p:txBody>
      </p:sp>
      <p:sp>
        <p:nvSpPr>
          <p:cNvPr id="4" name="Title 1"/>
          <p:cNvSpPr>
            <a:spLocks noGrp="1"/>
          </p:cNvSpPr>
          <p:nvPr>
            <p:ph type="title"/>
          </p:nvPr>
        </p:nvSpPr>
        <p:spPr>
          <a:xfrm>
            <a:off x="4679005" y="0"/>
            <a:ext cx="4448152" cy="447472"/>
          </a:xfrm>
          <a:prstGeom prst="rect">
            <a:avLst/>
          </a:prstGeom>
        </p:spPr>
        <p:txBody>
          <a:bodyPr tIns="182880" bIns="0" anchor="b" anchorCtr="0">
            <a:normAutofit/>
          </a:bodyPr>
          <a:lstStyle>
            <a:lvl1pPr>
              <a:defRPr sz="3200" b="0" i="0" spc="0">
                <a:ln w="3200">
                  <a:noFill/>
                  <a:prstDash val="solid"/>
                  <a:round/>
                </a:ln>
                <a:solidFill>
                  <a:schemeClr val="bg1"/>
                </a:solidFill>
                <a:latin typeface="Arial" pitchFamily="34" charset="0"/>
                <a:cs typeface="Arial" pitchFamily="34" charset="0"/>
              </a:defRPr>
            </a:lvl1pPr>
          </a:lstStyle>
          <a:p>
            <a:r>
              <a:rPr lang="en-US" smtClean="0"/>
              <a:t>Click to edit Master title style</a:t>
            </a:r>
            <a:endParaRPr 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55675" y="-14288"/>
            <a:ext cx="8221663" cy="533401"/>
          </a:xfrm>
          <a:prstGeom prst="rect">
            <a:avLst/>
          </a:prstGeo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584200" y="1390650"/>
            <a:ext cx="7943850" cy="4538663"/>
          </a:xfrm>
          <a:prstGeom prst="rect">
            <a:avLst/>
          </a:prstGeom>
        </p:spPr>
        <p:txBody>
          <a:bodyPr/>
          <a:lstStyle/>
          <a:p>
            <a:pPr lvl="0"/>
            <a:endParaRPr lang="en-US" noProof="0"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838" y="990600"/>
            <a:ext cx="8442325" cy="5257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6138" y="-152400"/>
            <a:ext cx="8229600" cy="685800"/>
          </a:xfrm>
          <a:prstGeom prst="rect">
            <a:avLst/>
          </a:prstGeom>
        </p:spPr>
        <p:txBody>
          <a:bodyPr/>
          <a:lstStyle>
            <a:lvl1pPr>
              <a:defRPr kumimoji="0" lang="en-US" sz="3200" b="0" kern="1200" spc="-100" baseline="0" dirty="0">
                <a:ln w="3200">
                  <a:solidFill>
                    <a:schemeClr val="bg2">
                      <a:shade val="75000"/>
                      <a:alpha val="25000"/>
                    </a:schemeClr>
                  </a:solidFill>
                  <a:prstDash val="solid"/>
                  <a:round/>
                </a:ln>
                <a:solidFill>
                  <a:srgbClr val="FFD531"/>
                </a:solidFill>
                <a:effectLst/>
                <a:latin typeface="Arial" pitchFamily="34" charset="0"/>
                <a:ea typeface="+mj-ea"/>
                <a:cs typeface="Arial" pitchFamily="34" charset="0"/>
              </a:defRPr>
            </a:lvl1pPr>
          </a:lstStyle>
          <a:p>
            <a:r>
              <a:rPr lang="en-US" smtClean="0"/>
              <a:t>Click to edit Master 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6138" y="-152400"/>
            <a:ext cx="8229600" cy="685800"/>
          </a:xfrm>
          <a:prstGeom prst="rect">
            <a:avLst/>
          </a:prstGeom>
        </p:spPr>
        <p:txBody>
          <a:bodyPr/>
          <a:lstStyle>
            <a:lvl1pPr>
              <a:defRPr lang="en-US" sz="3200" kern="1200" spc="-100" dirty="0">
                <a:ln w="3200">
                  <a:solidFill>
                    <a:schemeClr val="bg2">
                      <a:shade val="75000"/>
                      <a:alpha val="25000"/>
                    </a:schemeClr>
                  </a:solidFill>
                  <a:prstDash val="solid"/>
                  <a:round/>
                </a:ln>
                <a:solidFill>
                  <a:srgbClr val="FFD627"/>
                </a:solidFill>
                <a:latin typeface="Arial" pitchFamily="34" charset="0"/>
                <a:ea typeface="+mj-ea"/>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838" y="990600"/>
            <a:ext cx="8442325"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and Diagram or Organization Chart">
    <p:spTree>
      <p:nvGrpSpPr>
        <p:cNvPr id="1" name=""/>
        <p:cNvGrpSpPr/>
        <p:nvPr/>
      </p:nvGrpSpPr>
      <p:grpSpPr>
        <a:xfrm>
          <a:off x="0" y="0"/>
          <a:ext cx="0" cy="0"/>
          <a:chOff x="0" y="0"/>
          <a:chExt cx="0" cy="0"/>
        </a:xfrm>
      </p:grpSpPr>
      <p:sp>
        <p:nvSpPr>
          <p:cNvPr id="2" name="Slide Number Placeholder 3"/>
          <p:cNvSpPr>
            <a:spLocks noGrp="1" noChangeArrowheads="1"/>
          </p:cNvSpPr>
          <p:nvPr>
            <p:ph type="sldNum" sz="quarter" idx="10"/>
          </p:nvPr>
        </p:nvSpPr>
        <p:spPr>
          <a:xfrm>
            <a:off x="7008813" y="6610350"/>
            <a:ext cx="2135187" cy="476250"/>
          </a:xfrm>
          <a:prstGeom prst="rect">
            <a:avLst/>
          </a:prstGeom>
        </p:spPr>
        <p:txBody>
          <a:bodyPr lIns="61539" tIns="30770" rIns="61539" bIns="30770"/>
          <a:lstStyle>
            <a:lvl1pPr algn="r">
              <a:defRPr sz="1600">
                <a:solidFill>
                  <a:prstClr val="black"/>
                </a:solidFill>
                <a:latin typeface="Arial" charset="0"/>
                <a:ea typeface="+mn-ea"/>
                <a:cs typeface="+mn-cs"/>
              </a:defRPr>
            </a:lvl1pPr>
          </a:lstStyle>
          <a:p>
            <a:pPr>
              <a:defRPr/>
            </a:pPr>
            <a:fld id="{7FC950A5-4AAB-4248-AAAB-CD7C69F6165C}"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6800"/>
            <a:ext cx="8229600" cy="655638"/>
          </a:xfrm>
          <a:prstGeom prst="rect">
            <a:avLst/>
          </a:prstGeom>
        </p:spPr>
        <p:txBody>
          <a:bodyPr anchor="ctr"/>
          <a:lstStyle/>
          <a:p>
            <a:r>
              <a:rPr lang="en-US" smtClean="0"/>
              <a:t>Click to edit Master title style</a:t>
            </a:r>
            <a:endParaRPr lang="en-US"/>
          </a:p>
        </p:txBody>
      </p:sp>
      <p:sp>
        <p:nvSpPr>
          <p:cNvPr id="3" name="Slide Number Placeholder 8"/>
          <p:cNvSpPr>
            <a:spLocks noGrp="1"/>
          </p:cNvSpPr>
          <p:nvPr>
            <p:ph type="sldNum" sz="quarter" idx="10"/>
          </p:nvPr>
        </p:nvSpPr>
        <p:spPr>
          <a:xfrm>
            <a:off x="6553200" y="6400800"/>
            <a:ext cx="2133600" cy="381000"/>
          </a:xfrm>
          <a:prstGeom prst="rect">
            <a:avLst/>
          </a:prstGeom>
        </p:spPr>
        <p:txBody>
          <a:bodyPr/>
          <a:lstStyle>
            <a:lvl1pPr fontAlgn="auto">
              <a:defRPr sz="1600">
                <a:solidFill>
                  <a:prstClr val="black"/>
                </a:solidFill>
                <a:latin typeface="Arial"/>
                <a:ea typeface="+mn-ea"/>
                <a:cs typeface="Arial" charset="0"/>
              </a:defRPr>
            </a:lvl1pPr>
          </a:lstStyle>
          <a:p>
            <a:pPr>
              <a:defRPr/>
            </a:pPr>
            <a:fld id="{40838CE6-4CF6-4012-8490-62532C832E11}" type="slidenum">
              <a:rPr lang="en-US"/>
              <a:pPr>
                <a:defRPr/>
              </a:pPr>
              <a:t>‹#›</a:t>
            </a:fld>
            <a:endParaRPr lang="en-US" dirty="0"/>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581400" y="381000"/>
            <a:ext cx="1981200" cy="2219325"/>
          </a:xfrm>
          <a:prstGeom prst="rect">
            <a:avLst/>
          </a:prstGeom>
          <a:ln>
            <a:noFill/>
          </a:ln>
          <a:effectLst/>
        </p:spPr>
        <p:style>
          <a:lnRef idx="2">
            <a:schemeClr val="dk1"/>
          </a:lnRef>
          <a:fillRef idx="1">
            <a:schemeClr val="lt1"/>
          </a:fillRef>
          <a:effectRef idx="0">
            <a:schemeClr val="dk1"/>
          </a:effectRef>
          <a:fontRef idx="minor">
            <a:schemeClr val="dk1"/>
          </a:fontRef>
        </p:style>
        <p:txBody>
          <a:bodyPr lIns="91430" tIns="45715" rIns="91430" bIns="45715" anchor="ctr"/>
          <a:lstStyle/>
          <a:p>
            <a:pPr algn="ctr" defTabSz="914293">
              <a:defRPr/>
            </a:pPr>
            <a:endParaRPr lang="en-US" sz="17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5"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3"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6"/>
            <p:cNvSpPr/>
            <p:nvPr userDrawn="1"/>
          </p:nvSpPr>
          <p:spPr bwMode="auto">
            <a:xfrm>
              <a:off x="0" y="1447800"/>
              <a:ext cx="9144000" cy="274638"/>
            </a:xfrm>
            <a:prstGeom prst="rect">
              <a:avLst/>
            </a:prstGeom>
            <a:solidFill>
              <a:schemeClr val="tx1"/>
            </a:solidFill>
            <a:ln w="9525" cap="flat" cmpd="sng" algn="ctr">
              <a:noFill/>
              <a:prstDash val="solid"/>
              <a:round/>
              <a:headEnd type="none" w="med" len="med"/>
              <a:tailEnd type="none" w="med" len="med"/>
            </a:ln>
            <a:effectLst/>
          </p:spPr>
          <p:txBody>
            <a:bodyPr/>
            <a:lstStyle/>
            <a:p>
              <a:pPr defTabSz="914293" eaLnBrk="0" hangingPunct="0">
                <a:defRPr/>
              </a:pPr>
              <a:endParaRPr lang="en-US" sz="1700" dirty="0">
                <a:solidFill>
                  <a:srgbClr val="000000"/>
                </a:solidFill>
                <a:latin typeface="Arial"/>
                <a:ea typeface="+mn-ea"/>
                <a:cs typeface="Arial" charset="0"/>
              </a:endParaRPr>
            </a:p>
          </p:txBody>
        </p:sp>
        <p:sp>
          <p:nvSpPr>
            <p:cNvPr id="8" name="Rectangle 7"/>
            <p:cNvSpPr/>
            <p:nvPr userDrawn="1"/>
          </p:nvSpPr>
          <p:spPr bwMode="auto">
            <a:xfrm>
              <a:off x="0" y="1235075"/>
              <a:ext cx="9144000" cy="136525"/>
            </a:xfrm>
            <a:prstGeom prst="rect">
              <a:avLst/>
            </a:prstGeom>
            <a:solidFill>
              <a:srgbClr val="EABD00"/>
            </a:solidFill>
            <a:ln w="9525" cap="flat" cmpd="sng" algn="ctr">
              <a:noFill/>
              <a:prstDash val="solid"/>
              <a:round/>
              <a:headEnd type="none" w="med" len="med"/>
              <a:tailEnd type="none" w="med" len="med"/>
            </a:ln>
            <a:effectLst/>
          </p:spPr>
          <p:txBody>
            <a:bodyPr/>
            <a:lstStyle/>
            <a:p>
              <a:pPr defTabSz="914293" eaLnBrk="0" hangingPunct="0">
                <a:defRPr/>
              </a:pPr>
              <a:endParaRPr lang="en-US" sz="1700" dirty="0">
                <a:solidFill>
                  <a:srgbClr val="000000"/>
                </a:solidFill>
                <a:latin typeface="Arial"/>
                <a:ea typeface="+mn-ea"/>
                <a:cs typeface="Arial" charset="0"/>
              </a:endParaRPr>
            </a:p>
          </p:txBody>
        </p:sp>
        <p:pic>
          <p:nvPicPr>
            <p:cNvPr id="9" name="Picture 8" descr="army one ping2.png"/>
            <p:cNvPicPr>
              <a:picLocks noChangeAspect="1"/>
            </p:cNvPicPr>
            <p:nvPr userDrawn="1"/>
          </p:nvPicPr>
          <p:blipFill>
            <a:blip r:embed="rId4"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4" name="Subtitle 2"/>
          <p:cNvSpPr>
            <a:spLocks noGrp="1"/>
          </p:cNvSpPr>
          <p:nvPr>
            <p:ph type="subTitle" idx="1"/>
          </p:nvPr>
        </p:nvSpPr>
        <p:spPr>
          <a:xfrm>
            <a:off x="838200" y="4191000"/>
            <a:ext cx="7620000" cy="1143000"/>
          </a:xfrm>
          <a:prstGeom prst="rect">
            <a:avLst/>
          </a:prstGeom>
        </p:spPr>
        <p:txBody>
          <a:bodyPr>
            <a:normAutofit/>
          </a:bodyPr>
          <a:lstStyle>
            <a:lvl1pPr marL="0" indent="0" algn="ctr">
              <a:buNone/>
              <a:defRPr sz="2000" b="0" baseline="0">
                <a:solidFill>
                  <a:schemeClr val="tx1">
                    <a:lumMod val="65000"/>
                    <a:lumOff val="35000"/>
                  </a:schemeClr>
                </a:solidFill>
                <a:latin typeface="Calibri" pitchFamily="34" charset="0"/>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39"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a:prstGeom prst="rect">
            <a:avLst/>
          </a:prstGeom>
        </p:spPr>
        <p:txBody>
          <a:bodyPr/>
          <a:lstStyle>
            <a:lvl1pPr algn="ctr">
              <a:defRPr sz="4400" b="1">
                <a:latin typeface="Calibri" pitchFamily="34" charset="0"/>
              </a:defRPr>
            </a:lvl1pPr>
          </a:lstStyle>
          <a:p>
            <a:r>
              <a:rPr lang="en-US" dirty="0" smtClean="0"/>
              <a:t>Click to edit Master title style</a:t>
            </a:r>
            <a:endParaRPr lang="en-US" dirty="0"/>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800">
                <a:solidFill>
                  <a:prstClr val="black">
                    <a:tint val="75000"/>
                  </a:prstClr>
                </a:solidFill>
                <a:latin typeface="Arial"/>
                <a:ea typeface="+mn-ea"/>
                <a:cs typeface="Arial" pitchFamily="34" charset="0"/>
              </a:defRPr>
            </a:lvl1pPr>
          </a:lstStyle>
          <a:p>
            <a:pPr>
              <a:defRPr/>
            </a:pPr>
            <a:fld id="{DA73D2E1-75D1-40D3-9EDE-D88DAC99D717}" type="datetime1">
              <a:rPr lang="en-US"/>
              <a:pPr>
                <a:defRPr/>
              </a:pPr>
              <a:t>6/5/2018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solidFill>
                  <a:prstClr val="black">
                    <a:tint val="75000"/>
                  </a:prstClr>
                </a:solidFill>
                <a:latin typeface="Arial"/>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solidFill>
                  <a:prstClr val="black">
                    <a:tint val="75000"/>
                  </a:prstClr>
                </a:solidFill>
                <a:latin typeface="Arial"/>
                <a:ea typeface="+mn-ea"/>
                <a:cs typeface="Arial" pitchFamily="34" charset="0"/>
              </a:defRPr>
            </a:lvl1pPr>
          </a:lstStyle>
          <a:p>
            <a:pPr>
              <a:defRPr/>
            </a:pPr>
            <a:fld id="{5756EFE3-F7C9-4AC7-970E-359FB2D65231}" type="slidenum">
              <a:rPr lang="en-US"/>
              <a:pPr>
                <a:defRPr/>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8402"/>
            <a:ext cx="4038600" cy="4712525"/>
          </a:xfrm>
          <a:prstGeom prst="rect">
            <a:avLst/>
          </a:prstGeo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defRPr sz="1600">
                <a:solidFill>
                  <a:prstClr val="black"/>
                </a:solidFill>
                <a:latin typeface="Arial"/>
                <a:ea typeface="+mn-ea"/>
                <a:cs typeface="Arial" charset="0"/>
              </a:defRPr>
            </a:lvl1pPr>
          </a:lstStyle>
          <a:p>
            <a:pPr>
              <a:defRPr/>
            </a:pPr>
            <a:fld id="{27D8083A-EEBE-4620-B015-EB76A3117434}" type="slidenum">
              <a:rPr lang="en-US"/>
              <a:pPr>
                <a:defRPr/>
              </a:pPr>
              <a:t>‹#›</a:t>
            </a:fld>
            <a:endParaRPr lang="en-US" dirty="0"/>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Arial"/>
                <a:ea typeface="+mn-ea"/>
                <a:cs typeface="+mn-cs"/>
              </a:defRPr>
            </a:lvl1pPr>
          </a:lstStyle>
          <a:p>
            <a:pPr>
              <a:defRPr/>
            </a:pPr>
            <a:fld id="{257A791C-C309-4371-8945-10F1F77BA617}" type="datetimeFigureOut">
              <a:rPr lang="en-US"/>
              <a:pPr>
                <a:defRPr/>
              </a:pPr>
              <a:t>6/5/2018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Arial"/>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Arial"/>
                <a:ea typeface="+mn-ea"/>
                <a:cs typeface="+mn-cs"/>
              </a:defRPr>
            </a:lvl1pPr>
          </a:lstStyle>
          <a:p>
            <a:pPr>
              <a:defRPr/>
            </a:pPr>
            <a:fld id="{8AB53908-15D8-4DFE-80C4-EBBFFF249D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ection Title Slide">
    <p:spTree>
      <p:nvGrpSpPr>
        <p:cNvPr id="1" name=""/>
        <p:cNvGrpSpPr/>
        <p:nvPr/>
      </p:nvGrpSpPr>
      <p:grpSpPr>
        <a:xfrm>
          <a:off x="0" y="0"/>
          <a:ext cx="0" cy="0"/>
          <a:chOff x="0" y="0"/>
          <a:chExt cx="0" cy="0"/>
        </a:xfrm>
      </p:grpSpPr>
      <p:pic>
        <p:nvPicPr>
          <p:cNvPr id="3" name="Picture 6" descr="C:\Users\Bharti Dalal\Desktop\bottom.png"/>
          <p:cNvPicPr>
            <a:picLocks noChangeAspect="1" noChangeArrowheads="1"/>
          </p:cNvPicPr>
          <p:nvPr/>
        </p:nvPicPr>
        <p:blipFill>
          <a:blip r:embed="rId2" cstate="print"/>
          <a:srcRect/>
          <a:stretch>
            <a:fillRect/>
          </a:stretch>
        </p:blipFill>
        <p:spPr bwMode="auto">
          <a:xfrm>
            <a:off x="0" y="6324600"/>
            <a:ext cx="9144000" cy="533400"/>
          </a:xfrm>
          <a:prstGeom prst="rect">
            <a:avLst/>
          </a:prstGeom>
          <a:noFill/>
          <a:ln w="9525">
            <a:noFill/>
            <a:miter lim="800000"/>
            <a:headEnd/>
            <a:tailEnd/>
          </a:ln>
        </p:spPr>
      </p:pic>
      <p:sp>
        <p:nvSpPr>
          <p:cNvPr id="4" name="TextBox 20"/>
          <p:cNvSpPr txBox="1">
            <a:spLocks noChangeArrowheads="1"/>
          </p:cNvSpPr>
          <p:nvPr/>
        </p:nvSpPr>
        <p:spPr bwMode="white">
          <a:xfrm>
            <a:off x="8510588" y="6508750"/>
            <a:ext cx="633412" cy="276225"/>
          </a:xfrm>
          <a:prstGeom prst="rect">
            <a:avLst/>
          </a:prstGeom>
          <a:noFill/>
          <a:ln>
            <a:noFill/>
          </a:ln>
          <a:extLst/>
        </p:spPr>
        <p:txBody>
          <a:bodyPr>
            <a:spAutoFit/>
          </a:bodyPr>
          <a:lstStyle/>
          <a:p>
            <a:pPr algn="ctr" eaLnBrk="0" hangingPunct="0">
              <a:defRPr/>
            </a:pPr>
            <a:fld id="{B12DF27E-5826-4BCE-B669-3209E0C9EF53}" type="slidenum">
              <a:rPr lang="en-US">
                <a:solidFill>
                  <a:srgbClr val="898989"/>
                </a:solidFill>
                <a:cs typeface="+mn-cs"/>
              </a:rPr>
              <a:pPr algn="ctr" eaLnBrk="0" hangingPunct="0">
                <a:defRPr/>
              </a:pPr>
              <a:t>‹#›</a:t>
            </a:fld>
            <a:endParaRPr lang="en-US">
              <a:solidFill>
                <a:srgbClr val="898989"/>
              </a:solidFill>
              <a:cs typeface="+mn-cs"/>
            </a:endParaRPr>
          </a:p>
        </p:txBody>
      </p:sp>
      <p:cxnSp>
        <p:nvCxnSpPr>
          <p:cNvPr id="5" name="Straight Connector 2"/>
          <p:cNvCxnSpPr/>
          <p:nvPr/>
        </p:nvCxnSpPr>
        <p:spPr>
          <a:xfrm>
            <a:off x="5188611" y="4550104"/>
            <a:ext cx="2971800" cy="1588"/>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6" name="Oval 3"/>
          <p:cNvSpPr>
            <a:spLocks noChangeArrowheads="1"/>
          </p:cNvSpPr>
          <p:nvPr/>
        </p:nvSpPr>
        <p:spPr bwMode="auto">
          <a:xfrm>
            <a:off x="5021263" y="4525963"/>
            <a:ext cx="44450" cy="46037"/>
          </a:xfrm>
          <a:prstGeom prst="ellipse">
            <a:avLst/>
          </a:prstGeom>
          <a:solidFill>
            <a:schemeClr val="accent2"/>
          </a:solidFill>
          <a:ln w="38100">
            <a:solidFill>
              <a:schemeClr val="accent2"/>
            </a:solidFill>
            <a:round/>
            <a:headEnd/>
            <a:tailEnd/>
          </a:ln>
          <a:effectLst>
            <a:outerShdw blurRad="63500" algn="tl" rotWithShape="0">
              <a:srgbClr val="000000">
                <a:alpha val="54999"/>
              </a:srgbClr>
            </a:outerShdw>
          </a:effectLst>
        </p:spPr>
        <p:txBody>
          <a:bodyPr anchor="ctr"/>
          <a:lstStyle/>
          <a:p>
            <a:pPr algn="ctr">
              <a:defRPr/>
            </a:pPr>
            <a:endParaRPr lang="en-US" dirty="0">
              <a:solidFill>
                <a:schemeClr val="lt1"/>
              </a:solidFill>
              <a:latin typeface="+mn-lt"/>
              <a:ea typeface="+mn-ea"/>
              <a:cs typeface="+mn-cs"/>
            </a:endParaRPr>
          </a:p>
        </p:txBody>
      </p:sp>
      <p:sp>
        <p:nvSpPr>
          <p:cNvPr id="7" name="TextBox 6"/>
          <p:cNvSpPr txBox="1">
            <a:spLocks noChangeArrowheads="1"/>
          </p:cNvSpPr>
          <p:nvPr userDrawn="1"/>
        </p:nvSpPr>
        <p:spPr bwMode="white">
          <a:xfrm>
            <a:off x="609600" y="6367463"/>
            <a:ext cx="8001000" cy="457200"/>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n-ea"/>
              </a:rPr>
              <a:t>SHARP Program: </a:t>
            </a:r>
            <a:r>
              <a:rPr lang="en-US" sz="1600" i="1" dirty="0" smtClean="0">
                <a:solidFill>
                  <a:srgbClr val="FFD531"/>
                </a:solidFill>
                <a:latin typeface="Franklin Gothic Medium" pitchFamily="34" charset="0"/>
                <a:ea typeface="+mn-ea"/>
              </a:rPr>
              <a:t>Leading the Charge Against Sexual Harassment and Assault</a:t>
            </a:r>
            <a:endParaRPr lang="en-US" sz="2400" i="1" dirty="0" smtClean="0">
              <a:solidFill>
                <a:srgbClr val="FFD531"/>
              </a:solidFill>
              <a:latin typeface="Franklin Gothic Medium" pitchFamily="34" charset="0"/>
              <a:ea typeface="+mn-ea"/>
            </a:endParaRPr>
          </a:p>
        </p:txBody>
      </p:sp>
      <p:pic>
        <p:nvPicPr>
          <p:cNvPr id="8" name="Picture 11"/>
          <p:cNvPicPr>
            <a:picLocks noChangeAspect="1" noChangeArrowheads="1"/>
          </p:cNvPicPr>
          <p:nvPr userDrawn="1"/>
        </p:nvPicPr>
        <p:blipFill>
          <a:blip r:embed="rId3" cstate="print"/>
          <a:srcRect/>
          <a:stretch>
            <a:fillRect/>
          </a:stretch>
        </p:blipFill>
        <p:spPr bwMode="auto">
          <a:xfrm>
            <a:off x="1588" y="0"/>
            <a:ext cx="5715000" cy="895350"/>
          </a:xfrm>
          <a:prstGeom prst="rect">
            <a:avLst/>
          </a:prstGeom>
          <a:noFill/>
          <a:ln w="9525">
            <a:noFill/>
            <a:miter lim="800000"/>
            <a:headEnd/>
            <a:tailEnd/>
          </a:ln>
        </p:spPr>
      </p:pic>
      <p:sp>
        <p:nvSpPr>
          <p:cNvPr id="1738755" name="Rectangle 1027"/>
          <p:cNvSpPr>
            <a:spLocks noGrp="1" noChangeArrowheads="1"/>
          </p:cNvSpPr>
          <p:nvPr>
            <p:ph type="ctrTitle" sz="quarter"/>
          </p:nvPr>
        </p:nvSpPr>
        <p:spPr>
          <a:xfrm>
            <a:off x="413371" y="3429000"/>
            <a:ext cx="7739711" cy="990600"/>
          </a:xfrm>
          <a:prstGeom prst="rect">
            <a:avLst/>
          </a:prstGeom>
          <a:ln w="12700"/>
        </p:spPr>
        <p:txBody>
          <a:bodyPr wrap="none" lIns="91440" tIns="45720" rIns="91440" bIns="45720"/>
          <a:lstStyle>
            <a:lvl1pPr algn="r">
              <a:defRPr kumimoji="0" lang="en-US" sz="3200" b="0" kern="1200" spc="-100" baseline="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Arial" pitchFamily="34" charset="0"/>
                <a:ea typeface="+mj-ea"/>
                <a:cs typeface="Arial" pitchFamily="34" charset="0"/>
              </a:defRPr>
            </a:lvl1pPr>
          </a:lstStyle>
          <a:p>
            <a:r>
              <a:rPr lang="en-US" dirty="0" smtClean="0"/>
              <a:t>Click to edit Master title style</a:t>
            </a:r>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Users\Bharti Dalal\Desktop\bottom.png"/>
          <p:cNvPicPr>
            <a:picLocks noChangeAspect="1" noChangeArrowheads="1"/>
          </p:cNvPicPr>
          <p:nvPr/>
        </p:nvPicPr>
        <p:blipFill>
          <a:blip r:embed="rId2" cstate="print"/>
          <a:srcRect/>
          <a:stretch>
            <a:fillRect/>
          </a:stretch>
        </p:blipFill>
        <p:spPr bwMode="auto">
          <a:xfrm>
            <a:off x="0" y="6324600"/>
            <a:ext cx="9144000" cy="533400"/>
          </a:xfrm>
          <a:prstGeom prst="rect">
            <a:avLst/>
          </a:prstGeom>
          <a:noFill/>
          <a:ln w="9525">
            <a:noFill/>
            <a:miter lim="800000"/>
            <a:headEnd/>
            <a:tailEnd/>
          </a:ln>
        </p:spPr>
      </p:pic>
      <p:sp>
        <p:nvSpPr>
          <p:cNvPr id="5" name="TextBox 20"/>
          <p:cNvSpPr txBox="1">
            <a:spLocks noChangeArrowheads="1"/>
          </p:cNvSpPr>
          <p:nvPr/>
        </p:nvSpPr>
        <p:spPr bwMode="white">
          <a:xfrm>
            <a:off x="8510588" y="6508750"/>
            <a:ext cx="633412" cy="276225"/>
          </a:xfrm>
          <a:prstGeom prst="rect">
            <a:avLst/>
          </a:prstGeom>
          <a:noFill/>
          <a:ln>
            <a:noFill/>
          </a:ln>
          <a:extLst/>
        </p:spPr>
        <p:txBody>
          <a:bodyPr>
            <a:spAutoFit/>
          </a:bodyPr>
          <a:lstStyle/>
          <a:p>
            <a:pPr algn="ctr" eaLnBrk="0" hangingPunct="0">
              <a:defRPr/>
            </a:pPr>
            <a:fld id="{DCA52878-DF72-4942-A5B0-271BB2C940B3}" type="slidenum">
              <a:rPr lang="en-US">
                <a:solidFill>
                  <a:srgbClr val="898989"/>
                </a:solidFill>
                <a:cs typeface="+mn-cs"/>
              </a:rPr>
              <a:pPr algn="ctr" eaLnBrk="0" hangingPunct="0">
                <a:defRPr/>
              </a:pPr>
              <a:t>‹#›</a:t>
            </a:fld>
            <a:endParaRPr lang="en-US">
              <a:solidFill>
                <a:srgbClr val="898989"/>
              </a:solidFill>
              <a:cs typeface="+mn-cs"/>
            </a:endParaRPr>
          </a:p>
        </p:txBody>
      </p:sp>
      <p:cxnSp>
        <p:nvCxnSpPr>
          <p:cNvPr id="6" name="Straight Connector 3"/>
          <p:cNvCxnSpPr/>
          <p:nvPr/>
        </p:nvCxnSpPr>
        <p:spPr>
          <a:xfrm>
            <a:off x="1463626" y="3888922"/>
            <a:ext cx="2971800" cy="1588"/>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cxnSp>
        <p:nvCxnSpPr>
          <p:cNvPr id="7" name="Straight Connector 4"/>
          <p:cNvCxnSpPr/>
          <p:nvPr/>
        </p:nvCxnSpPr>
        <p:spPr>
          <a:xfrm>
            <a:off x="4708574" y="3888922"/>
            <a:ext cx="2971800" cy="1588"/>
          </a:xfrm>
          <a:prstGeom prst="line">
            <a:avLst/>
          </a:prstGeom>
          <a:ln w="9525" cap="flat" cmpd="sng" algn="ctr">
            <a:solidFill>
              <a:schemeClr val="bg2">
                <a:lumMod val="75000"/>
              </a:schemeClr>
            </a:solidFill>
            <a:prstDash val="solid"/>
          </a:ln>
          <a:effectLst>
            <a:outerShdw blurRad="31750" dir="2700000" algn="tl" rotWithShape="0">
              <a:srgbClr val="000000">
                <a:alpha val="55000"/>
              </a:srgbClr>
            </a:outerShdw>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8" name="Oval 5"/>
          <p:cNvSpPr>
            <a:spLocks noChangeArrowheads="1"/>
          </p:cNvSpPr>
          <p:nvPr/>
        </p:nvSpPr>
        <p:spPr bwMode="auto">
          <a:xfrm>
            <a:off x="4540250" y="3863975"/>
            <a:ext cx="46038" cy="46038"/>
          </a:xfrm>
          <a:prstGeom prst="ellipse">
            <a:avLst/>
          </a:prstGeom>
          <a:solidFill>
            <a:schemeClr val="accent2"/>
          </a:solidFill>
          <a:ln w="38100">
            <a:solidFill>
              <a:schemeClr val="accent2"/>
            </a:solidFill>
            <a:round/>
            <a:headEnd/>
            <a:tailEnd/>
          </a:ln>
          <a:effectLst>
            <a:outerShdw blurRad="63500" algn="tl" rotWithShape="0">
              <a:srgbClr val="000000">
                <a:alpha val="54999"/>
              </a:srgbClr>
            </a:outerShdw>
          </a:effectLst>
        </p:spPr>
        <p:txBody>
          <a:bodyPr anchor="ctr"/>
          <a:lstStyle/>
          <a:p>
            <a:pPr algn="ctr">
              <a:defRPr/>
            </a:pPr>
            <a:endParaRPr lang="en-US" dirty="0">
              <a:solidFill>
                <a:prstClr val="white"/>
              </a:solidFill>
              <a:latin typeface="+mn-lt"/>
              <a:ea typeface="+mn-ea"/>
              <a:cs typeface="+mn-cs"/>
            </a:endParaRPr>
          </a:p>
        </p:txBody>
      </p:sp>
      <p:sp>
        <p:nvSpPr>
          <p:cNvPr id="10" name="TextBox 17"/>
          <p:cNvSpPr txBox="1">
            <a:spLocks noChangeArrowheads="1"/>
          </p:cNvSpPr>
          <p:nvPr userDrawn="1"/>
        </p:nvSpPr>
        <p:spPr bwMode="white">
          <a:xfrm>
            <a:off x="609600" y="6367463"/>
            <a:ext cx="8001000" cy="457200"/>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n-ea"/>
              </a:rPr>
              <a:t>SHARP Program: </a:t>
            </a:r>
            <a:r>
              <a:rPr lang="en-US" sz="1600" i="1" dirty="0" smtClean="0">
                <a:solidFill>
                  <a:srgbClr val="FFD531"/>
                </a:solidFill>
                <a:latin typeface="Franklin Gothic Medium" pitchFamily="34" charset="0"/>
                <a:ea typeface="+mn-ea"/>
              </a:rPr>
              <a:t>Leading the Charge Against Sexual Harassment and Assault</a:t>
            </a:r>
            <a:endParaRPr lang="en-US" sz="2400" i="1" dirty="0" smtClean="0">
              <a:solidFill>
                <a:srgbClr val="FFD531"/>
              </a:solidFill>
              <a:latin typeface="Franklin Gothic Medium" pitchFamily="34" charset="0"/>
              <a:ea typeface="+mn-ea"/>
            </a:endParaRPr>
          </a:p>
        </p:txBody>
      </p:sp>
      <p:pic>
        <p:nvPicPr>
          <p:cNvPr id="11" name="Picture 9"/>
          <p:cNvPicPr>
            <a:picLocks noChangeAspect="1" noChangeArrowheads="1"/>
          </p:cNvPicPr>
          <p:nvPr userDrawn="1"/>
        </p:nvPicPr>
        <p:blipFill>
          <a:blip r:embed="rId3" cstate="print"/>
          <a:srcRect/>
          <a:stretch>
            <a:fillRect/>
          </a:stretch>
        </p:blipFill>
        <p:spPr bwMode="auto">
          <a:xfrm>
            <a:off x="1749425" y="41275"/>
            <a:ext cx="5715000" cy="895350"/>
          </a:xfrm>
          <a:prstGeom prst="rect">
            <a:avLst/>
          </a:prstGeom>
          <a:noFill/>
          <a:ln w="9525">
            <a:noFill/>
            <a:miter lim="800000"/>
            <a:headEnd/>
            <a:tailEnd/>
          </a:ln>
        </p:spPr>
      </p:pic>
      <p:sp>
        <p:nvSpPr>
          <p:cNvPr id="9" name="Subtitle 8"/>
          <p:cNvSpPr>
            <a:spLocks noGrp="1"/>
          </p:cNvSpPr>
          <p:nvPr>
            <p:ph type="subTitle" idx="1"/>
          </p:nvPr>
        </p:nvSpPr>
        <p:spPr>
          <a:xfrm>
            <a:off x="457200" y="4038600"/>
            <a:ext cx="8305800" cy="1143000"/>
          </a:xfrm>
        </p:spPr>
        <p:txBody>
          <a:bodyPr>
            <a:noAutofit/>
          </a:bodyPr>
          <a:lstStyle>
            <a:lvl1pPr marL="0" indent="0" algn="ctr">
              <a:buNone/>
              <a:defRPr kumimoji="0" lang="en-US" sz="3200" b="0" kern="1200" spc="-100" baseline="0" dirty="0">
                <a:ln w="3200">
                  <a:solidFill>
                    <a:schemeClr val="bg2">
                      <a:shade val="75000"/>
                      <a:alpha val="25000"/>
                    </a:schemeClr>
                  </a:solidFill>
                  <a:prstDash val="solid"/>
                  <a:round/>
                </a:ln>
                <a:solidFill>
                  <a:schemeClr val="tx2">
                    <a:lumMod val="25000"/>
                  </a:schemeClr>
                </a:solidFill>
                <a:effectLst>
                  <a:innerShdw blurRad="50800" dist="25400" dir="13500000">
                    <a:srgbClr val="000000">
                      <a:alpha val="70000"/>
                    </a:srgbClr>
                  </a:innerShdw>
                </a:effectLst>
                <a:latin typeface="Arial" pitchFamily="34" charset="0"/>
                <a:ea typeface="+mj-ea"/>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Title 27"/>
          <p:cNvSpPr>
            <a:spLocks noGrp="1"/>
          </p:cNvSpPr>
          <p:nvPr>
            <p:ph type="ctrTitle"/>
          </p:nvPr>
        </p:nvSpPr>
        <p:spPr>
          <a:xfrm>
            <a:off x="457200" y="1828800"/>
            <a:ext cx="8305800" cy="1905000"/>
          </a:xfrm>
          <a:ln w="6350" cap="rnd">
            <a:noFill/>
          </a:ln>
        </p:spPr>
        <p:txBody>
          <a:bodyPr>
            <a:noAutofit/>
          </a:bodyPr>
          <a:lstStyle>
            <a:lvl1pPr algn="ctr">
              <a:defRPr lang="en-US" sz="4800" b="0" dirty="0">
                <a:ln w="3200">
                  <a:solidFill>
                    <a:schemeClr val="bg2">
                      <a:shade val="75000"/>
                      <a:alpha val="25000"/>
                    </a:schemeClr>
                  </a:solidFill>
                  <a:prstDash val="solid"/>
                  <a:round/>
                </a:ln>
                <a:solidFill>
                  <a:schemeClr val="tx2">
                    <a:lumMod val="25000"/>
                  </a:schemeClr>
                </a:solidFill>
                <a:effectLst>
                  <a:innerShdw blurRad="50800" dist="25400" dir="13500000">
                    <a:srgbClr val="000000">
                      <a:alpha val="70000"/>
                    </a:srgbClr>
                  </a:innerShdw>
                </a:effectLst>
              </a:defRPr>
            </a:lvl1pPr>
          </a:lstStyle>
          <a:p>
            <a:r>
              <a:rPr lang="en-US" dirty="0"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6.png"/><Relationship Id="rId5" Type="http://schemas.openxmlformats.org/officeDocument/2006/relationships/slideLayout" Target="../slideLayouts/slideLayout19.xml"/><Relationship Id="rId10"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6.png"/><Relationship Id="rId4" Type="http://schemas.openxmlformats.org/officeDocument/2006/relationships/slideLayout" Target="../slideLayouts/slideLayout26.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6.png"/><Relationship Id="rId5" Type="http://schemas.openxmlformats.org/officeDocument/2006/relationships/slideLayout" Target="../slideLayouts/slideLayout34.xml"/><Relationship Id="rId10" Type="http://schemas.openxmlformats.org/officeDocument/2006/relationships/image" Target="../media/image3.png"/><Relationship Id="rId4" Type="http://schemas.openxmlformats.org/officeDocument/2006/relationships/slideLayout" Target="../slideLayouts/slideLayout3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6.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6.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image" Target="../media/image7.pn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63136"/>
          </a:schemeClr>
        </a:solidFill>
        <a:effectLst/>
      </p:bgPr>
    </p:bg>
    <p:spTree>
      <p:nvGrpSpPr>
        <p:cNvPr id="1" name=""/>
        <p:cNvGrpSpPr/>
        <p:nvPr/>
      </p:nvGrpSpPr>
      <p:grpSpPr>
        <a:xfrm>
          <a:off x="0" y="0"/>
          <a:ext cx="0" cy="0"/>
          <a:chOff x="0" y="0"/>
          <a:chExt cx="0" cy="0"/>
        </a:xfrm>
      </p:grpSpPr>
      <p:pic>
        <p:nvPicPr>
          <p:cNvPr id="1026" name="Picture 10" descr="D:\Bharti\Bharti's Projects\PPT Templates\US Army\top bar1.png"/>
          <p:cNvPicPr>
            <a:picLocks noChangeAspect="1" noChangeArrowheads="1"/>
          </p:cNvPicPr>
          <p:nvPr userDrawn="1"/>
        </p:nvPicPr>
        <p:blipFill>
          <a:blip r:embed="rId10" cstate="print"/>
          <a:srcRect/>
          <a:stretch>
            <a:fillRect/>
          </a:stretch>
        </p:blipFill>
        <p:spPr bwMode="auto">
          <a:xfrm>
            <a:off x="0" y="6089650"/>
            <a:ext cx="9144000" cy="836613"/>
          </a:xfrm>
          <a:prstGeom prst="rect">
            <a:avLst/>
          </a:prstGeom>
          <a:noFill/>
          <a:ln w="9525">
            <a:noFill/>
            <a:miter lim="800000"/>
            <a:headEnd/>
            <a:tailEnd/>
          </a:ln>
        </p:spPr>
      </p:pic>
      <p:sp>
        <p:nvSpPr>
          <p:cNvPr id="1027" name="Text Placeholder 8"/>
          <p:cNvSpPr>
            <a:spLocks noGrp="1"/>
          </p:cNvSpPr>
          <p:nvPr>
            <p:ph type="body" idx="1"/>
          </p:nvPr>
        </p:nvSpPr>
        <p:spPr bwMode="auto">
          <a:xfrm>
            <a:off x="392113" y="1004888"/>
            <a:ext cx="8442325"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TextBox 20"/>
          <p:cNvSpPr txBox="1">
            <a:spLocks noChangeArrowheads="1"/>
          </p:cNvSpPr>
          <p:nvPr/>
        </p:nvSpPr>
        <p:spPr bwMode="white">
          <a:xfrm>
            <a:off x="8510588" y="6508750"/>
            <a:ext cx="633412" cy="276225"/>
          </a:xfrm>
          <a:prstGeom prst="rect">
            <a:avLst/>
          </a:prstGeom>
          <a:noFill/>
          <a:ln>
            <a:noFill/>
          </a:ln>
          <a:extLst/>
        </p:spPr>
        <p:txBody>
          <a:bodyPr>
            <a:spAutoFit/>
          </a:bodyPr>
          <a:lstStyle/>
          <a:p>
            <a:pPr algn="ctr" eaLnBrk="0" hangingPunct="0">
              <a:defRPr/>
            </a:pPr>
            <a:fld id="{1648EC15-C7AC-43A3-82FB-CC28DD0B641B}" type="slidenum">
              <a:rPr lang="en-US">
                <a:solidFill>
                  <a:srgbClr val="898989"/>
                </a:solidFill>
                <a:cs typeface="+mn-cs"/>
              </a:rPr>
              <a:pPr algn="ctr" eaLnBrk="0" hangingPunct="0">
                <a:defRPr/>
              </a:pPr>
              <a:t>‹#›</a:t>
            </a:fld>
            <a:endParaRPr lang="en-US">
              <a:solidFill>
                <a:srgbClr val="898989"/>
              </a:solidFill>
              <a:cs typeface="+mn-cs"/>
            </a:endParaRPr>
          </a:p>
        </p:txBody>
      </p:sp>
      <p:pic>
        <p:nvPicPr>
          <p:cNvPr id="1029" name="Picture 9"/>
          <p:cNvPicPr>
            <a:picLocks noChangeAspect="1" noChangeArrowheads="1"/>
          </p:cNvPicPr>
          <p:nvPr userDrawn="1"/>
        </p:nvPicPr>
        <p:blipFill>
          <a:blip r:embed="rId11" cstate="print"/>
          <a:srcRect/>
          <a:stretch>
            <a:fillRect/>
          </a:stretch>
        </p:blipFill>
        <p:spPr bwMode="auto">
          <a:xfrm>
            <a:off x="1588" y="0"/>
            <a:ext cx="5715000" cy="895350"/>
          </a:xfrm>
          <a:prstGeom prst="rect">
            <a:avLst/>
          </a:prstGeom>
          <a:noFill/>
          <a:ln w="9525">
            <a:noFill/>
            <a:miter lim="800000"/>
            <a:headEnd/>
            <a:tailEnd/>
          </a:ln>
        </p:spPr>
      </p:pic>
      <p:sp>
        <p:nvSpPr>
          <p:cNvPr id="7" name="TextBox 16"/>
          <p:cNvSpPr txBox="1">
            <a:spLocks noChangeArrowheads="1"/>
          </p:cNvSpPr>
          <p:nvPr userDrawn="1"/>
        </p:nvSpPr>
        <p:spPr bwMode="white">
          <a:xfrm>
            <a:off x="609600" y="6180138"/>
            <a:ext cx="8001000" cy="461962"/>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n-ea"/>
              </a:rPr>
              <a:t>SHARP Program: </a:t>
            </a:r>
            <a:r>
              <a:rPr lang="en-US" sz="2400" i="1" dirty="0" smtClean="0">
                <a:solidFill>
                  <a:srgbClr val="FFD531"/>
                </a:solidFill>
                <a:latin typeface="Franklin Gothic Medium" pitchFamily="34" charset="0"/>
                <a:ea typeface="+mn-ea"/>
              </a:rPr>
              <a:t>I AM THE FORCE BEHIND THE FIGHT </a:t>
            </a:r>
          </a:p>
        </p:txBody>
      </p:sp>
    </p:spTree>
  </p:cSld>
  <p:clrMap bg1="dk1" tx1="lt1" bg2="dk2" tx2="lt2" accent1="accent1" accent2="accent2" accent3="accent3" accent4="accent4" accent5="accent5" accent6="accent6" hlink="hlink" folHlink="folHlink"/>
  <p:sldLayoutIdLst>
    <p:sldLayoutId id="2147488359" r:id="rId1"/>
    <p:sldLayoutId id="2147488329" r:id="rId2"/>
    <p:sldLayoutId id="2147488330" r:id="rId3"/>
    <p:sldLayoutId id="2147488360" r:id="rId4"/>
    <p:sldLayoutId id="2147488331" r:id="rId5"/>
    <p:sldLayoutId id="2147488332" r:id="rId6"/>
    <p:sldLayoutId id="2147488361" r:id="rId7"/>
    <p:sldLayoutId id="2147488333" r:id="rId8"/>
  </p:sldLayoutIdLst>
  <p:txStyles>
    <p:titleStyle>
      <a:lvl1pPr algn="r" rtl="0" eaLnBrk="0" fontAlgn="base" hangingPunct="0">
        <a:spcBef>
          <a:spcPct val="0"/>
        </a:spcBef>
        <a:spcAft>
          <a:spcPct val="0"/>
        </a:spcAft>
        <a:defRPr lang="en-US" sz="3200" kern="1200" spc="-100" dirty="0">
          <a:ln w="3200">
            <a:solidFill>
              <a:schemeClr val="bg2">
                <a:shade val="75000"/>
                <a:alpha val="25000"/>
              </a:schemeClr>
            </a:solidFill>
            <a:prstDash val="solid"/>
            <a:round/>
          </a:ln>
          <a:solidFill>
            <a:srgbClr val="FFD531"/>
          </a:solidFill>
          <a:latin typeface="Arial" pitchFamily="34" charset="0"/>
          <a:ea typeface="ＭＳ Ｐゴシック" charset="0"/>
          <a:cs typeface="Arial" pitchFamily="34" charset="0"/>
        </a:defRPr>
      </a:lvl1pPr>
      <a:lvl2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2pPr>
      <a:lvl3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3pPr>
      <a:lvl4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4pPr>
      <a:lvl5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5pPr>
      <a:lvl6pPr marL="457200" algn="r" rtl="0" eaLnBrk="1" fontAlgn="base" hangingPunct="1">
        <a:spcBef>
          <a:spcPct val="0"/>
        </a:spcBef>
        <a:spcAft>
          <a:spcPct val="0"/>
        </a:spcAft>
        <a:defRPr sz="3200">
          <a:solidFill>
            <a:schemeClr val="tx1"/>
          </a:solidFill>
          <a:latin typeface="Arial" pitchFamily="34" charset="0"/>
          <a:cs typeface="Arial" pitchFamily="34" charset="0"/>
        </a:defRPr>
      </a:lvl6pPr>
      <a:lvl7pPr marL="914400" algn="r" rtl="0" eaLnBrk="1" fontAlgn="base" hangingPunct="1">
        <a:spcBef>
          <a:spcPct val="0"/>
        </a:spcBef>
        <a:spcAft>
          <a:spcPct val="0"/>
        </a:spcAft>
        <a:defRPr sz="3200">
          <a:solidFill>
            <a:schemeClr val="tx1"/>
          </a:solidFill>
          <a:latin typeface="Arial" pitchFamily="34" charset="0"/>
          <a:cs typeface="Arial" pitchFamily="34" charset="0"/>
        </a:defRPr>
      </a:lvl7pPr>
      <a:lvl8pPr marL="1371600" algn="r" rtl="0" eaLnBrk="1" fontAlgn="base" hangingPunct="1">
        <a:spcBef>
          <a:spcPct val="0"/>
        </a:spcBef>
        <a:spcAft>
          <a:spcPct val="0"/>
        </a:spcAft>
        <a:defRPr sz="3200">
          <a:solidFill>
            <a:schemeClr val="tx1"/>
          </a:solidFill>
          <a:latin typeface="Arial" pitchFamily="34" charset="0"/>
          <a:cs typeface="Arial" pitchFamily="34" charset="0"/>
        </a:defRPr>
      </a:lvl8pPr>
      <a:lvl9pPr marL="1828800" algn="r" rtl="0" eaLnBrk="1" fontAlgn="base" hangingPunct="1">
        <a:spcBef>
          <a:spcPct val="0"/>
        </a:spcBef>
        <a:spcAft>
          <a:spcPct val="0"/>
        </a:spcAft>
        <a:defRPr sz="3200">
          <a:solidFill>
            <a:schemeClr val="tx1"/>
          </a:solidFill>
          <a:latin typeface="Arial" pitchFamily="34" charset="0"/>
          <a:cs typeface="Arial" pitchFamily="34" charset="0"/>
        </a:defRPr>
      </a:lvl9pPr>
    </p:titleStyle>
    <p:bodyStyle>
      <a:lvl1pPr marL="341313" indent="-341313" algn="l" rtl="0" eaLnBrk="0" fontAlgn="base" hangingPunct="0">
        <a:spcBef>
          <a:spcPts val="600"/>
        </a:spcBef>
        <a:spcAft>
          <a:spcPts val="1200"/>
        </a:spcAft>
        <a:buClr>
          <a:srgbClr val="2D2901"/>
        </a:buClr>
        <a:buSzPct val="85000"/>
        <a:buFont typeface="Wingdings" pitchFamily="2" charset="2"/>
        <a:buChar char="q"/>
        <a:tabLst>
          <a:tab pos="341313" algn="l"/>
        </a:tabLst>
        <a:defRPr sz="2600" kern="1200">
          <a:solidFill>
            <a:schemeClr val="bg1"/>
          </a:solidFill>
          <a:latin typeface="Arial" pitchFamily="34" charset="0"/>
          <a:ea typeface="ＭＳ Ｐゴシック" charset="0"/>
          <a:cs typeface="Arial" pitchFamily="34" charset="0"/>
        </a:defRPr>
      </a:lvl1pPr>
      <a:lvl2pPr marL="639763" indent="-273050" algn="l" rtl="0" eaLnBrk="0" fontAlgn="base" hangingPunct="0">
        <a:spcBef>
          <a:spcPts val="300"/>
        </a:spcBef>
        <a:spcAft>
          <a:spcPts val="1200"/>
        </a:spcAft>
        <a:buClr>
          <a:srgbClr val="222613"/>
        </a:buClr>
        <a:buSzPct val="100000"/>
        <a:buFont typeface="Arial" pitchFamily="34" charset="0"/>
        <a:buChar char="•"/>
        <a:defRPr sz="2400" kern="1200">
          <a:solidFill>
            <a:schemeClr val="bg1"/>
          </a:solidFill>
          <a:latin typeface="Arial" pitchFamily="34" charset="0"/>
          <a:ea typeface="Arial" charset="0"/>
          <a:cs typeface="Arial" pitchFamily="34" charset="0"/>
        </a:defRPr>
      </a:lvl2pPr>
      <a:lvl3pPr marL="1004888" indent="-228600" algn="l" rtl="0" eaLnBrk="0" fontAlgn="base" hangingPunct="0">
        <a:spcBef>
          <a:spcPts val="300"/>
        </a:spcBef>
        <a:spcAft>
          <a:spcPts val="1200"/>
        </a:spcAft>
        <a:buClr>
          <a:srgbClr val="222613"/>
        </a:buClr>
        <a:buSzPct val="85000"/>
        <a:buFont typeface="Wingdings" pitchFamily="2" charset="2"/>
        <a:buChar char="§"/>
        <a:defRPr sz="2200" kern="1200">
          <a:solidFill>
            <a:schemeClr val="bg1"/>
          </a:solidFill>
          <a:latin typeface="Arial" pitchFamily="34" charset="0"/>
          <a:ea typeface="Arial" charset="0"/>
          <a:cs typeface="Arial" pitchFamily="34" charset="0"/>
        </a:defRPr>
      </a:lvl3pPr>
      <a:lvl4pPr marL="1279525" indent="-228600" algn="l" rtl="0" eaLnBrk="0" fontAlgn="base" hangingPunct="0">
        <a:spcBef>
          <a:spcPts val="300"/>
        </a:spcBef>
        <a:spcAft>
          <a:spcPts val="1200"/>
        </a:spcAft>
        <a:buClr>
          <a:srgbClr val="222613"/>
        </a:buClr>
        <a:buSzPct val="85000"/>
        <a:buFont typeface="Wingdings" pitchFamily="2" charset="2"/>
        <a:buChar char="Ø"/>
        <a:defRPr sz="2000" kern="1200">
          <a:solidFill>
            <a:schemeClr val="bg1"/>
          </a:solidFill>
          <a:latin typeface="Arial" pitchFamily="34" charset="0"/>
          <a:ea typeface="Arial" charset="0"/>
          <a:cs typeface="Arial" pitchFamily="34" charset="0"/>
        </a:defRPr>
      </a:lvl4pPr>
      <a:lvl5pPr marL="1554163" indent="-228600" algn="l" rtl="0" eaLnBrk="0" fontAlgn="base" hangingPunct="0">
        <a:spcBef>
          <a:spcPts val="338"/>
        </a:spcBef>
        <a:spcAft>
          <a:spcPts val="1200"/>
        </a:spcAft>
        <a:buClr>
          <a:srgbClr val="222613"/>
        </a:buClr>
        <a:buSzPct val="85000"/>
        <a:buFont typeface="Arial" pitchFamily="34" charset="0"/>
        <a:buChar char="•"/>
        <a:defRPr kern="1200">
          <a:solidFill>
            <a:schemeClr val="bg1"/>
          </a:solidFill>
          <a:latin typeface="Arial" pitchFamily="34" charset="0"/>
          <a:ea typeface="Arial" charset="0"/>
          <a:cs typeface="Arial" pitchFamily="34" charset="0"/>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63136"/>
          </a:schemeClr>
        </a:solidFill>
        <a:effectLst/>
      </p:bgPr>
    </p:bg>
    <p:spTree>
      <p:nvGrpSpPr>
        <p:cNvPr id="1" name=""/>
        <p:cNvGrpSpPr/>
        <p:nvPr/>
      </p:nvGrpSpPr>
      <p:grpSpPr>
        <a:xfrm>
          <a:off x="0" y="0"/>
          <a:ext cx="0" cy="0"/>
          <a:chOff x="0" y="0"/>
          <a:chExt cx="0" cy="0"/>
        </a:xfrm>
      </p:grpSpPr>
      <p:pic>
        <p:nvPicPr>
          <p:cNvPr id="2050" name="Picture 10" descr="D:\Bharti\Bharti's Projects\PPT Templates\US Army\top bar1.png"/>
          <p:cNvPicPr>
            <a:picLocks noChangeAspect="1" noChangeArrowheads="1"/>
          </p:cNvPicPr>
          <p:nvPr userDrawn="1"/>
        </p:nvPicPr>
        <p:blipFill>
          <a:blip r:embed="rId8" cstate="print"/>
          <a:srcRect/>
          <a:stretch>
            <a:fillRect/>
          </a:stretch>
        </p:blipFill>
        <p:spPr bwMode="auto">
          <a:xfrm>
            <a:off x="0" y="6089650"/>
            <a:ext cx="9144000" cy="836613"/>
          </a:xfrm>
          <a:prstGeom prst="rect">
            <a:avLst/>
          </a:prstGeom>
          <a:noFill/>
          <a:ln w="9525">
            <a:noFill/>
            <a:miter lim="800000"/>
            <a:headEnd/>
            <a:tailEnd/>
          </a:ln>
        </p:spPr>
      </p:pic>
      <p:sp>
        <p:nvSpPr>
          <p:cNvPr id="5" name="Title Placeholder 4"/>
          <p:cNvSpPr>
            <a:spLocks noGrp="1"/>
          </p:cNvSpPr>
          <p:nvPr>
            <p:ph type="title"/>
          </p:nvPr>
        </p:nvSpPr>
        <p:spPr bwMode="white">
          <a:xfrm>
            <a:off x="846138" y="-152400"/>
            <a:ext cx="8229600" cy="685800"/>
          </a:xfrm>
          <a:prstGeom prst="rect">
            <a:avLst/>
          </a:prstGeom>
          <a:ln w="6350" cap="rnd">
            <a:noFill/>
          </a:ln>
        </p:spPr>
        <p:txBody>
          <a:bodyPr vert="horz" anchor="b" anchorCtr="0">
            <a:normAutofit/>
          </a:bodyPr>
          <a:lstStyle/>
          <a:p>
            <a:r>
              <a:rPr lang="en-US" dirty="0" smtClean="0"/>
              <a:t>Click to edit Master title style</a:t>
            </a:r>
            <a:endParaRPr lang="en-US" dirty="0"/>
          </a:p>
        </p:txBody>
      </p:sp>
      <p:sp>
        <p:nvSpPr>
          <p:cNvPr id="2052" name="Text Placeholder 8"/>
          <p:cNvSpPr>
            <a:spLocks noGrp="1"/>
          </p:cNvSpPr>
          <p:nvPr>
            <p:ph type="body" idx="1"/>
          </p:nvPr>
        </p:nvSpPr>
        <p:spPr bwMode="auto">
          <a:xfrm>
            <a:off x="350838" y="990600"/>
            <a:ext cx="8442325"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5" name="TextBox 16"/>
          <p:cNvSpPr txBox="1">
            <a:spLocks noChangeArrowheads="1"/>
          </p:cNvSpPr>
          <p:nvPr/>
        </p:nvSpPr>
        <p:spPr bwMode="white">
          <a:xfrm>
            <a:off x="609600" y="6189663"/>
            <a:ext cx="8001000" cy="457200"/>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n-ea"/>
              </a:rPr>
              <a:t>SHARP Program: </a:t>
            </a:r>
            <a:r>
              <a:rPr lang="en-US" sz="1600" i="1" dirty="0" smtClean="0">
                <a:solidFill>
                  <a:srgbClr val="FFD531"/>
                </a:solidFill>
                <a:latin typeface="Franklin Gothic Medium" pitchFamily="34" charset="0"/>
                <a:ea typeface="+mn-ea"/>
              </a:rPr>
              <a:t>Leading the Charge Against Sexual Harassment and Assault</a:t>
            </a:r>
            <a:endParaRPr lang="en-US" sz="2400" i="1" dirty="0" smtClean="0">
              <a:solidFill>
                <a:srgbClr val="FFD531"/>
              </a:solidFill>
              <a:latin typeface="Franklin Gothic Medium" pitchFamily="34" charset="0"/>
              <a:ea typeface="+mn-ea"/>
            </a:endParaRPr>
          </a:p>
        </p:txBody>
      </p:sp>
      <p:sp>
        <p:nvSpPr>
          <p:cNvPr id="2056" name="TextBox 20"/>
          <p:cNvSpPr txBox="1">
            <a:spLocks noChangeArrowheads="1"/>
          </p:cNvSpPr>
          <p:nvPr/>
        </p:nvSpPr>
        <p:spPr bwMode="white">
          <a:xfrm>
            <a:off x="8510588" y="6508750"/>
            <a:ext cx="633412" cy="276225"/>
          </a:xfrm>
          <a:prstGeom prst="rect">
            <a:avLst/>
          </a:prstGeom>
          <a:noFill/>
          <a:ln>
            <a:noFill/>
          </a:ln>
          <a:extLst/>
        </p:spPr>
        <p:txBody>
          <a:bodyPr>
            <a:spAutoFit/>
          </a:bodyPr>
          <a:lstStyle/>
          <a:p>
            <a:pPr algn="ctr" eaLnBrk="0" hangingPunct="0">
              <a:defRPr/>
            </a:pPr>
            <a:fld id="{D6EEA151-C051-4F2D-88DD-DDB19ABD6BF4}" type="slidenum">
              <a:rPr lang="en-US">
                <a:solidFill>
                  <a:srgbClr val="898989"/>
                </a:solidFill>
                <a:cs typeface="+mn-cs"/>
              </a:rPr>
              <a:pPr algn="ctr" eaLnBrk="0" hangingPunct="0">
                <a:defRPr/>
              </a:pPr>
              <a:t>‹#›</a:t>
            </a:fld>
            <a:endParaRPr lang="en-US">
              <a:solidFill>
                <a:srgbClr val="898989"/>
              </a:solidFill>
              <a:cs typeface="+mn-cs"/>
            </a:endParaRPr>
          </a:p>
        </p:txBody>
      </p:sp>
      <p:pic>
        <p:nvPicPr>
          <p:cNvPr id="2" name="Picture 9"/>
          <p:cNvPicPr>
            <a:picLocks noChangeAspect="1" noChangeArrowheads="1"/>
          </p:cNvPicPr>
          <p:nvPr userDrawn="1"/>
        </p:nvPicPr>
        <p:blipFill>
          <a:blip r:embed="rId9" cstate="print"/>
          <a:srcRect/>
          <a:stretch>
            <a:fillRect/>
          </a:stretch>
        </p:blipFill>
        <p:spPr bwMode="auto">
          <a:xfrm>
            <a:off x="1588" y="0"/>
            <a:ext cx="5715000" cy="89535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8362" r:id="rId1"/>
    <p:sldLayoutId id="2147488334" r:id="rId2"/>
    <p:sldLayoutId id="2147488335" r:id="rId3"/>
    <p:sldLayoutId id="2147488336" r:id="rId4"/>
    <p:sldLayoutId id="2147488337" r:id="rId5"/>
    <p:sldLayoutId id="2147488338" r:id="rId6"/>
  </p:sldLayoutIdLst>
  <p:txStyles>
    <p:titleStyle>
      <a:lvl1pPr algn="r" rtl="0" eaLnBrk="0" fontAlgn="base" hangingPunct="0">
        <a:spcBef>
          <a:spcPct val="0"/>
        </a:spcBef>
        <a:spcAft>
          <a:spcPct val="0"/>
        </a:spcAft>
        <a:defRPr lang="en-US" sz="3200" kern="1200" spc="-100" dirty="0">
          <a:ln w="3200">
            <a:solidFill>
              <a:schemeClr val="bg2">
                <a:shade val="75000"/>
                <a:alpha val="25000"/>
              </a:schemeClr>
            </a:solidFill>
            <a:prstDash val="solid"/>
            <a:round/>
          </a:ln>
          <a:solidFill>
            <a:srgbClr val="FFD531"/>
          </a:solidFill>
          <a:latin typeface="Arial" pitchFamily="34" charset="0"/>
          <a:ea typeface="ＭＳ Ｐゴシック" charset="0"/>
          <a:cs typeface="Arial" pitchFamily="34" charset="0"/>
        </a:defRPr>
      </a:lvl1pPr>
      <a:lvl2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2pPr>
      <a:lvl3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3pPr>
      <a:lvl4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4pPr>
      <a:lvl5pPr algn="r" rtl="0" eaLnBrk="0" fontAlgn="base" hangingPunct="0">
        <a:spcBef>
          <a:spcPct val="0"/>
        </a:spcBef>
        <a:spcAft>
          <a:spcPct val="0"/>
        </a:spcAft>
        <a:defRPr sz="3200">
          <a:solidFill>
            <a:srgbClr val="FFD531"/>
          </a:solidFill>
          <a:latin typeface="Arial" pitchFamily="34" charset="0"/>
          <a:ea typeface="ＭＳ Ｐゴシック" charset="0"/>
          <a:cs typeface="Arial" pitchFamily="34" charset="0"/>
        </a:defRPr>
      </a:lvl5pPr>
      <a:lvl6pPr marL="457200" algn="r" rtl="0" eaLnBrk="1" fontAlgn="base" hangingPunct="1">
        <a:spcBef>
          <a:spcPct val="0"/>
        </a:spcBef>
        <a:spcAft>
          <a:spcPct val="0"/>
        </a:spcAft>
        <a:defRPr sz="3200">
          <a:solidFill>
            <a:schemeClr val="tx1"/>
          </a:solidFill>
          <a:latin typeface="Arial" pitchFamily="34" charset="0"/>
          <a:cs typeface="Arial" pitchFamily="34" charset="0"/>
        </a:defRPr>
      </a:lvl6pPr>
      <a:lvl7pPr marL="914400" algn="r" rtl="0" eaLnBrk="1" fontAlgn="base" hangingPunct="1">
        <a:spcBef>
          <a:spcPct val="0"/>
        </a:spcBef>
        <a:spcAft>
          <a:spcPct val="0"/>
        </a:spcAft>
        <a:defRPr sz="3200">
          <a:solidFill>
            <a:schemeClr val="tx1"/>
          </a:solidFill>
          <a:latin typeface="Arial" pitchFamily="34" charset="0"/>
          <a:cs typeface="Arial" pitchFamily="34" charset="0"/>
        </a:defRPr>
      </a:lvl7pPr>
      <a:lvl8pPr marL="1371600" algn="r" rtl="0" eaLnBrk="1" fontAlgn="base" hangingPunct="1">
        <a:spcBef>
          <a:spcPct val="0"/>
        </a:spcBef>
        <a:spcAft>
          <a:spcPct val="0"/>
        </a:spcAft>
        <a:defRPr sz="3200">
          <a:solidFill>
            <a:schemeClr val="tx1"/>
          </a:solidFill>
          <a:latin typeface="Arial" pitchFamily="34" charset="0"/>
          <a:cs typeface="Arial" pitchFamily="34" charset="0"/>
        </a:defRPr>
      </a:lvl8pPr>
      <a:lvl9pPr marL="1828800" algn="r" rtl="0" eaLnBrk="1" fontAlgn="base" hangingPunct="1">
        <a:spcBef>
          <a:spcPct val="0"/>
        </a:spcBef>
        <a:spcAft>
          <a:spcPct val="0"/>
        </a:spcAft>
        <a:defRPr sz="3200">
          <a:solidFill>
            <a:schemeClr val="tx1"/>
          </a:solidFill>
          <a:latin typeface="Arial" pitchFamily="34" charset="0"/>
          <a:cs typeface="Arial" pitchFamily="34" charset="0"/>
        </a:defRPr>
      </a:lvl9pPr>
    </p:titleStyle>
    <p:bodyStyle>
      <a:lvl1pPr marL="341313" indent="-341313" algn="l" rtl="0" eaLnBrk="0" fontAlgn="base" hangingPunct="0">
        <a:spcBef>
          <a:spcPts val="600"/>
        </a:spcBef>
        <a:spcAft>
          <a:spcPts val="1200"/>
        </a:spcAft>
        <a:buClr>
          <a:srgbClr val="2D2901"/>
        </a:buClr>
        <a:buSzPct val="85000"/>
        <a:buFont typeface="Wingdings" pitchFamily="2" charset="2"/>
        <a:buChar char="q"/>
        <a:tabLst>
          <a:tab pos="341313" algn="l"/>
        </a:tabLst>
        <a:defRPr sz="2600" kern="1200">
          <a:solidFill>
            <a:schemeClr val="bg1"/>
          </a:solidFill>
          <a:latin typeface="Arial" pitchFamily="34" charset="0"/>
          <a:ea typeface="ＭＳ Ｐゴシック" charset="0"/>
          <a:cs typeface="Arial" pitchFamily="34" charset="0"/>
        </a:defRPr>
      </a:lvl1pPr>
      <a:lvl2pPr marL="639763" indent="-273050" algn="l" rtl="0" eaLnBrk="0" fontAlgn="base" hangingPunct="0">
        <a:spcBef>
          <a:spcPts val="300"/>
        </a:spcBef>
        <a:spcAft>
          <a:spcPts val="1200"/>
        </a:spcAft>
        <a:buClr>
          <a:srgbClr val="222613"/>
        </a:buClr>
        <a:buSzPct val="100000"/>
        <a:buFont typeface="Arial" pitchFamily="34" charset="0"/>
        <a:buChar char="•"/>
        <a:defRPr sz="2400" kern="1200">
          <a:solidFill>
            <a:schemeClr val="bg1"/>
          </a:solidFill>
          <a:latin typeface="Arial" pitchFamily="34" charset="0"/>
          <a:ea typeface="Arial" charset="0"/>
          <a:cs typeface="Arial" pitchFamily="34" charset="0"/>
        </a:defRPr>
      </a:lvl2pPr>
      <a:lvl3pPr marL="1004888" indent="-228600" algn="l" rtl="0" eaLnBrk="0" fontAlgn="base" hangingPunct="0">
        <a:spcBef>
          <a:spcPts val="300"/>
        </a:spcBef>
        <a:spcAft>
          <a:spcPts val="1200"/>
        </a:spcAft>
        <a:buClr>
          <a:srgbClr val="222613"/>
        </a:buClr>
        <a:buSzPct val="85000"/>
        <a:buFont typeface="Wingdings" pitchFamily="2" charset="2"/>
        <a:buChar char="§"/>
        <a:defRPr sz="2200" kern="1200">
          <a:solidFill>
            <a:schemeClr val="bg1"/>
          </a:solidFill>
          <a:latin typeface="Arial" pitchFamily="34" charset="0"/>
          <a:ea typeface="Arial" charset="0"/>
          <a:cs typeface="Arial" pitchFamily="34" charset="0"/>
        </a:defRPr>
      </a:lvl3pPr>
      <a:lvl4pPr marL="1279525" indent="-228600" algn="l" rtl="0" eaLnBrk="0" fontAlgn="base" hangingPunct="0">
        <a:spcBef>
          <a:spcPts val="300"/>
        </a:spcBef>
        <a:spcAft>
          <a:spcPts val="1200"/>
        </a:spcAft>
        <a:buClr>
          <a:srgbClr val="222613"/>
        </a:buClr>
        <a:buSzPct val="85000"/>
        <a:buFont typeface="Wingdings" pitchFamily="2" charset="2"/>
        <a:buChar char="Ø"/>
        <a:defRPr sz="2000" kern="1200">
          <a:solidFill>
            <a:schemeClr val="bg1"/>
          </a:solidFill>
          <a:latin typeface="Arial" pitchFamily="34" charset="0"/>
          <a:ea typeface="Arial" charset="0"/>
          <a:cs typeface="Arial" pitchFamily="34" charset="0"/>
        </a:defRPr>
      </a:lvl4pPr>
      <a:lvl5pPr marL="1554163" indent="-228600" algn="l" rtl="0" eaLnBrk="0" fontAlgn="base" hangingPunct="0">
        <a:spcBef>
          <a:spcPts val="338"/>
        </a:spcBef>
        <a:spcAft>
          <a:spcPts val="1200"/>
        </a:spcAft>
        <a:buClr>
          <a:srgbClr val="222613"/>
        </a:buClr>
        <a:buSzPct val="85000"/>
        <a:buFont typeface="Arial" pitchFamily="34" charset="0"/>
        <a:buChar char="•"/>
        <a:defRPr kern="1200">
          <a:solidFill>
            <a:schemeClr val="bg1"/>
          </a:solidFill>
          <a:latin typeface="Arial" pitchFamily="34" charset="0"/>
          <a:ea typeface="Arial" charset="0"/>
          <a:cs typeface="Arial" pitchFamily="34" charset="0"/>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63136"/>
          </a:schemeClr>
        </a:solidFill>
        <a:effectLst/>
      </p:bgPr>
    </p:bg>
    <p:spTree>
      <p:nvGrpSpPr>
        <p:cNvPr id="1" name=""/>
        <p:cNvGrpSpPr/>
        <p:nvPr/>
      </p:nvGrpSpPr>
      <p:grpSpPr>
        <a:xfrm>
          <a:off x="0" y="0"/>
          <a:ext cx="0" cy="0"/>
          <a:chOff x="0" y="0"/>
          <a:chExt cx="0" cy="0"/>
        </a:xfrm>
      </p:grpSpPr>
      <p:pic>
        <p:nvPicPr>
          <p:cNvPr id="3074" name="Picture 10" descr="D:\Bharti\Bharti's Projects\PPT Templates\US Army\top bar1.png"/>
          <p:cNvPicPr>
            <a:picLocks noChangeAspect="1" noChangeArrowheads="1"/>
          </p:cNvPicPr>
          <p:nvPr userDrawn="1"/>
        </p:nvPicPr>
        <p:blipFill>
          <a:blip r:embed="rId10" cstate="print"/>
          <a:srcRect/>
          <a:stretch>
            <a:fillRect/>
          </a:stretch>
        </p:blipFill>
        <p:spPr bwMode="auto">
          <a:xfrm>
            <a:off x="0" y="6089650"/>
            <a:ext cx="9144000" cy="836613"/>
          </a:xfrm>
          <a:prstGeom prst="rect">
            <a:avLst/>
          </a:prstGeom>
          <a:noFill/>
          <a:ln w="9525">
            <a:noFill/>
            <a:miter lim="800000"/>
            <a:headEnd/>
            <a:tailEnd/>
          </a:ln>
        </p:spPr>
      </p:pic>
      <p:pic>
        <p:nvPicPr>
          <p:cNvPr id="3075" name="Picture 9"/>
          <p:cNvPicPr>
            <a:picLocks noChangeAspect="1" noChangeArrowheads="1"/>
          </p:cNvPicPr>
          <p:nvPr userDrawn="1"/>
        </p:nvPicPr>
        <p:blipFill>
          <a:blip r:embed="rId11" cstate="print"/>
          <a:srcRect/>
          <a:stretch>
            <a:fillRect/>
          </a:stretch>
        </p:blipFill>
        <p:spPr bwMode="auto">
          <a:xfrm>
            <a:off x="55563" y="74613"/>
            <a:ext cx="4516437" cy="700087"/>
          </a:xfrm>
          <a:prstGeom prst="rect">
            <a:avLst/>
          </a:prstGeom>
          <a:noFill/>
          <a:ln w="9525">
            <a:noFill/>
            <a:miter lim="800000"/>
            <a:headEnd/>
            <a:tailEnd/>
          </a:ln>
        </p:spPr>
      </p:pic>
      <p:sp>
        <p:nvSpPr>
          <p:cNvPr id="7" name="TextBox 16"/>
          <p:cNvSpPr txBox="1">
            <a:spLocks noChangeArrowheads="1"/>
          </p:cNvSpPr>
          <p:nvPr userDrawn="1"/>
        </p:nvSpPr>
        <p:spPr bwMode="white">
          <a:xfrm>
            <a:off x="609600" y="6167438"/>
            <a:ext cx="8001000" cy="461962"/>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S PGothic" pitchFamily="34" charset="-128"/>
              </a:rPr>
              <a:t>SHARP Program: </a:t>
            </a:r>
            <a:r>
              <a:rPr lang="en-US" sz="2000" i="1" dirty="0" smtClean="0">
                <a:solidFill>
                  <a:srgbClr val="FFD531"/>
                </a:solidFill>
                <a:latin typeface="Franklin Gothic Medium" pitchFamily="34" charset="0"/>
                <a:ea typeface="MS PGothic" pitchFamily="34" charset="-128"/>
              </a:rPr>
              <a:t>I AM THE FORCE BEHIND THE FIGHT </a:t>
            </a:r>
          </a:p>
        </p:txBody>
      </p:sp>
      <p:sp>
        <p:nvSpPr>
          <p:cNvPr id="2" name="Title Placeholder 1"/>
          <p:cNvSpPr>
            <a:spLocks noGrp="1"/>
          </p:cNvSpPr>
          <p:nvPr>
            <p:ph type="title"/>
          </p:nvPr>
        </p:nvSpPr>
        <p:spPr>
          <a:xfrm>
            <a:off x="4670425" y="0"/>
            <a:ext cx="4473575" cy="895350"/>
          </a:xfrm>
          <a:prstGeom prst="rect">
            <a:avLst/>
          </a:prstGeom>
          <a:ln>
            <a:noFill/>
          </a:ln>
          <a:effectLst/>
        </p:spPr>
        <p:txBody>
          <a:bodyPr vert="horz" lIns="91440" tIns="0" rIns="91440" bIns="0" rtlCol="0" anchor="t" anchorCtr="0">
            <a:no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39" r:id="rId8"/>
  </p:sldLayoutIdLst>
  <p:timing>
    <p:tnLst>
      <p:par>
        <p:cTn id="1" dur="indefinite" restart="never" nodeType="tmRoot"/>
      </p:par>
    </p:tnLst>
  </p:timing>
  <p:txStyles>
    <p:titleStyle>
      <a:lvl1pPr algn="r" rtl="0" eaLnBrk="0" fontAlgn="base" hangingPunct="0">
        <a:spcBef>
          <a:spcPct val="0"/>
        </a:spcBef>
        <a:spcAft>
          <a:spcPct val="0"/>
        </a:spcAft>
        <a:defRPr lang="en-US" sz="3200" kern="1200" spc="-100" dirty="0">
          <a:ln w="3200">
            <a:noFill/>
            <a:prstDash val="solid"/>
            <a:round/>
          </a:ln>
          <a:solidFill>
            <a:srgbClr val="141313"/>
          </a:solidFill>
          <a:latin typeface="Arial" pitchFamily="34" charset="0"/>
          <a:ea typeface="ＭＳ Ｐゴシック" pitchFamily="34" charset="-128"/>
          <a:cs typeface="Arial" pitchFamily="34" charset="0"/>
        </a:defRPr>
      </a:lvl1pPr>
      <a:lvl2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2pPr>
      <a:lvl3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3pPr>
      <a:lvl4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4pPr>
      <a:lvl5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5pPr>
      <a:lvl6pPr marL="457200" algn="r" rtl="0" eaLnBrk="1" fontAlgn="base" hangingPunct="1">
        <a:spcBef>
          <a:spcPct val="0"/>
        </a:spcBef>
        <a:spcAft>
          <a:spcPct val="0"/>
        </a:spcAft>
        <a:defRPr sz="3200">
          <a:solidFill>
            <a:schemeClr val="tx1"/>
          </a:solidFill>
          <a:latin typeface="Arial" pitchFamily="34" charset="0"/>
          <a:cs typeface="Arial" pitchFamily="34" charset="0"/>
        </a:defRPr>
      </a:lvl6pPr>
      <a:lvl7pPr marL="914400" algn="r" rtl="0" eaLnBrk="1" fontAlgn="base" hangingPunct="1">
        <a:spcBef>
          <a:spcPct val="0"/>
        </a:spcBef>
        <a:spcAft>
          <a:spcPct val="0"/>
        </a:spcAft>
        <a:defRPr sz="3200">
          <a:solidFill>
            <a:schemeClr val="tx1"/>
          </a:solidFill>
          <a:latin typeface="Arial" pitchFamily="34" charset="0"/>
          <a:cs typeface="Arial" pitchFamily="34" charset="0"/>
        </a:defRPr>
      </a:lvl7pPr>
      <a:lvl8pPr marL="1371600" algn="r" rtl="0" eaLnBrk="1" fontAlgn="base" hangingPunct="1">
        <a:spcBef>
          <a:spcPct val="0"/>
        </a:spcBef>
        <a:spcAft>
          <a:spcPct val="0"/>
        </a:spcAft>
        <a:defRPr sz="3200">
          <a:solidFill>
            <a:schemeClr val="tx1"/>
          </a:solidFill>
          <a:latin typeface="Arial" pitchFamily="34" charset="0"/>
          <a:cs typeface="Arial" pitchFamily="34" charset="0"/>
        </a:defRPr>
      </a:lvl8pPr>
      <a:lvl9pPr marL="1828800" algn="r" rtl="0" eaLnBrk="1" fontAlgn="base" hangingPunct="1">
        <a:spcBef>
          <a:spcPct val="0"/>
        </a:spcBef>
        <a:spcAft>
          <a:spcPct val="0"/>
        </a:spcAft>
        <a:defRPr sz="3200">
          <a:solidFill>
            <a:schemeClr val="tx1"/>
          </a:solidFill>
          <a:latin typeface="Arial" pitchFamily="34" charset="0"/>
          <a:cs typeface="Arial" pitchFamily="34" charset="0"/>
        </a:defRPr>
      </a:lvl9pPr>
    </p:titleStyle>
    <p:bodyStyle>
      <a:lvl1pPr marL="342900" indent="-342900" algn="l" rtl="0" eaLnBrk="0" fontAlgn="base" hangingPunct="0">
        <a:lnSpc>
          <a:spcPct val="114000"/>
        </a:lnSpc>
        <a:spcBef>
          <a:spcPct val="0"/>
        </a:spcBef>
        <a:spcAft>
          <a:spcPts val="600"/>
        </a:spcAft>
        <a:buClr>
          <a:srgbClr val="2D2901"/>
        </a:buClr>
        <a:buSzPct val="85000"/>
        <a:buFont typeface="Arial" pitchFamily="34" charset="0"/>
        <a:tabLst>
          <a:tab pos="341313" algn="l"/>
        </a:tabLst>
        <a:defRPr sz="2200" b="1" i="1" kern="1200">
          <a:solidFill>
            <a:schemeClr val="bg1"/>
          </a:solidFill>
          <a:latin typeface="Arial"/>
          <a:ea typeface="ＭＳ Ｐゴシック" pitchFamily="34" charset="-128"/>
          <a:cs typeface="Arial"/>
        </a:defRPr>
      </a:lvl1pPr>
      <a:lvl2pPr marL="344488" indent="112713" algn="l" rtl="0" eaLnBrk="0" fontAlgn="base" hangingPunct="0">
        <a:lnSpc>
          <a:spcPct val="114000"/>
        </a:lnSpc>
        <a:spcBef>
          <a:spcPct val="0"/>
        </a:spcBef>
        <a:spcAft>
          <a:spcPts val="600"/>
        </a:spcAft>
        <a:buClr>
          <a:srgbClr val="222613"/>
        </a:buClr>
        <a:buSzPct val="100000"/>
        <a:buFont typeface="Lucida Grande" pitchFamily="-84" charset="0"/>
        <a:defRPr sz="2000" b="1" kern="1200">
          <a:solidFill>
            <a:schemeClr val="bg1"/>
          </a:solidFill>
          <a:latin typeface="Arial"/>
          <a:ea typeface="Arial" charset="0"/>
          <a:cs typeface="Arial"/>
        </a:defRPr>
      </a:lvl2pPr>
      <a:lvl3pPr marL="688975" indent="225425" algn="l" rtl="0" eaLnBrk="0" fontAlgn="base" hangingPunct="0">
        <a:lnSpc>
          <a:spcPct val="114000"/>
        </a:lnSpc>
        <a:spcBef>
          <a:spcPct val="0"/>
        </a:spcBef>
        <a:spcAft>
          <a:spcPts val="600"/>
        </a:spcAft>
        <a:buClr>
          <a:srgbClr val="222613"/>
        </a:buClr>
        <a:buSzPct val="85000"/>
        <a:buFont typeface="Arial" pitchFamily="34" charset="0"/>
        <a:defRPr sz="1600" b="1" kern="1200">
          <a:solidFill>
            <a:schemeClr val="bg1"/>
          </a:solidFill>
          <a:latin typeface="Arial"/>
          <a:ea typeface="Arial" charset="0"/>
          <a:cs typeface="Arial"/>
        </a:defRPr>
      </a:lvl3pPr>
      <a:lvl4pPr marL="1279525" indent="-228600" algn="l" rtl="0" eaLnBrk="0" fontAlgn="base" hangingPunct="0">
        <a:lnSpc>
          <a:spcPct val="114000"/>
        </a:lnSpc>
        <a:spcBef>
          <a:spcPct val="0"/>
        </a:spcBef>
        <a:spcAft>
          <a:spcPts val="600"/>
        </a:spcAft>
        <a:buClr>
          <a:srgbClr val="222613"/>
        </a:buClr>
        <a:buSzPct val="75000"/>
        <a:buFont typeface="Courier New" pitchFamily="49" charset="0"/>
        <a:buChar char="o"/>
        <a:defRPr sz="1600" b="1" kern="1200">
          <a:solidFill>
            <a:schemeClr val="bg1"/>
          </a:solidFill>
          <a:latin typeface="Arial"/>
          <a:ea typeface="Arial" charset="0"/>
          <a:cs typeface="Arial"/>
        </a:defRPr>
      </a:lvl4pPr>
      <a:lvl5pPr marL="1554163" indent="-228600" algn="l" rtl="0" eaLnBrk="0" fontAlgn="base" hangingPunct="0">
        <a:lnSpc>
          <a:spcPct val="114000"/>
        </a:lnSpc>
        <a:spcBef>
          <a:spcPct val="0"/>
        </a:spcBef>
        <a:spcAft>
          <a:spcPts val="600"/>
        </a:spcAft>
        <a:buClr>
          <a:srgbClr val="222613"/>
        </a:buClr>
        <a:buSzPct val="85000"/>
        <a:buFont typeface="Arial" pitchFamily="34" charset="0"/>
        <a:buChar char="•"/>
        <a:defRPr sz="1400" b="1" kern="1200">
          <a:solidFill>
            <a:schemeClr val="bg1"/>
          </a:solidFill>
          <a:latin typeface="Arial"/>
          <a:ea typeface="Arial" charset="0"/>
          <a:cs typeface="Arial"/>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63136"/>
          </a:schemeClr>
        </a:solidFill>
        <a:effectLst/>
      </p:bgPr>
    </p:bg>
    <p:spTree>
      <p:nvGrpSpPr>
        <p:cNvPr id="1" name=""/>
        <p:cNvGrpSpPr/>
        <p:nvPr/>
      </p:nvGrpSpPr>
      <p:grpSpPr>
        <a:xfrm>
          <a:off x="0" y="0"/>
          <a:ext cx="0" cy="0"/>
          <a:chOff x="0" y="0"/>
          <a:chExt cx="0" cy="0"/>
        </a:xfrm>
      </p:grpSpPr>
      <p:pic>
        <p:nvPicPr>
          <p:cNvPr id="4098" name="Picture 10" descr="D:\Bharti\Bharti's Projects\PPT Templates\US Army\top bar1.png"/>
          <p:cNvPicPr>
            <a:picLocks noChangeAspect="1" noChangeArrowheads="1"/>
          </p:cNvPicPr>
          <p:nvPr userDrawn="1"/>
        </p:nvPicPr>
        <p:blipFill>
          <a:blip r:embed="rId9" cstate="print"/>
          <a:srcRect/>
          <a:stretch>
            <a:fillRect/>
          </a:stretch>
        </p:blipFill>
        <p:spPr bwMode="auto">
          <a:xfrm>
            <a:off x="0" y="6089650"/>
            <a:ext cx="9144000" cy="836613"/>
          </a:xfrm>
          <a:prstGeom prst="rect">
            <a:avLst/>
          </a:prstGeom>
          <a:noFill/>
          <a:ln w="9525">
            <a:noFill/>
            <a:miter lim="800000"/>
            <a:headEnd/>
            <a:tailEnd/>
          </a:ln>
        </p:spPr>
      </p:pic>
      <p:pic>
        <p:nvPicPr>
          <p:cNvPr id="4099" name="Picture 9"/>
          <p:cNvPicPr>
            <a:picLocks noChangeAspect="1" noChangeArrowheads="1"/>
          </p:cNvPicPr>
          <p:nvPr userDrawn="1"/>
        </p:nvPicPr>
        <p:blipFill>
          <a:blip r:embed="rId10" cstate="print"/>
          <a:srcRect/>
          <a:stretch>
            <a:fillRect/>
          </a:stretch>
        </p:blipFill>
        <p:spPr bwMode="auto">
          <a:xfrm>
            <a:off x="55563" y="74613"/>
            <a:ext cx="4516437" cy="700087"/>
          </a:xfrm>
          <a:prstGeom prst="rect">
            <a:avLst/>
          </a:prstGeom>
          <a:noFill/>
          <a:ln w="9525">
            <a:noFill/>
            <a:miter lim="800000"/>
            <a:headEnd/>
            <a:tailEnd/>
          </a:ln>
        </p:spPr>
      </p:pic>
      <p:sp>
        <p:nvSpPr>
          <p:cNvPr id="7" name="TextBox 16"/>
          <p:cNvSpPr txBox="1">
            <a:spLocks noChangeArrowheads="1"/>
          </p:cNvSpPr>
          <p:nvPr userDrawn="1"/>
        </p:nvSpPr>
        <p:spPr bwMode="white">
          <a:xfrm>
            <a:off x="609600" y="6167438"/>
            <a:ext cx="8001000" cy="461962"/>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MS PGothic" pitchFamily="34" charset="-128"/>
              </a:rPr>
              <a:t>SHARP Program: </a:t>
            </a:r>
            <a:r>
              <a:rPr lang="en-US" sz="2000" i="1" dirty="0" smtClean="0">
                <a:solidFill>
                  <a:srgbClr val="FFD531"/>
                </a:solidFill>
                <a:latin typeface="Franklin Gothic Medium" pitchFamily="34" charset="0"/>
                <a:ea typeface="MS PGothic" pitchFamily="34" charset="-128"/>
              </a:rPr>
              <a:t>I AM THE FORCE BEHIND THE FIGHT </a:t>
            </a:r>
          </a:p>
        </p:txBody>
      </p:sp>
      <p:sp>
        <p:nvSpPr>
          <p:cNvPr id="2" name="Title Placeholder 1"/>
          <p:cNvSpPr>
            <a:spLocks noGrp="1"/>
          </p:cNvSpPr>
          <p:nvPr>
            <p:ph type="title"/>
          </p:nvPr>
        </p:nvSpPr>
        <p:spPr>
          <a:xfrm>
            <a:off x="4670425" y="0"/>
            <a:ext cx="4473575" cy="895350"/>
          </a:xfrm>
          <a:prstGeom prst="rect">
            <a:avLst/>
          </a:prstGeom>
          <a:ln>
            <a:noFill/>
          </a:ln>
          <a:effectLst/>
        </p:spPr>
        <p:txBody>
          <a:bodyPr vert="horz" lIns="91440" tIns="0" rIns="91440" bIns="0" rtlCol="0" anchor="t" anchorCtr="0">
            <a:no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8370" r:id="rId1"/>
    <p:sldLayoutId id="2147488371" r:id="rId2"/>
    <p:sldLayoutId id="2147488372" r:id="rId3"/>
    <p:sldLayoutId id="2147488373" r:id="rId4"/>
    <p:sldLayoutId id="2147488374" r:id="rId5"/>
    <p:sldLayoutId id="2147488375" r:id="rId6"/>
    <p:sldLayoutId id="2147488376" r:id="rId7"/>
  </p:sldLayoutIdLst>
  <p:timing>
    <p:tnLst>
      <p:par>
        <p:cTn id="1" dur="indefinite" restart="never" nodeType="tmRoot"/>
      </p:par>
    </p:tnLst>
  </p:timing>
  <p:txStyles>
    <p:titleStyle>
      <a:lvl1pPr algn="r" rtl="0" eaLnBrk="0" fontAlgn="base" hangingPunct="0">
        <a:spcBef>
          <a:spcPct val="0"/>
        </a:spcBef>
        <a:spcAft>
          <a:spcPct val="0"/>
        </a:spcAft>
        <a:defRPr lang="en-US" sz="3200" kern="1200" spc="-100" dirty="0">
          <a:ln w="3200">
            <a:noFill/>
            <a:prstDash val="solid"/>
            <a:round/>
          </a:ln>
          <a:solidFill>
            <a:srgbClr val="141313"/>
          </a:solidFill>
          <a:latin typeface="Arial" pitchFamily="34" charset="0"/>
          <a:ea typeface="ＭＳ Ｐゴシック" pitchFamily="34" charset="-128"/>
          <a:cs typeface="Arial" pitchFamily="34" charset="0"/>
        </a:defRPr>
      </a:lvl1pPr>
      <a:lvl2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2pPr>
      <a:lvl3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3pPr>
      <a:lvl4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4pPr>
      <a:lvl5pPr algn="r" rtl="0" eaLnBrk="0" fontAlgn="base" hangingPunct="0">
        <a:spcBef>
          <a:spcPct val="0"/>
        </a:spcBef>
        <a:spcAft>
          <a:spcPct val="0"/>
        </a:spcAft>
        <a:defRPr sz="3200">
          <a:solidFill>
            <a:srgbClr val="141313"/>
          </a:solidFill>
          <a:latin typeface="Arial" pitchFamily="34" charset="0"/>
          <a:ea typeface="ＭＳ Ｐゴシック" pitchFamily="34" charset="-128"/>
          <a:cs typeface="Arial" pitchFamily="34" charset="0"/>
        </a:defRPr>
      </a:lvl5pPr>
      <a:lvl6pPr marL="457200" algn="r" rtl="0" eaLnBrk="1" fontAlgn="base" hangingPunct="1">
        <a:spcBef>
          <a:spcPct val="0"/>
        </a:spcBef>
        <a:spcAft>
          <a:spcPct val="0"/>
        </a:spcAft>
        <a:defRPr sz="3200">
          <a:solidFill>
            <a:schemeClr val="tx1"/>
          </a:solidFill>
          <a:latin typeface="Arial" pitchFamily="34" charset="0"/>
          <a:cs typeface="Arial" pitchFamily="34" charset="0"/>
        </a:defRPr>
      </a:lvl6pPr>
      <a:lvl7pPr marL="914400" algn="r" rtl="0" eaLnBrk="1" fontAlgn="base" hangingPunct="1">
        <a:spcBef>
          <a:spcPct val="0"/>
        </a:spcBef>
        <a:spcAft>
          <a:spcPct val="0"/>
        </a:spcAft>
        <a:defRPr sz="3200">
          <a:solidFill>
            <a:schemeClr val="tx1"/>
          </a:solidFill>
          <a:latin typeface="Arial" pitchFamily="34" charset="0"/>
          <a:cs typeface="Arial" pitchFamily="34" charset="0"/>
        </a:defRPr>
      </a:lvl7pPr>
      <a:lvl8pPr marL="1371600" algn="r" rtl="0" eaLnBrk="1" fontAlgn="base" hangingPunct="1">
        <a:spcBef>
          <a:spcPct val="0"/>
        </a:spcBef>
        <a:spcAft>
          <a:spcPct val="0"/>
        </a:spcAft>
        <a:defRPr sz="3200">
          <a:solidFill>
            <a:schemeClr val="tx1"/>
          </a:solidFill>
          <a:latin typeface="Arial" pitchFamily="34" charset="0"/>
          <a:cs typeface="Arial" pitchFamily="34" charset="0"/>
        </a:defRPr>
      </a:lvl8pPr>
      <a:lvl9pPr marL="1828800" algn="r" rtl="0" eaLnBrk="1" fontAlgn="base" hangingPunct="1">
        <a:spcBef>
          <a:spcPct val="0"/>
        </a:spcBef>
        <a:spcAft>
          <a:spcPct val="0"/>
        </a:spcAft>
        <a:defRPr sz="3200">
          <a:solidFill>
            <a:schemeClr val="tx1"/>
          </a:solidFill>
          <a:latin typeface="Arial" pitchFamily="34" charset="0"/>
          <a:cs typeface="Arial" pitchFamily="34" charset="0"/>
        </a:defRPr>
      </a:lvl9pPr>
    </p:titleStyle>
    <p:bodyStyle>
      <a:lvl1pPr marL="342900" indent="-342900" algn="l" rtl="0" eaLnBrk="0" fontAlgn="base" hangingPunct="0">
        <a:lnSpc>
          <a:spcPct val="114000"/>
        </a:lnSpc>
        <a:spcBef>
          <a:spcPct val="0"/>
        </a:spcBef>
        <a:spcAft>
          <a:spcPts val="600"/>
        </a:spcAft>
        <a:buClr>
          <a:srgbClr val="2D2901"/>
        </a:buClr>
        <a:buSzPct val="85000"/>
        <a:buFont typeface="Arial" pitchFamily="34" charset="0"/>
        <a:tabLst>
          <a:tab pos="341313" algn="l"/>
        </a:tabLst>
        <a:defRPr sz="2200" b="1" i="1" kern="1200">
          <a:solidFill>
            <a:schemeClr val="bg1"/>
          </a:solidFill>
          <a:latin typeface="Arial"/>
          <a:ea typeface="ＭＳ Ｐゴシック" pitchFamily="34" charset="-128"/>
          <a:cs typeface="Arial"/>
        </a:defRPr>
      </a:lvl1pPr>
      <a:lvl2pPr marL="344488" indent="112713" algn="l" rtl="0" eaLnBrk="0" fontAlgn="base" hangingPunct="0">
        <a:lnSpc>
          <a:spcPct val="114000"/>
        </a:lnSpc>
        <a:spcBef>
          <a:spcPct val="0"/>
        </a:spcBef>
        <a:spcAft>
          <a:spcPts val="600"/>
        </a:spcAft>
        <a:buClr>
          <a:srgbClr val="222613"/>
        </a:buClr>
        <a:buSzPct val="100000"/>
        <a:buFont typeface="Lucida Grande" pitchFamily="-84" charset="0"/>
        <a:defRPr sz="2000" b="1" kern="1200">
          <a:solidFill>
            <a:schemeClr val="bg1"/>
          </a:solidFill>
          <a:latin typeface="Arial"/>
          <a:ea typeface="Arial" charset="0"/>
          <a:cs typeface="Arial"/>
        </a:defRPr>
      </a:lvl2pPr>
      <a:lvl3pPr marL="688975" indent="225425" algn="l" rtl="0" eaLnBrk="0" fontAlgn="base" hangingPunct="0">
        <a:lnSpc>
          <a:spcPct val="114000"/>
        </a:lnSpc>
        <a:spcBef>
          <a:spcPct val="0"/>
        </a:spcBef>
        <a:spcAft>
          <a:spcPts val="600"/>
        </a:spcAft>
        <a:buClr>
          <a:srgbClr val="222613"/>
        </a:buClr>
        <a:buSzPct val="85000"/>
        <a:buFont typeface="Arial" pitchFamily="34" charset="0"/>
        <a:defRPr sz="1600" b="1" kern="1200">
          <a:solidFill>
            <a:schemeClr val="bg1"/>
          </a:solidFill>
          <a:latin typeface="Arial"/>
          <a:ea typeface="Arial" charset="0"/>
          <a:cs typeface="Arial"/>
        </a:defRPr>
      </a:lvl3pPr>
      <a:lvl4pPr marL="1279525" indent="-228600" algn="l" rtl="0" eaLnBrk="0" fontAlgn="base" hangingPunct="0">
        <a:lnSpc>
          <a:spcPct val="114000"/>
        </a:lnSpc>
        <a:spcBef>
          <a:spcPct val="0"/>
        </a:spcBef>
        <a:spcAft>
          <a:spcPts val="600"/>
        </a:spcAft>
        <a:buClr>
          <a:srgbClr val="222613"/>
        </a:buClr>
        <a:buSzPct val="75000"/>
        <a:buFont typeface="Courier New" pitchFamily="49" charset="0"/>
        <a:buChar char="o"/>
        <a:defRPr sz="1600" b="1" kern="1200">
          <a:solidFill>
            <a:schemeClr val="bg1"/>
          </a:solidFill>
          <a:latin typeface="Arial"/>
          <a:ea typeface="Arial" charset="0"/>
          <a:cs typeface="Arial"/>
        </a:defRPr>
      </a:lvl4pPr>
      <a:lvl5pPr marL="1554163" indent="-228600" algn="l" rtl="0" eaLnBrk="0" fontAlgn="base" hangingPunct="0">
        <a:lnSpc>
          <a:spcPct val="114000"/>
        </a:lnSpc>
        <a:spcBef>
          <a:spcPct val="0"/>
        </a:spcBef>
        <a:spcAft>
          <a:spcPts val="600"/>
        </a:spcAft>
        <a:buClr>
          <a:srgbClr val="222613"/>
        </a:buClr>
        <a:buSzPct val="85000"/>
        <a:buFont typeface="Arial" pitchFamily="34" charset="0"/>
        <a:buChar char="•"/>
        <a:defRPr sz="1400" b="1" kern="1200">
          <a:solidFill>
            <a:schemeClr val="bg1"/>
          </a:solidFill>
          <a:latin typeface="Arial"/>
          <a:ea typeface="Arial" charset="0"/>
          <a:cs typeface="Arial"/>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63136"/>
          </a:schemeClr>
        </a:solidFill>
        <a:effectLst/>
      </p:bgPr>
    </p:bg>
    <p:spTree>
      <p:nvGrpSpPr>
        <p:cNvPr id="1" name=""/>
        <p:cNvGrpSpPr/>
        <p:nvPr/>
      </p:nvGrpSpPr>
      <p:grpSpPr>
        <a:xfrm>
          <a:off x="0" y="0"/>
          <a:ext cx="0" cy="0"/>
          <a:chOff x="0" y="0"/>
          <a:chExt cx="0" cy="0"/>
        </a:xfrm>
      </p:grpSpPr>
      <p:pic>
        <p:nvPicPr>
          <p:cNvPr id="5122" name="Picture 10" descr="D:\Bharti\Bharti's Projects\PPT Templates\US Army\top bar1.png"/>
          <p:cNvPicPr>
            <a:picLocks noChangeAspect="1" noChangeArrowheads="1"/>
          </p:cNvPicPr>
          <p:nvPr userDrawn="1"/>
        </p:nvPicPr>
        <p:blipFill>
          <a:blip r:embed="rId10" cstate="print"/>
          <a:srcRect/>
          <a:stretch>
            <a:fillRect/>
          </a:stretch>
        </p:blipFill>
        <p:spPr bwMode="auto">
          <a:xfrm>
            <a:off x="0" y="6089650"/>
            <a:ext cx="9144000" cy="836613"/>
          </a:xfrm>
          <a:prstGeom prst="rect">
            <a:avLst/>
          </a:prstGeom>
          <a:noFill/>
          <a:ln w="9525">
            <a:noFill/>
            <a:miter lim="800000"/>
            <a:headEnd/>
            <a:tailEnd/>
          </a:ln>
        </p:spPr>
      </p:pic>
      <p:sp>
        <p:nvSpPr>
          <p:cNvPr id="5123" name="Text Placeholder 8"/>
          <p:cNvSpPr>
            <a:spLocks noGrp="1"/>
          </p:cNvSpPr>
          <p:nvPr>
            <p:ph type="body" idx="1"/>
          </p:nvPr>
        </p:nvSpPr>
        <p:spPr bwMode="auto">
          <a:xfrm>
            <a:off x="352425" y="1597025"/>
            <a:ext cx="8442325" cy="4222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24" name="Picture 9"/>
          <p:cNvPicPr>
            <a:picLocks noChangeAspect="1" noChangeArrowheads="1"/>
          </p:cNvPicPr>
          <p:nvPr userDrawn="1"/>
        </p:nvPicPr>
        <p:blipFill>
          <a:blip r:embed="rId11" cstate="print"/>
          <a:srcRect/>
          <a:stretch>
            <a:fillRect/>
          </a:stretch>
        </p:blipFill>
        <p:spPr bwMode="auto">
          <a:xfrm>
            <a:off x="55563" y="74613"/>
            <a:ext cx="4516437" cy="700087"/>
          </a:xfrm>
          <a:prstGeom prst="rect">
            <a:avLst/>
          </a:prstGeom>
          <a:noFill/>
          <a:ln w="9525">
            <a:noFill/>
            <a:miter lim="800000"/>
            <a:headEnd/>
            <a:tailEnd/>
          </a:ln>
        </p:spPr>
      </p:pic>
      <p:sp>
        <p:nvSpPr>
          <p:cNvPr id="7" name="TextBox 16"/>
          <p:cNvSpPr txBox="1">
            <a:spLocks noChangeArrowheads="1"/>
          </p:cNvSpPr>
          <p:nvPr userDrawn="1"/>
        </p:nvSpPr>
        <p:spPr bwMode="white">
          <a:xfrm>
            <a:off x="609600" y="6167438"/>
            <a:ext cx="8001000" cy="461962"/>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ea typeface="ＭＳ Ｐゴシック" charset="-128"/>
              </a:rPr>
              <a:t>SHARP Program: </a:t>
            </a:r>
            <a:r>
              <a:rPr lang="en-US" sz="2400" i="1" dirty="0" smtClean="0">
                <a:solidFill>
                  <a:srgbClr val="FFD531"/>
                </a:solidFill>
                <a:latin typeface="Franklin Gothic Medium" pitchFamily="34" charset="0"/>
                <a:ea typeface="ＭＳ Ｐゴシック" charset="-128"/>
              </a:rPr>
              <a:t>I AM THE FORCE BEHIND THE FIGHT </a:t>
            </a:r>
          </a:p>
        </p:txBody>
      </p:sp>
    </p:spTree>
  </p:cSld>
  <p:clrMap bg1="dk1" tx1="lt1" bg2="dk2" tx2="lt2" accent1="accent1" accent2="accent2" accent3="accent3" accent4="accent4" accent5="accent5" accent6="accent6" hlink="hlink" folHlink="folHlink"/>
  <p:sldLayoutIdLst>
    <p:sldLayoutId id="2147488377" r:id="rId1"/>
    <p:sldLayoutId id="2147488378" r:id="rId2"/>
    <p:sldLayoutId id="2147488379" r:id="rId3"/>
    <p:sldLayoutId id="2147488380" r:id="rId4"/>
    <p:sldLayoutId id="2147488381" r:id="rId5"/>
    <p:sldLayoutId id="2147488382" r:id="rId6"/>
    <p:sldLayoutId id="2147488383" r:id="rId7"/>
    <p:sldLayoutId id="2147488384" r:id="rId8"/>
  </p:sldLayoutIdLst>
  <p:timing>
    <p:tnLst>
      <p:par>
        <p:cTn id="1" dur="indefinite" restart="never" nodeType="tmRoot"/>
      </p:par>
    </p:tnLst>
  </p:timing>
  <p:txStyles>
    <p:titleStyle>
      <a:lvl1pPr algn="r" rtl="0" eaLnBrk="0" fontAlgn="base" hangingPunct="0">
        <a:spcBef>
          <a:spcPct val="0"/>
        </a:spcBef>
        <a:spcAft>
          <a:spcPct val="0"/>
        </a:spcAft>
        <a:defRPr lang="en-US" sz="3200" kern="1200" spc="-100" dirty="0">
          <a:ln w="3200">
            <a:solidFill>
              <a:schemeClr val="bg2">
                <a:shade val="75000"/>
                <a:alpha val="25000"/>
              </a:schemeClr>
            </a:solidFill>
            <a:prstDash val="solid"/>
            <a:round/>
          </a:ln>
          <a:solidFill>
            <a:srgbClr val="FFD531"/>
          </a:solidFill>
          <a:latin typeface="Arial" pitchFamily="34" charset="0"/>
          <a:ea typeface="ＭＳ Ｐゴシック" pitchFamily="34" charset="-128"/>
          <a:cs typeface="Arial" pitchFamily="34" charset="0"/>
        </a:defRPr>
      </a:lvl1pPr>
      <a:lvl2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2pPr>
      <a:lvl3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3pPr>
      <a:lvl4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4pPr>
      <a:lvl5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5pPr>
      <a:lvl6pPr marL="457200" algn="r" rtl="0" eaLnBrk="1" fontAlgn="base" hangingPunct="1">
        <a:spcBef>
          <a:spcPct val="0"/>
        </a:spcBef>
        <a:spcAft>
          <a:spcPct val="0"/>
        </a:spcAft>
        <a:defRPr sz="3200">
          <a:solidFill>
            <a:schemeClr val="tx1"/>
          </a:solidFill>
          <a:latin typeface="Arial" pitchFamily="34" charset="0"/>
          <a:cs typeface="Arial" pitchFamily="34" charset="0"/>
        </a:defRPr>
      </a:lvl6pPr>
      <a:lvl7pPr marL="914400" algn="r" rtl="0" eaLnBrk="1" fontAlgn="base" hangingPunct="1">
        <a:spcBef>
          <a:spcPct val="0"/>
        </a:spcBef>
        <a:spcAft>
          <a:spcPct val="0"/>
        </a:spcAft>
        <a:defRPr sz="3200">
          <a:solidFill>
            <a:schemeClr val="tx1"/>
          </a:solidFill>
          <a:latin typeface="Arial" pitchFamily="34" charset="0"/>
          <a:cs typeface="Arial" pitchFamily="34" charset="0"/>
        </a:defRPr>
      </a:lvl7pPr>
      <a:lvl8pPr marL="1371600" algn="r" rtl="0" eaLnBrk="1" fontAlgn="base" hangingPunct="1">
        <a:spcBef>
          <a:spcPct val="0"/>
        </a:spcBef>
        <a:spcAft>
          <a:spcPct val="0"/>
        </a:spcAft>
        <a:defRPr sz="3200">
          <a:solidFill>
            <a:schemeClr val="tx1"/>
          </a:solidFill>
          <a:latin typeface="Arial" pitchFamily="34" charset="0"/>
          <a:cs typeface="Arial" pitchFamily="34" charset="0"/>
        </a:defRPr>
      </a:lvl8pPr>
      <a:lvl9pPr marL="1828800" algn="r" rtl="0" eaLnBrk="1" fontAlgn="base" hangingPunct="1">
        <a:spcBef>
          <a:spcPct val="0"/>
        </a:spcBef>
        <a:spcAft>
          <a:spcPct val="0"/>
        </a:spcAft>
        <a:defRPr sz="3200">
          <a:solidFill>
            <a:schemeClr val="tx1"/>
          </a:solidFill>
          <a:latin typeface="Arial" pitchFamily="34" charset="0"/>
          <a:cs typeface="Arial" pitchFamily="34" charset="0"/>
        </a:defRPr>
      </a:lvl9pPr>
    </p:titleStyle>
    <p:bodyStyle>
      <a:lvl1pPr marL="341313" indent="-341313" algn="l" rtl="0" eaLnBrk="0" fontAlgn="base" hangingPunct="0">
        <a:spcBef>
          <a:spcPts val="600"/>
        </a:spcBef>
        <a:spcAft>
          <a:spcPts val="1200"/>
        </a:spcAft>
        <a:buClr>
          <a:srgbClr val="2D2901"/>
        </a:buClr>
        <a:buSzPct val="85000"/>
        <a:buFont typeface="Arial" pitchFamily="34" charset="0"/>
        <a:buChar char="•"/>
        <a:tabLst>
          <a:tab pos="341313" algn="l"/>
        </a:tabLst>
        <a:defRPr sz="2200" kern="1200">
          <a:solidFill>
            <a:schemeClr val="bg1"/>
          </a:solidFill>
          <a:latin typeface="Myriad Pro"/>
          <a:ea typeface="ＭＳ Ｐゴシック" pitchFamily="34" charset="-128"/>
          <a:cs typeface="Myriad Pro"/>
        </a:defRPr>
      </a:lvl1pPr>
      <a:lvl2pPr marL="639763" indent="-273050" algn="l" rtl="0" eaLnBrk="0" fontAlgn="base" hangingPunct="0">
        <a:spcBef>
          <a:spcPts val="300"/>
        </a:spcBef>
        <a:spcAft>
          <a:spcPts val="1200"/>
        </a:spcAft>
        <a:buClr>
          <a:srgbClr val="222613"/>
        </a:buClr>
        <a:buSzPct val="100000"/>
        <a:buFont typeface="Lucida Grande" pitchFamily="-84" charset="0"/>
        <a:buChar char="–"/>
        <a:defRPr sz="2000" kern="1200">
          <a:solidFill>
            <a:schemeClr val="bg1"/>
          </a:solidFill>
          <a:latin typeface="Myriad Pro"/>
          <a:ea typeface="Arial" charset="0"/>
          <a:cs typeface="Myriad Pro"/>
        </a:defRPr>
      </a:lvl2pPr>
      <a:lvl3pPr marL="1004888" indent="-228600" algn="l" rtl="0" eaLnBrk="0" fontAlgn="base" hangingPunct="0">
        <a:spcBef>
          <a:spcPts val="300"/>
        </a:spcBef>
        <a:spcAft>
          <a:spcPts val="1200"/>
        </a:spcAft>
        <a:buClr>
          <a:srgbClr val="222613"/>
        </a:buClr>
        <a:buSzPct val="85000"/>
        <a:buFont typeface="Wingdings" pitchFamily="2" charset="2"/>
        <a:buChar char="§"/>
        <a:defRPr kern="1200">
          <a:solidFill>
            <a:schemeClr val="bg1"/>
          </a:solidFill>
          <a:latin typeface="Myriad Pro"/>
          <a:ea typeface="Arial" charset="0"/>
          <a:cs typeface="Myriad Pro"/>
        </a:defRPr>
      </a:lvl3pPr>
      <a:lvl4pPr marL="1279525" indent="-228600" algn="l" rtl="0" eaLnBrk="0" fontAlgn="base" hangingPunct="0">
        <a:spcBef>
          <a:spcPts val="300"/>
        </a:spcBef>
        <a:spcAft>
          <a:spcPts val="1200"/>
        </a:spcAft>
        <a:buClr>
          <a:srgbClr val="222613"/>
        </a:buClr>
        <a:buSzPct val="75000"/>
        <a:buFont typeface="Courier New" pitchFamily="49" charset="0"/>
        <a:buChar char="o"/>
        <a:defRPr sz="1600" kern="1200">
          <a:solidFill>
            <a:schemeClr val="bg1"/>
          </a:solidFill>
          <a:latin typeface="Myriad Pro"/>
          <a:ea typeface="Arial" charset="0"/>
          <a:cs typeface="Myriad Pro"/>
        </a:defRPr>
      </a:lvl4pPr>
      <a:lvl5pPr marL="1554163" indent="-228600" algn="l" rtl="0" eaLnBrk="0" fontAlgn="base" hangingPunct="0">
        <a:spcBef>
          <a:spcPts val="338"/>
        </a:spcBef>
        <a:spcAft>
          <a:spcPts val="1200"/>
        </a:spcAft>
        <a:buClr>
          <a:srgbClr val="222613"/>
        </a:buClr>
        <a:buSzPct val="85000"/>
        <a:buFont typeface="Arial" pitchFamily="34" charset="0"/>
        <a:buChar char="•"/>
        <a:defRPr sz="1400" kern="1200">
          <a:solidFill>
            <a:schemeClr val="bg1"/>
          </a:solidFill>
          <a:latin typeface="Myriad Pro"/>
          <a:ea typeface="Arial" charset="0"/>
          <a:cs typeface="Myriad Pro"/>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63136"/>
          </a:schemeClr>
        </a:solidFill>
        <a:effectLst/>
      </p:bgPr>
    </p:bg>
    <p:spTree>
      <p:nvGrpSpPr>
        <p:cNvPr id="1" name=""/>
        <p:cNvGrpSpPr/>
        <p:nvPr/>
      </p:nvGrpSpPr>
      <p:grpSpPr>
        <a:xfrm>
          <a:off x="0" y="0"/>
          <a:ext cx="0" cy="0"/>
          <a:chOff x="0" y="0"/>
          <a:chExt cx="0" cy="0"/>
        </a:xfrm>
      </p:grpSpPr>
      <p:pic>
        <p:nvPicPr>
          <p:cNvPr id="6146" name="Picture 10" descr="D:\Bharti\Bharti's Projects\PPT Templates\US Army\top bar1.png"/>
          <p:cNvPicPr>
            <a:picLocks noChangeAspect="1" noChangeArrowheads="1"/>
          </p:cNvPicPr>
          <p:nvPr userDrawn="1"/>
        </p:nvPicPr>
        <p:blipFill>
          <a:blip r:embed="rId11" cstate="print"/>
          <a:srcRect b="4819"/>
          <a:stretch>
            <a:fillRect/>
          </a:stretch>
        </p:blipFill>
        <p:spPr bwMode="auto">
          <a:xfrm>
            <a:off x="0" y="6089650"/>
            <a:ext cx="9144000" cy="768350"/>
          </a:xfrm>
          <a:prstGeom prst="rect">
            <a:avLst/>
          </a:prstGeom>
          <a:noFill/>
          <a:ln w="9525">
            <a:noFill/>
            <a:miter lim="800000"/>
            <a:headEnd/>
            <a:tailEnd/>
          </a:ln>
        </p:spPr>
      </p:pic>
      <p:pic>
        <p:nvPicPr>
          <p:cNvPr id="6147" name="Picture 9"/>
          <p:cNvPicPr>
            <a:picLocks noChangeAspect="1" noChangeArrowheads="1"/>
          </p:cNvPicPr>
          <p:nvPr userDrawn="1"/>
        </p:nvPicPr>
        <p:blipFill>
          <a:blip r:embed="rId12" cstate="print"/>
          <a:srcRect/>
          <a:stretch>
            <a:fillRect/>
          </a:stretch>
        </p:blipFill>
        <p:spPr bwMode="auto">
          <a:xfrm>
            <a:off x="55563" y="74613"/>
            <a:ext cx="4516437" cy="700087"/>
          </a:xfrm>
          <a:prstGeom prst="rect">
            <a:avLst/>
          </a:prstGeom>
          <a:noFill/>
          <a:ln w="9525">
            <a:noFill/>
            <a:miter lim="800000"/>
            <a:headEnd/>
            <a:tailEnd/>
          </a:ln>
        </p:spPr>
      </p:pic>
      <p:sp>
        <p:nvSpPr>
          <p:cNvPr id="8" name="TextBox 16"/>
          <p:cNvSpPr txBox="1">
            <a:spLocks noChangeArrowheads="1"/>
          </p:cNvSpPr>
          <p:nvPr userDrawn="1"/>
        </p:nvSpPr>
        <p:spPr bwMode="white">
          <a:xfrm>
            <a:off x="569913" y="6184900"/>
            <a:ext cx="8001000" cy="461963"/>
          </a:xfrm>
          <a:prstGeom prst="rect">
            <a:avLst/>
          </a:prstGeom>
          <a:noFill/>
          <a:ln>
            <a:noFill/>
          </a:ln>
          <a:extLst/>
        </p:spPr>
        <p:txBody>
          <a:bodyPr>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defRPr/>
            </a:pPr>
            <a:r>
              <a:rPr lang="en-US" sz="2400" b="1" i="1" dirty="0" smtClean="0">
                <a:solidFill>
                  <a:srgbClr val="FFD531"/>
                </a:solidFill>
                <a:latin typeface="Franklin Gothic Medium" pitchFamily="34" charset="0"/>
              </a:rPr>
              <a:t>SHARP Program: </a:t>
            </a:r>
            <a:r>
              <a:rPr lang="en-US" sz="2400" i="1" dirty="0" smtClean="0">
                <a:solidFill>
                  <a:srgbClr val="FFD531"/>
                </a:solidFill>
                <a:latin typeface="Franklin Gothic Medium" pitchFamily="34" charset="0"/>
              </a:rPr>
              <a:t>I AM THE FORCE BEHIND THE FIGHT </a:t>
            </a:r>
          </a:p>
        </p:txBody>
      </p:sp>
      <p:sp>
        <p:nvSpPr>
          <p:cNvPr id="9" name="TextBox 20"/>
          <p:cNvSpPr txBox="1">
            <a:spLocks noChangeArrowheads="1"/>
          </p:cNvSpPr>
          <p:nvPr userDrawn="1"/>
        </p:nvSpPr>
        <p:spPr bwMode="white">
          <a:xfrm>
            <a:off x="8510588" y="6289675"/>
            <a:ext cx="633412" cy="276225"/>
          </a:xfrm>
          <a:prstGeom prst="rect">
            <a:avLst/>
          </a:prstGeom>
          <a:noFill/>
          <a:ln>
            <a:noFill/>
          </a:ln>
          <a:extLst/>
        </p:spPr>
        <p:txBody>
          <a:bodyPr>
            <a:spAutoFit/>
          </a:bodyPr>
          <a:lstStyle/>
          <a:p>
            <a:pPr algn="ctr" eaLnBrk="0" hangingPunct="0">
              <a:defRPr/>
            </a:pPr>
            <a:fld id="{36328374-B03A-4739-95B8-D1895C8B1A99}" type="slidenum">
              <a:rPr lang="en-US">
                <a:solidFill>
                  <a:srgbClr val="FFDD4F"/>
                </a:solidFill>
                <a:latin typeface="Myriad Pro" charset="0"/>
                <a:cs typeface="+mn-cs"/>
              </a:rPr>
              <a:pPr algn="ctr" eaLnBrk="0" hangingPunct="0">
                <a:defRPr/>
              </a:pPr>
              <a:t>‹#›</a:t>
            </a:fld>
            <a:endParaRPr lang="en-US">
              <a:solidFill>
                <a:srgbClr val="FFDD4F"/>
              </a:solidFill>
              <a:latin typeface="Myriad Pro" charset="0"/>
              <a:cs typeface="+mn-cs"/>
            </a:endParaRPr>
          </a:p>
        </p:txBody>
      </p:sp>
    </p:spTree>
  </p:cSld>
  <p:clrMap bg1="dk1" tx1="lt1" bg2="dk2" tx2="lt2" accent1="accent1" accent2="accent2" accent3="accent3" accent4="accent4" accent5="accent5" accent6="accent6" hlink="hlink" folHlink="folHlink"/>
  <p:sldLayoutIdLst>
    <p:sldLayoutId id="2147488340" r:id="rId1"/>
    <p:sldLayoutId id="2147488341" r:id="rId2"/>
    <p:sldLayoutId id="2147488342" r:id="rId3"/>
    <p:sldLayoutId id="2147488343" r:id="rId4"/>
    <p:sldLayoutId id="2147488344" r:id="rId5"/>
    <p:sldLayoutId id="2147488345" r:id="rId6"/>
    <p:sldLayoutId id="2147488346" r:id="rId7"/>
    <p:sldLayoutId id="2147488347" r:id="rId8"/>
    <p:sldLayoutId id="2147488348" r:id="rId9"/>
  </p:sldLayoutIdLst>
  <p:transition/>
  <p:timing>
    <p:tnLst>
      <p:par>
        <p:cTn id="1" dur="indefinite" restart="never" nodeType="tmRoot"/>
      </p:par>
    </p:tnLst>
  </p:timing>
  <p:txStyles>
    <p:titleStyle>
      <a:lvl1pPr algn="r" rtl="0" eaLnBrk="0" fontAlgn="base" hangingPunct="0">
        <a:spcBef>
          <a:spcPct val="0"/>
        </a:spcBef>
        <a:spcAft>
          <a:spcPct val="0"/>
        </a:spcAft>
        <a:defRPr lang="en-US" sz="3200" kern="1200" spc="-100" dirty="0">
          <a:ln w="3200">
            <a:solidFill>
              <a:schemeClr val="bg2">
                <a:shade val="75000"/>
                <a:alpha val="25000"/>
              </a:schemeClr>
            </a:solidFill>
            <a:prstDash val="solid"/>
            <a:round/>
          </a:ln>
          <a:solidFill>
            <a:srgbClr val="FFD531"/>
          </a:solidFill>
          <a:latin typeface="Arial" pitchFamily="34" charset="0"/>
          <a:ea typeface="ＭＳ Ｐゴシック" pitchFamily="34" charset="-128"/>
          <a:cs typeface="Arial" pitchFamily="34" charset="0"/>
        </a:defRPr>
      </a:lvl1pPr>
      <a:lvl2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2pPr>
      <a:lvl3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3pPr>
      <a:lvl4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4pPr>
      <a:lvl5pPr algn="r" rtl="0" eaLnBrk="0" fontAlgn="base" hangingPunct="0">
        <a:spcBef>
          <a:spcPct val="0"/>
        </a:spcBef>
        <a:spcAft>
          <a:spcPct val="0"/>
        </a:spcAft>
        <a:defRPr sz="3200">
          <a:solidFill>
            <a:srgbClr val="FFD531"/>
          </a:solidFill>
          <a:latin typeface="Arial" pitchFamily="34" charset="0"/>
          <a:ea typeface="ＭＳ Ｐゴシック" pitchFamily="34" charset="-128"/>
          <a:cs typeface="Arial" pitchFamily="34" charset="0"/>
        </a:defRPr>
      </a:lvl5pPr>
      <a:lvl6pPr marL="457200" algn="r" rtl="0" eaLnBrk="1" fontAlgn="base" hangingPunct="1">
        <a:spcBef>
          <a:spcPct val="0"/>
        </a:spcBef>
        <a:spcAft>
          <a:spcPct val="0"/>
        </a:spcAft>
        <a:defRPr sz="3200">
          <a:solidFill>
            <a:schemeClr val="tx1"/>
          </a:solidFill>
          <a:latin typeface="Arial" pitchFamily="34" charset="0"/>
          <a:cs typeface="Arial" pitchFamily="34" charset="0"/>
        </a:defRPr>
      </a:lvl6pPr>
      <a:lvl7pPr marL="914400" algn="r" rtl="0" eaLnBrk="1" fontAlgn="base" hangingPunct="1">
        <a:spcBef>
          <a:spcPct val="0"/>
        </a:spcBef>
        <a:spcAft>
          <a:spcPct val="0"/>
        </a:spcAft>
        <a:defRPr sz="3200">
          <a:solidFill>
            <a:schemeClr val="tx1"/>
          </a:solidFill>
          <a:latin typeface="Arial" pitchFamily="34" charset="0"/>
          <a:cs typeface="Arial" pitchFamily="34" charset="0"/>
        </a:defRPr>
      </a:lvl7pPr>
      <a:lvl8pPr marL="1371600" algn="r" rtl="0" eaLnBrk="1" fontAlgn="base" hangingPunct="1">
        <a:spcBef>
          <a:spcPct val="0"/>
        </a:spcBef>
        <a:spcAft>
          <a:spcPct val="0"/>
        </a:spcAft>
        <a:defRPr sz="3200">
          <a:solidFill>
            <a:schemeClr val="tx1"/>
          </a:solidFill>
          <a:latin typeface="Arial" pitchFamily="34" charset="0"/>
          <a:cs typeface="Arial" pitchFamily="34" charset="0"/>
        </a:defRPr>
      </a:lvl8pPr>
      <a:lvl9pPr marL="1828800" algn="r" rtl="0" eaLnBrk="1" fontAlgn="base" hangingPunct="1">
        <a:spcBef>
          <a:spcPct val="0"/>
        </a:spcBef>
        <a:spcAft>
          <a:spcPct val="0"/>
        </a:spcAft>
        <a:defRPr sz="3200">
          <a:solidFill>
            <a:schemeClr val="tx1"/>
          </a:solidFill>
          <a:latin typeface="Arial" pitchFamily="34" charset="0"/>
          <a:cs typeface="Arial" pitchFamily="34" charset="0"/>
        </a:defRPr>
      </a:lvl9pPr>
    </p:titleStyle>
    <p:bodyStyle>
      <a:lvl1pPr marL="341313" indent="-341313" algn="l" rtl="0" eaLnBrk="0" fontAlgn="base" hangingPunct="0">
        <a:spcBef>
          <a:spcPts val="600"/>
        </a:spcBef>
        <a:spcAft>
          <a:spcPts val="1200"/>
        </a:spcAft>
        <a:buClr>
          <a:srgbClr val="2D2901"/>
        </a:buClr>
        <a:buSzPct val="85000"/>
        <a:buFont typeface="Arial" pitchFamily="34" charset="0"/>
        <a:buChar char="•"/>
        <a:tabLst>
          <a:tab pos="341313" algn="l"/>
        </a:tabLst>
        <a:defRPr sz="2200" kern="1200">
          <a:solidFill>
            <a:schemeClr val="bg1"/>
          </a:solidFill>
          <a:latin typeface="Myriad Pro"/>
          <a:ea typeface="ＭＳ Ｐゴシック" pitchFamily="34" charset="-128"/>
          <a:cs typeface="Myriad Pro"/>
        </a:defRPr>
      </a:lvl1pPr>
      <a:lvl2pPr marL="639763" indent="-273050" algn="l" rtl="0" eaLnBrk="0" fontAlgn="base" hangingPunct="0">
        <a:spcBef>
          <a:spcPts val="300"/>
        </a:spcBef>
        <a:spcAft>
          <a:spcPts val="1200"/>
        </a:spcAft>
        <a:buClr>
          <a:srgbClr val="222613"/>
        </a:buClr>
        <a:buSzPct val="100000"/>
        <a:buFont typeface="Lucida Grande" pitchFamily="-84" charset="0"/>
        <a:buChar char="–"/>
        <a:defRPr sz="2000" kern="1200">
          <a:solidFill>
            <a:schemeClr val="bg1"/>
          </a:solidFill>
          <a:latin typeface="Myriad Pro"/>
          <a:ea typeface="Arial" charset="0"/>
          <a:cs typeface="Myriad Pro"/>
        </a:defRPr>
      </a:lvl2pPr>
      <a:lvl3pPr marL="1004888" indent="-228600" algn="l" rtl="0" eaLnBrk="0" fontAlgn="base" hangingPunct="0">
        <a:spcBef>
          <a:spcPts val="300"/>
        </a:spcBef>
        <a:spcAft>
          <a:spcPts val="1200"/>
        </a:spcAft>
        <a:buClr>
          <a:srgbClr val="222613"/>
        </a:buClr>
        <a:buSzPct val="85000"/>
        <a:buFont typeface="Wingdings" pitchFamily="2" charset="2"/>
        <a:buChar char="§"/>
        <a:defRPr kern="1200">
          <a:solidFill>
            <a:schemeClr val="bg1"/>
          </a:solidFill>
          <a:latin typeface="Myriad Pro"/>
          <a:ea typeface="Arial" charset="0"/>
          <a:cs typeface="Myriad Pro"/>
        </a:defRPr>
      </a:lvl3pPr>
      <a:lvl4pPr marL="1279525" indent="-228600" algn="l" rtl="0" eaLnBrk="0" fontAlgn="base" hangingPunct="0">
        <a:spcBef>
          <a:spcPts val="300"/>
        </a:spcBef>
        <a:spcAft>
          <a:spcPts val="1200"/>
        </a:spcAft>
        <a:buClr>
          <a:srgbClr val="222613"/>
        </a:buClr>
        <a:buSzPct val="75000"/>
        <a:buFont typeface="Courier New" pitchFamily="49" charset="0"/>
        <a:buChar char="o"/>
        <a:defRPr sz="1600" kern="1200">
          <a:solidFill>
            <a:schemeClr val="bg1"/>
          </a:solidFill>
          <a:latin typeface="Myriad Pro"/>
          <a:ea typeface="Arial" charset="0"/>
          <a:cs typeface="Myriad Pro"/>
        </a:defRPr>
      </a:lvl4pPr>
      <a:lvl5pPr marL="1554163" indent="-228600" algn="l" rtl="0" eaLnBrk="0" fontAlgn="base" hangingPunct="0">
        <a:spcBef>
          <a:spcPts val="338"/>
        </a:spcBef>
        <a:spcAft>
          <a:spcPts val="1200"/>
        </a:spcAft>
        <a:buClr>
          <a:srgbClr val="222613"/>
        </a:buClr>
        <a:buSzPct val="85000"/>
        <a:buFont typeface="Arial" pitchFamily="34" charset="0"/>
        <a:buChar char="•"/>
        <a:defRPr sz="1400" kern="1200">
          <a:solidFill>
            <a:schemeClr val="bg1"/>
          </a:solidFill>
          <a:latin typeface="Myriad Pro"/>
          <a:ea typeface="Arial" charset="0"/>
          <a:cs typeface="Myriad Pro"/>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13" descr="army one ping2.png"/>
          <p:cNvPicPr>
            <a:picLocks noChangeAspect="1"/>
          </p:cNvPicPr>
          <p:nvPr/>
        </p:nvPicPr>
        <p:blipFill>
          <a:blip r:embed="rId21" cstate="print"/>
          <a:srcRect/>
          <a:stretch>
            <a:fillRect/>
          </a:stretch>
        </p:blipFill>
        <p:spPr bwMode="auto">
          <a:xfrm>
            <a:off x="228600" y="77788"/>
            <a:ext cx="671513" cy="777875"/>
          </a:xfrm>
          <a:prstGeom prst="rect">
            <a:avLst/>
          </a:prstGeom>
          <a:noFill/>
          <a:ln w="9525">
            <a:noFill/>
            <a:miter lim="800000"/>
            <a:headEnd/>
            <a:tailEnd/>
          </a:ln>
        </p:spPr>
      </p:pic>
      <p:sp>
        <p:nvSpPr>
          <p:cNvPr id="9" name="Rectangle 8"/>
          <p:cNvSpPr/>
          <p:nvPr/>
        </p:nvSpPr>
        <p:spPr bwMode="auto">
          <a:xfrm>
            <a:off x="914400" y="457200"/>
            <a:ext cx="8001000" cy="109538"/>
          </a:xfrm>
          <a:prstGeom prst="rect">
            <a:avLst/>
          </a:prstGeom>
          <a:solidFill>
            <a:srgbClr val="EABD00"/>
          </a:solidFill>
          <a:ln w="9525" cap="flat" cmpd="sng" algn="ctr">
            <a:noFill/>
            <a:prstDash val="solid"/>
            <a:round/>
            <a:headEnd type="none" w="med" len="med"/>
            <a:tailEnd type="none" w="med" len="med"/>
          </a:ln>
          <a:effectLst/>
        </p:spPr>
        <p:txBody>
          <a:bodyPr lIns="91430" tIns="45715" rIns="91430" bIns="45715"/>
          <a:lstStyle/>
          <a:p>
            <a:pPr defTabSz="914293" eaLnBrk="0" hangingPunct="0">
              <a:defRPr/>
            </a:pPr>
            <a:endParaRPr lang="en-US" sz="1700" dirty="0">
              <a:solidFill>
                <a:srgbClr val="000000"/>
              </a:solidFill>
              <a:latin typeface="Arial"/>
              <a:ea typeface="+mn-ea"/>
              <a:cs typeface="Arial" charset="0"/>
            </a:endParaRPr>
          </a:p>
        </p:txBody>
      </p:sp>
      <p:sp>
        <p:nvSpPr>
          <p:cNvPr id="11" name="Rectangle 10"/>
          <p:cNvSpPr/>
          <p:nvPr/>
        </p:nvSpPr>
        <p:spPr bwMode="auto">
          <a:xfrm>
            <a:off x="152400" y="6553200"/>
            <a:ext cx="8839200" cy="161925"/>
          </a:xfrm>
          <a:prstGeom prst="rect">
            <a:avLst/>
          </a:prstGeom>
          <a:solidFill>
            <a:schemeClr val="tx1"/>
          </a:solidFill>
          <a:ln w="9525" cap="flat" cmpd="sng" algn="ctr">
            <a:noFill/>
            <a:prstDash val="solid"/>
            <a:round/>
            <a:headEnd type="none" w="med" len="med"/>
            <a:tailEnd type="none" w="med" len="med"/>
          </a:ln>
          <a:effectLst/>
        </p:spPr>
        <p:txBody>
          <a:bodyPr lIns="91430" tIns="45715" rIns="91430" bIns="45715"/>
          <a:lstStyle/>
          <a:p>
            <a:pPr defTabSz="914293" eaLnBrk="0" hangingPunct="0">
              <a:defRPr/>
            </a:pPr>
            <a:endParaRPr lang="en-US" sz="1700" dirty="0">
              <a:solidFill>
                <a:srgbClr val="000000"/>
              </a:solidFill>
              <a:latin typeface="Arial"/>
              <a:ea typeface="+mn-ea"/>
              <a:cs typeface="Arial" charset="0"/>
            </a:endParaRPr>
          </a:p>
        </p:txBody>
      </p:sp>
      <p:sp>
        <p:nvSpPr>
          <p:cNvPr id="12" name="Slide Number Placeholder 8"/>
          <p:cNvSpPr txBox="1">
            <a:spLocks/>
          </p:cNvSpPr>
          <p:nvPr/>
        </p:nvSpPr>
        <p:spPr>
          <a:xfrm>
            <a:off x="6858000" y="6448425"/>
            <a:ext cx="2133600" cy="381000"/>
          </a:xfrm>
          <a:prstGeom prst="rect">
            <a:avLst/>
          </a:prstGeom>
        </p:spPr>
        <p:txBody>
          <a:bodyPr lIns="91430" tIns="45715" rIns="91430" bIns="45715" anchor="ctr"/>
          <a:lstStyle>
            <a:lvl1pPr algn="r" defTabSz="914293">
              <a:lnSpc>
                <a:spcPct val="100000"/>
              </a:lnSpc>
              <a:spcBef>
                <a:spcPts val="0"/>
              </a:spcBef>
              <a:spcAft>
                <a:spcPts val="0"/>
              </a:spcAft>
              <a:defRPr sz="1200" b="1">
                <a:solidFill>
                  <a:srgbClr val="FFFFFF"/>
                </a:solidFill>
                <a:latin typeface="Calibri" pitchFamily="34" charset="0"/>
                <a:cs typeface="+mn-cs"/>
              </a:defRPr>
            </a:lvl1pPr>
          </a:lstStyle>
          <a:p>
            <a:pPr>
              <a:defRPr/>
            </a:pPr>
            <a:fld id="{BCEA0942-35A6-4065-BE38-55C954687C5C}" type="slidenum">
              <a:rPr lang="en-US" smtClean="0">
                <a:ea typeface="+mn-ea"/>
              </a:rPr>
              <a:pPr>
                <a:defRPr/>
              </a:pPr>
              <a:t>‹#›</a:t>
            </a:fld>
            <a:endParaRPr lang="en-US" dirty="0">
              <a:ea typeface="+mn-ea"/>
            </a:endParaRPr>
          </a:p>
        </p:txBody>
      </p:sp>
    </p:spTree>
  </p:cSld>
  <p:clrMap bg1="lt1" tx1="dk1" bg2="lt2" tx2="dk2" accent1="accent1" accent2="accent2" accent3="accent3" accent4="accent4" accent5="accent5" accent6="accent6" hlink="hlink" folHlink="folHlink"/>
  <p:sldLayoutIdLst>
    <p:sldLayoutId id="2147488349" r:id="rId1"/>
    <p:sldLayoutId id="2147488350" r:id="rId2"/>
    <p:sldLayoutId id="2147488351" r:id="rId3"/>
    <p:sldLayoutId id="2147488352" r:id="rId4"/>
    <p:sldLayoutId id="2147488353" r:id="rId5"/>
    <p:sldLayoutId id="2147488385" r:id="rId6"/>
    <p:sldLayoutId id="2147488386" r:id="rId7"/>
    <p:sldLayoutId id="2147488387" r:id="rId8"/>
    <p:sldLayoutId id="2147488354" r:id="rId9"/>
    <p:sldLayoutId id="2147488355" r:id="rId10"/>
    <p:sldLayoutId id="2147488356" r:id="rId11"/>
    <p:sldLayoutId id="2147488357" r:id="rId12"/>
    <p:sldLayoutId id="2147488358" r:id="rId13"/>
    <p:sldLayoutId id="2147488388" r:id="rId14"/>
    <p:sldLayoutId id="2147488389" r:id="rId15"/>
    <p:sldLayoutId id="2147488390" r:id="rId16"/>
    <p:sldLayoutId id="2147488391" r:id="rId17"/>
    <p:sldLayoutId id="2147488392" r:id="rId18"/>
    <p:sldLayoutId id="2147488393" r:id="rId19"/>
  </p:sldLayoutIdLst>
  <p:txStyles>
    <p:title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p:titleStyle>
    <p:bodyStyle>
      <a:lvl1pPr marL="341313" indent="-341313" algn="l" defTabSz="912813" rtl="0" eaLnBrk="0" fontAlgn="base" hangingPunct="0">
        <a:spcBef>
          <a:spcPct val="20000"/>
        </a:spcBef>
        <a:spcAft>
          <a:spcPct val="0"/>
        </a:spcAft>
        <a:buChar char="•"/>
        <a:defRPr sz="3200">
          <a:solidFill>
            <a:schemeClr val="tx1"/>
          </a:solidFill>
          <a:latin typeface="Arial" charset="0"/>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Arial" charset="0"/>
        </a:defRPr>
      </a:lvl2pPr>
      <a:lvl3pPr marL="1141413" indent="-228600" algn="l" defTabSz="912813" rtl="0" eaLnBrk="0" fontAlgn="base" hangingPunct="0">
        <a:spcBef>
          <a:spcPct val="20000"/>
        </a:spcBef>
        <a:spcAft>
          <a:spcPct val="0"/>
        </a:spcAft>
        <a:buChar char="•"/>
        <a:defRPr sz="2400">
          <a:solidFill>
            <a:schemeClr val="tx1"/>
          </a:solidFill>
          <a:latin typeface="Arial" charset="0"/>
        </a:defRPr>
      </a:lvl3pPr>
      <a:lvl4pPr marL="1600200" indent="-228600" algn="l" defTabSz="912813" rtl="0" eaLnBrk="0" fontAlgn="base" hangingPunct="0">
        <a:spcBef>
          <a:spcPct val="20000"/>
        </a:spcBef>
        <a:spcAft>
          <a:spcPct val="0"/>
        </a:spcAft>
        <a:buChar char="–"/>
        <a:defRPr sz="2000">
          <a:solidFill>
            <a:schemeClr val="tx1"/>
          </a:solidFill>
          <a:latin typeface="Arial" charset="0"/>
        </a:defRPr>
      </a:lvl4pPr>
      <a:lvl5pPr marL="2055813" indent="-228600" algn="l" defTabSz="912813" rtl="0" eaLnBrk="0" fontAlgn="base" hangingPunct="0">
        <a:spcBef>
          <a:spcPct val="20000"/>
        </a:spcBef>
        <a:spcAft>
          <a:spcPct val="0"/>
        </a:spcAft>
        <a:buChar char="»"/>
        <a:defRPr sz="2000">
          <a:solidFill>
            <a:schemeClr val="tx1"/>
          </a:solidFill>
          <a:latin typeface="Arial" charset="0"/>
        </a:defRPr>
      </a:lvl5pPr>
      <a:lvl6pPr marL="2364342" indent="-228635" algn="l" defTabSz="913472" rtl="0" fontAlgn="base">
        <a:spcBef>
          <a:spcPct val="20000"/>
        </a:spcBef>
        <a:spcAft>
          <a:spcPct val="0"/>
        </a:spcAft>
        <a:buChar char="»"/>
        <a:defRPr sz="2000">
          <a:solidFill>
            <a:schemeClr val="tx1"/>
          </a:solidFill>
          <a:latin typeface="+mn-lt"/>
        </a:defRPr>
      </a:lvl6pPr>
      <a:lvl7pPr marL="2672037" indent="-228635" algn="l" defTabSz="913472" rtl="0" fontAlgn="base">
        <a:spcBef>
          <a:spcPct val="20000"/>
        </a:spcBef>
        <a:spcAft>
          <a:spcPct val="0"/>
        </a:spcAft>
        <a:buChar char="»"/>
        <a:defRPr sz="2000">
          <a:solidFill>
            <a:schemeClr val="tx1"/>
          </a:solidFill>
          <a:latin typeface="+mn-lt"/>
        </a:defRPr>
      </a:lvl7pPr>
      <a:lvl8pPr marL="2979733" indent="-228635" algn="l" defTabSz="913472" rtl="0" fontAlgn="base">
        <a:spcBef>
          <a:spcPct val="20000"/>
        </a:spcBef>
        <a:spcAft>
          <a:spcPct val="0"/>
        </a:spcAft>
        <a:buChar char="»"/>
        <a:defRPr sz="2000">
          <a:solidFill>
            <a:schemeClr val="tx1"/>
          </a:solidFill>
          <a:latin typeface="+mn-lt"/>
        </a:defRPr>
      </a:lvl8pPr>
      <a:lvl9pPr marL="3287429" indent="-228635" algn="l" defTabSz="913472" rtl="0" fontAlgn="base">
        <a:spcBef>
          <a:spcPct val="20000"/>
        </a:spcBef>
        <a:spcAft>
          <a:spcPct val="0"/>
        </a:spcAft>
        <a:buChar char="»"/>
        <a:defRPr sz="2000">
          <a:solidFill>
            <a:schemeClr val="tx1"/>
          </a:solidFill>
          <a:latin typeface="+mn-lt"/>
        </a:defRPr>
      </a:lvl9pPr>
    </p:bodyStyle>
    <p:otherStyle>
      <a:defPPr>
        <a:defRPr lang="en-US"/>
      </a:defPPr>
      <a:lvl1pPr marL="0" algn="l" defTabSz="615391" rtl="0" eaLnBrk="1" latinLnBrk="0" hangingPunct="1">
        <a:defRPr sz="1200" kern="1200">
          <a:solidFill>
            <a:schemeClr val="tx1"/>
          </a:solidFill>
          <a:latin typeface="+mn-lt"/>
          <a:ea typeface="+mn-ea"/>
          <a:cs typeface="+mn-cs"/>
        </a:defRPr>
      </a:lvl1pPr>
      <a:lvl2pPr marL="307696" algn="l" defTabSz="615391" rtl="0" eaLnBrk="1" latinLnBrk="0" hangingPunct="1">
        <a:defRPr sz="1200" kern="1200">
          <a:solidFill>
            <a:schemeClr val="tx1"/>
          </a:solidFill>
          <a:latin typeface="+mn-lt"/>
          <a:ea typeface="+mn-ea"/>
          <a:cs typeface="+mn-cs"/>
        </a:defRPr>
      </a:lvl2pPr>
      <a:lvl3pPr marL="615391" algn="l" defTabSz="615391" rtl="0" eaLnBrk="1" latinLnBrk="0" hangingPunct="1">
        <a:defRPr sz="1200" kern="1200">
          <a:solidFill>
            <a:schemeClr val="tx1"/>
          </a:solidFill>
          <a:latin typeface="+mn-lt"/>
          <a:ea typeface="+mn-ea"/>
          <a:cs typeface="+mn-cs"/>
        </a:defRPr>
      </a:lvl3pPr>
      <a:lvl4pPr marL="923087" algn="l" defTabSz="615391" rtl="0" eaLnBrk="1" latinLnBrk="0" hangingPunct="1">
        <a:defRPr sz="1200" kern="1200">
          <a:solidFill>
            <a:schemeClr val="tx1"/>
          </a:solidFill>
          <a:latin typeface="+mn-lt"/>
          <a:ea typeface="+mn-ea"/>
          <a:cs typeface="+mn-cs"/>
        </a:defRPr>
      </a:lvl4pPr>
      <a:lvl5pPr marL="1230782" algn="l" defTabSz="615391" rtl="0" eaLnBrk="1" latinLnBrk="0" hangingPunct="1">
        <a:defRPr sz="1200" kern="1200">
          <a:solidFill>
            <a:schemeClr val="tx1"/>
          </a:solidFill>
          <a:latin typeface="+mn-lt"/>
          <a:ea typeface="+mn-ea"/>
          <a:cs typeface="+mn-cs"/>
        </a:defRPr>
      </a:lvl5pPr>
      <a:lvl6pPr marL="1538478" algn="l" defTabSz="615391" rtl="0" eaLnBrk="1" latinLnBrk="0" hangingPunct="1">
        <a:defRPr sz="1200" kern="1200">
          <a:solidFill>
            <a:schemeClr val="tx1"/>
          </a:solidFill>
          <a:latin typeface="+mn-lt"/>
          <a:ea typeface="+mn-ea"/>
          <a:cs typeface="+mn-cs"/>
        </a:defRPr>
      </a:lvl6pPr>
      <a:lvl7pPr marL="1846174" algn="l" defTabSz="615391" rtl="0" eaLnBrk="1" latinLnBrk="0" hangingPunct="1">
        <a:defRPr sz="1200" kern="1200">
          <a:solidFill>
            <a:schemeClr val="tx1"/>
          </a:solidFill>
          <a:latin typeface="+mn-lt"/>
          <a:ea typeface="+mn-ea"/>
          <a:cs typeface="+mn-cs"/>
        </a:defRPr>
      </a:lvl7pPr>
      <a:lvl8pPr marL="2153869" algn="l" defTabSz="615391" rtl="0" eaLnBrk="1" latinLnBrk="0" hangingPunct="1">
        <a:defRPr sz="1200" kern="1200">
          <a:solidFill>
            <a:schemeClr val="tx1"/>
          </a:solidFill>
          <a:latin typeface="+mn-lt"/>
          <a:ea typeface="+mn-ea"/>
          <a:cs typeface="+mn-cs"/>
        </a:defRPr>
      </a:lvl8pPr>
      <a:lvl9pPr marL="2461565" algn="l" defTabSz="615391"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587500"/>
            <a:ext cx="9144000" cy="1905000"/>
          </a:xfrm>
        </p:spPr>
        <p:txBody>
          <a:bodyPr/>
          <a:lstStyle/>
          <a:p>
            <a:pPr>
              <a:defRPr/>
            </a:pPr>
            <a:r>
              <a:rPr i="1" smtClean="0">
                <a:ea typeface="ＭＳ Ｐゴシック" charset="0"/>
              </a:rPr>
              <a:t>Annual Unit Refresher/ </a:t>
            </a:r>
            <a:br>
              <a:rPr i="1" smtClean="0">
                <a:ea typeface="ＭＳ Ｐゴシック" charset="0"/>
              </a:rPr>
            </a:br>
            <a:r>
              <a:rPr i="1" smtClean="0">
                <a:ea typeface="ＭＳ Ｐゴシック" charset="0"/>
              </a:rPr>
              <a:t>Pre- &amp; Post-Deployment Training</a:t>
            </a:r>
            <a:endParaRPr i="1">
              <a:ea typeface="ＭＳ Ｐゴシック" charset="0"/>
            </a:endParaRPr>
          </a:p>
        </p:txBody>
      </p:sp>
      <p:sp>
        <p:nvSpPr>
          <p:cNvPr id="44035" name="TextBox 13"/>
          <p:cNvSpPr txBox="1">
            <a:spLocks noChangeArrowheads="1"/>
          </p:cNvSpPr>
          <p:nvPr/>
        </p:nvSpPr>
        <p:spPr bwMode="auto">
          <a:xfrm>
            <a:off x="8709025" y="6288088"/>
            <a:ext cx="434975" cy="276225"/>
          </a:xfrm>
          <a:prstGeom prst="rect">
            <a:avLst/>
          </a:prstGeom>
          <a:noFill/>
          <a:ln w="9525">
            <a:noFill/>
            <a:miter lim="800000"/>
            <a:headEnd/>
            <a:tailEnd/>
          </a:ln>
        </p:spPr>
        <p:txBody>
          <a:bodyPr>
            <a:spAutoFit/>
          </a:bodyPr>
          <a:lstStyle/>
          <a:p>
            <a:fld id="{35CC204E-A857-44E9-A7CF-C84681174D1C}" type="slidenum">
              <a:rPr lang="en-US" altLang="en-US">
                <a:solidFill>
                  <a:srgbClr val="FFFF00"/>
                </a:solidFill>
              </a:rPr>
              <a:pPr/>
              <a:t>1</a:t>
            </a:fld>
            <a:endParaRPr lang="en-US" altLang="en-US">
              <a:solidFill>
                <a:srgbClr val="FFFF00"/>
              </a:solidFill>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2"/>
          <p:cNvSpPr>
            <a:spLocks noGrp="1"/>
          </p:cNvSpPr>
          <p:nvPr>
            <p:ph type="title"/>
          </p:nvPr>
        </p:nvSpPr>
        <p:spPr bwMode="auto">
          <a:xfrm>
            <a:off x="4752975" y="0"/>
            <a:ext cx="4391025" cy="895350"/>
          </a:xfrm>
        </p:spPr>
        <p:txBody>
          <a:bodyPr wrap="square" numCol="1" compatLnSpc="1">
            <a:prstTxWarp prst="textNoShape">
              <a:avLst/>
            </a:prstTxWarp>
          </a:bodyPr>
          <a:lstStyle/>
          <a:p>
            <a:r>
              <a:rPr altLang="en-US" smtClean="0">
                <a:ln>
                  <a:noFill/>
                </a:ln>
                <a:latin typeface="Arial" pitchFamily="34" charset="0"/>
                <a:cs typeface="Arial" pitchFamily="34" charset="0"/>
              </a:rPr>
              <a:t>Real Time Impact,</a:t>
            </a:r>
            <a:br>
              <a:rPr altLang="en-US" smtClean="0">
                <a:ln>
                  <a:noFill/>
                </a:ln>
                <a:latin typeface="Arial" pitchFamily="34" charset="0"/>
                <a:cs typeface="Arial" pitchFamily="34" charset="0"/>
              </a:rPr>
            </a:br>
            <a:r>
              <a:rPr altLang="en-US" smtClean="0">
                <a:ln>
                  <a:noFill/>
                </a:ln>
                <a:latin typeface="Arial" pitchFamily="34" charset="0"/>
                <a:cs typeface="Arial" pitchFamily="34" charset="0"/>
              </a:rPr>
              <a:t>Part II</a:t>
            </a:r>
          </a:p>
        </p:txBody>
      </p:sp>
      <p:sp>
        <p:nvSpPr>
          <p:cNvPr id="53251" name="Content Placeholder 1"/>
          <p:cNvSpPr>
            <a:spLocks noGrp="1"/>
          </p:cNvSpPr>
          <p:nvPr>
            <p:ph idx="1"/>
          </p:nvPr>
        </p:nvSpPr>
        <p:spPr bwMode="auto">
          <a:xfrm>
            <a:off x="260350" y="5473700"/>
            <a:ext cx="8569325" cy="501650"/>
          </a:xfrm>
          <a:noFill/>
          <a:ln>
            <a:miter lim="800000"/>
            <a:headEnd/>
            <a:tailEnd/>
          </a:ln>
        </p:spPr>
        <p:txBody>
          <a:bodyPr vert="horz" wrap="square" lIns="91440" tIns="45720" rIns="91440" bIns="45720" numCol="1" anchor="t" anchorCtr="0" compatLnSpc="1">
            <a:prstTxWarp prst="textNoShape">
              <a:avLst/>
            </a:prstTxWarp>
          </a:bodyPr>
          <a:lstStyle/>
          <a:p>
            <a:pPr marL="0" indent="0" algn="ctr">
              <a:buFont typeface="Arial" pitchFamily="34" charset="0"/>
              <a:buNone/>
            </a:pPr>
            <a:r>
              <a:rPr lang="en-US" altLang="en-US" smtClean="0">
                <a:latin typeface="Arial" pitchFamily="34" charset="0"/>
                <a:cs typeface="Arial" pitchFamily="34" charset="0"/>
              </a:rPr>
              <a:t>Orientation Video</a:t>
            </a:r>
          </a:p>
        </p:txBody>
      </p:sp>
      <p:pic>
        <p:nvPicPr>
          <p:cNvPr id="7" name="Picture 6"/>
          <p:cNvPicPr>
            <a:picLocks noChangeAspect="1"/>
          </p:cNvPicPr>
          <p:nvPr/>
        </p:nvPicPr>
        <p:blipFill>
          <a:blip r:embed="rId2" cstate="print">
            <a:extLst/>
          </a:blip>
          <a:stretch>
            <a:fillRect/>
          </a:stretch>
        </p:blipFill>
        <p:spPr>
          <a:xfrm>
            <a:off x="914400" y="1168835"/>
            <a:ext cx="7365304" cy="4142983"/>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3388" y="1774825"/>
            <a:ext cx="8305800" cy="1905000"/>
          </a:xfrm>
        </p:spPr>
        <p:txBody>
          <a:bodyPr/>
          <a:lstStyle/>
          <a:p>
            <a:pPr>
              <a:defRPr/>
            </a:pPr>
            <a:r>
              <a:rPr smtClean="0">
                <a:ea typeface="MS PGothic" pitchFamily="34" charset="-128"/>
              </a:rPr>
              <a:t>BREAK</a:t>
            </a:r>
            <a:endParaRPr>
              <a:ea typeface="MS PGothic"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09600" y="0"/>
            <a:ext cx="8458200" cy="533400"/>
          </a:xfrm>
        </p:spPr>
        <p:txBody>
          <a:bodyPr wrap="square" numCol="1" compatLnSpc="1">
            <a:prstTxWarp prst="textNoShape">
              <a:avLst/>
            </a:prstTxWarp>
          </a:bodyPr>
          <a:lstStyle/>
          <a:p>
            <a:pPr eaLnBrk="1" hangingPunct="1"/>
            <a:r>
              <a:rPr smtClean="0">
                <a:ln>
                  <a:noFill/>
                </a:ln>
                <a:latin typeface="Arial" pitchFamily="34" charset="0"/>
                <a:cs typeface="Arial" pitchFamily="34" charset="0"/>
              </a:rPr>
              <a:t>Army Policy on </a:t>
            </a:r>
            <a:br>
              <a:rPr smtClean="0">
                <a:ln>
                  <a:noFill/>
                </a:ln>
                <a:latin typeface="Arial" pitchFamily="34" charset="0"/>
                <a:cs typeface="Arial" pitchFamily="34" charset="0"/>
              </a:rPr>
            </a:br>
            <a:r>
              <a:rPr smtClean="0">
                <a:ln>
                  <a:noFill/>
                </a:ln>
                <a:latin typeface="Arial" pitchFamily="34" charset="0"/>
                <a:cs typeface="Arial" pitchFamily="34" charset="0"/>
              </a:rPr>
              <a:t>Sexual Harassment</a:t>
            </a:r>
          </a:p>
        </p:txBody>
      </p:sp>
      <p:sp>
        <p:nvSpPr>
          <p:cNvPr id="11267" name="Rectangle 3"/>
          <p:cNvSpPr>
            <a:spLocks noGrp="1" noChangeArrowheads="1"/>
          </p:cNvSpPr>
          <p:nvPr>
            <p:ph type="body" idx="1"/>
          </p:nvPr>
        </p:nvSpPr>
        <p:spPr bwMode="auto">
          <a:xfrm>
            <a:off x="306388" y="1038225"/>
            <a:ext cx="8620125" cy="5029200"/>
          </a:xfrm>
          <a:noFill/>
          <a:ln>
            <a:miter lim="800000"/>
            <a:headEnd/>
            <a:tailEnd/>
          </a:ln>
        </p:spPr>
        <p:txBody>
          <a:bodyPr vert="horz" wrap="square" lIns="91440" tIns="45720" rIns="91440" bIns="45720" numCol="1" anchor="t" anchorCtr="0" compatLnSpc="1">
            <a:prstTxWarp prst="textNoShape">
              <a:avLst/>
            </a:prstTxWarp>
          </a:bodyPr>
          <a:lstStyle/>
          <a:p>
            <a:pPr marL="338138" indent="-338138" eaLnBrk="1" hangingPunct="1">
              <a:buSzPct val="100000"/>
              <a:buFont typeface="Arial" pitchFamily="34" charset="0"/>
              <a:buChar char="•"/>
            </a:pPr>
            <a:r>
              <a:rPr lang="en-US" sz="2200" smtClean="0">
                <a:latin typeface="Arial" pitchFamily="34" charset="0"/>
                <a:cs typeface="Arial" pitchFamily="34" charset="0"/>
              </a:rPr>
              <a:t>Sexual harassment is unacceptable and will not be tolerated</a:t>
            </a:r>
          </a:p>
          <a:p>
            <a:pPr marL="338138" indent="-338138" eaLnBrk="1" hangingPunct="1">
              <a:buSzPct val="100000"/>
              <a:buFont typeface="Arial" pitchFamily="34" charset="0"/>
              <a:buChar char="•"/>
            </a:pPr>
            <a:r>
              <a:rPr lang="en-US" sz="2200" smtClean="0">
                <a:latin typeface="Arial" pitchFamily="34" charset="0"/>
                <a:cs typeface="Arial" pitchFamily="34" charset="0"/>
              </a:rPr>
              <a:t>Sexual harassment destroys teamwork and negatively affects combat readiness</a:t>
            </a:r>
          </a:p>
          <a:p>
            <a:pPr marL="338138" indent="-338138" eaLnBrk="1" hangingPunct="1">
              <a:buSzPct val="100000"/>
              <a:buFont typeface="Arial" pitchFamily="34" charset="0"/>
              <a:buChar char="•"/>
            </a:pPr>
            <a:r>
              <a:rPr lang="en-US" sz="2200" smtClean="0">
                <a:latin typeface="Arial" pitchFamily="34" charset="0"/>
                <a:cs typeface="Arial" pitchFamily="34" charset="0"/>
              </a:rPr>
              <a:t>Army leadership at all levels will be committed to creating an environment conducive to maximum productivity and respect for human dignity</a:t>
            </a:r>
          </a:p>
          <a:p>
            <a:pPr marL="338138" indent="-338138" eaLnBrk="1" hangingPunct="1">
              <a:buSzPct val="100000"/>
              <a:buFont typeface="Arial" pitchFamily="34" charset="0"/>
              <a:buChar char="•"/>
            </a:pPr>
            <a:r>
              <a:rPr lang="en-US" sz="2200" smtClean="0">
                <a:latin typeface="Arial" pitchFamily="34" charset="0"/>
                <a:cs typeface="Arial" pitchFamily="34" charset="0"/>
              </a:rPr>
              <a:t>The success of the mission can be achieved only in an environment free of sexual harassment for all personnel</a:t>
            </a:r>
          </a:p>
          <a:p>
            <a:pPr marL="338138" indent="-338138" eaLnBrk="1" hangingPunct="1">
              <a:buSzPct val="100000"/>
              <a:buFont typeface="Arial" pitchFamily="34" charset="0"/>
              <a:buChar char="•"/>
            </a:pPr>
            <a:r>
              <a:rPr lang="en-US" sz="2200" smtClean="0">
                <a:latin typeface="Arial" pitchFamily="34" charset="0"/>
                <a:cs typeface="Arial" pitchFamily="34" charset="0"/>
              </a:rPr>
              <a:t>The prevention of sexual harassment is the responsibility of every Soldier and Department of the Army (DA) Civilian and Family members; leaders set the standard for Soldiers and DA Civilians to follow </a:t>
            </a:r>
          </a:p>
          <a:p>
            <a:pPr marL="338138" indent="-338138" eaLnBrk="1" hangingPunct="1">
              <a:buFont typeface="Arial" pitchFamily="34" charset="0"/>
              <a:buChar char="•"/>
            </a:pPr>
            <a:endParaRPr lang="en-US" sz="2200" smtClean="0">
              <a:latin typeface="Arial" pitchFamily="34" charset="0"/>
              <a:cs typeface="Arial" pitchFamily="34" charset="0"/>
            </a:endParaRPr>
          </a:p>
          <a:p>
            <a:pPr marL="338138" indent="-338138" eaLnBrk="1" hangingPunct="1">
              <a:buFont typeface="Arial" pitchFamily="34" charset="0"/>
              <a:buChar char="•"/>
            </a:pPr>
            <a:endParaRPr lang="en-US" smtClean="0">
              <a:latin typeface="Arial" pitchFamily="34" charset="0"/>
              <a:cs typeface="Arial" pitchFamily="34" charset="0"/>
            </a:endParaRPr>
          </a:p>
          <a:p>
            <a:pPr marL="338138" indent="-338138" eaLnBrk="1" hangingPunct="1">
              <a:buFont typeface="Wingdings" pitchFamily="2" charset="2"/>
              <a:buNone/>
            </a:pPr>
            <a:endParaRPr lang="en-US" smtClean="0">
              <a:latin typeface="Arial" pitchFamily="34" charset="0"/>
              <a:cs typeface="Arial" pitchFamily="34" charset="0"/>
            </a:endParaRPr>
          </a:p>
        </p:txBody>
      </p:sp>
      <p:sp>
        <p:nvSpPr>
          <p:cNvPr id="55300" name="TextBox 3"/>
          <p:cNvSpPr txBox="1">
            <a:spLocks noChangeArrowheads="1"/>
          </p:cNvSpPr>
          <p:nvPr/>
        </p:nvSpPr>
        <p:spPr bwMode="auto">
          <a:xfrm>
            <a:off x="6973888" y="5676900"/>
            <a:ext cx="2006600" cy="307975"/>
          </a:xfrm>
          <a:prstGeom prst="rect">
            <a:avLst/>
          </a:prstGeom>
          <a:noFill/>
          <a:ln w="9525">
            <a:noFill/>
            <a:miter lim="800000"/>
            <a:headEnd/>
            <a:tailEnd/>
          </a:ln>
        </p:spPr>
        <p:txBody>
          <a:bodyPr>
            <a:spAutoFit/>
          </a:bodyPr>
          <a:lstStyle/>
          <a:p>
            <a:r>
              <a:rPr lang="en-US" sz="1400" b="1">
                <a:solidFill>
                  <a:schemeClr val="bg1"/>
                </a:solidFill>
              </a:rPr>
              <a:t>Ref: AR 600-20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1" descr="http://www.strategicrisk.co.uk/Pictures/web/p/g/o/checklist_symbol_survey_tick_mark.jpg"/>
          <p:cNvPicPr>
            <a:picLocks noChangeAspect="1" noChangeArrowheads="1"/>
          </p:cNvPicPr>
          <p:nvPr/>
        </p:nvPicPr>
        <p:blipFill>
          <a:blip r:embed="rId3" cstate="print"/>
          <a:srcRect/>
          <a:stretch>
            <a:fillRect/>
          </a:stretch>
        </p:blipFill>
        <p:spPr bwMode="auto">
          <a:xfrm>
            <a:off x="6545263" y="900113"/>
            <a:ext cx="2598737" cy="1951037"/>
          </a:xfrm>
          <a:prstGeom prst="rect">
            <a:avLst/>
          </a:prstGeom>
          <a:noFill/>
          <a:ln w="9525">
            <a:noFill/>
            <a:miter lim="800000"/>
            <a:headEnd/>
            <a:tailEnd/>
          </a:ln>
        </p:spPr>
      </p:pic>
      <p:sp>
        <p:nvSpPr>
          <p:cNvPr id="2" name="Title 1"/>
          <p:cNvSpPr txBox="1">
            <a:spLocks/>
          </p:cNvSpPr>
          <p:nvPr/>
        </p:nvSpPr>
        <p:spPr>
          <a:xfrm>
            <a:off x="846138" y="0"/>
            <a:ext cx="8297862" cy="1028700"/>
          </a:xfrm>
          <a:prstGeom prst="rect">
            <a:avLst/>
          </a:prstGeom>
        </p:spPr>
        <p:txBody>
          <a:bodyPr/>
          <a:lstStyle/>
          <a:p>
            <a:pPr algn="r" eaLnBrk="0" hangingPunct="0">
              <a:defRPr/>
            </a:pPr>
            <a:r>
              <a:rPr lang="en-US" sz="3200" spc="-100" dirty="0">
                <a:ln w="3200">
                  <a:noFill/>
                  <a:prstDash val="solid"/>
                  <a:round/>
                </a:ln>
                <a:solidFill>
                  <a:schemeClr val="bg1"/>
                </a:solidFill>
                <a:ea typeface="MS PGothic" pitchFamily="34" charset="-128"/>
              </a:rPr>
              <a:t>Sexual Harassment </a:t>
            </a:r>
            <a:br>
              <a:rPr lang="en-US" sz="3200" spc="-100" dirty="0">
                <a:ln w="3200">
                  <a:noFill/>
                  <a:prstDash val="solid"/>
                  <a:round/>
                </a:ln>
                <a:solidFill>
                  <a:schemeClr val="bg1"/>
                </a:solidFill>
                <a:ea typeface="MS PGothic" pitchFamily="34" charset="-128"/>
              </a:rPr>
            </a:br>
            <a:r>
              <a:rPr lang="en-US" sz="3200" spc="-100" dirty="0">
                <a:ln w="3200">
                  <a:noFill/>
                  <a:prstDash val="solid"/>
                  <a:round/>
                </a:ln>
                <a:solidFill>
                  <a:schemeClr val="bg1"/>
                </a:solidFill>
                <a:ea typeface="MS PGothic" pitchFamily="34" charset="-128"/>
              </a:rPr>
              <a:t>Checklist</a:t>
            </a:r>
          </a:p>
        </p:txBody>
      </p:sp>
      <p:sp>
        <p:nvSpPr>
          <p:cNvPr id="3" name="Text Placeholder 2"/>
          <p:cNvSpPr txBox="1">
            <a:spLocks/>
          </p:cNvSpPr>
          <p:nvPr/>
        </p:nvSpPr>
        <p:spPr bwMode="auto">
          <a:xfrm>
            <a:off x="171450" y="1282700"/>
            <a:ext cx="8439150" cy="4572000"/>
          </a:xfrm>
          <a:prstGeom prst="rect">
            <a:avLst/>
          </a:prstGeom>
          <a:noFill/>
          <a:ln w="9525">
            <a:noFill/>
            <a:miter lim="800000"/>
            <a:headEnd/>
            <a:tailEnd/>
          </a:ln>
        </p:spPr>
        <p:txBody>
          <a:bodyPr/>
          <a:lstStyle/>
          <a:p>
            <a:pPr marL="338138" indent="-338138" eaLnBrk="0" hangingPunct="0">
              <a:lnSpc>
                <a:spcPct val="115000"/>
              </a:lnSpc>
              <a:spcAft>
                <a:spcPts val="600"/>
              </a:spcAft>
              <a:buClr>
                <a:srgbClr val="2D2901"/>
              </a:buClr>
              <a:buSzPct val="85000"/>
              <a:buFont typeface="Arial" pitchFamily="34" charset="0"/>
              <a:buChar char="•"/>
              <a:tabLst>
                <a:tab pos="341313" algn="l"/>
              </a:tabLst>
            </a:pPr>
            <a:r>
              <a:rPr lang="en-US" sz="2400" b="1">
                <a:solidFill>
                  <a:schemeClr val="bg1"/>
                </a:solidFill>
              </a:rPr>
              <a:t>Is the behavior sexual in nature?</a:t>
            </a:r>
          </a:p>
          <a:p>
            <a:pPr marL="338138" indent="-338138" eaLnBrk="0" hangingPunct="0">
              <a:lnSpc>
                <a:spcPct val="115000"/>
              </a:lnSpc>
              <a:spcAft>
                <a:spcPts val="600"/>
              </a:spcAft>
              <a:buClr>
                <a:srgbClr val="2D2901"/>
              </a:buClr>
              <a:buSzPct val="85000"/>
              <a:buFont typeface="Arial" pitchFamily="34" charset="0"/>
              <a:buChar char="•"/>
              <a:tabLst>
                <a:tab pos="341313" algn="l"/>
              </a:tabLst>
            </a:pPr>
            <a:r>
              <a:rPr lang="en-US" sz="2400" b="1">
                <a:solidFill>
                  <a:schemeClr val="bg1"/>
                </a:solidFill>
              </a:rPr>
              <a:t>Is the behavior unwelcomed?</a:t>
            </a:r>
          </a:p>
          <a:p>
            <a:pPr marL="685800" lvl="1" indent="-336550" eaLnBrk="0" hangingPunct="0">
              <a:lnSpc>
                <a:spcPct val="115000"/>
              </a:lnSpc>
              <a:spcAft>
                <a:spcPts val="600"/>
              </a:spcAft>
              <a:buClr>
                <a:srgbClr val="2D2901"/>
              </a:buClr>
              <a:buSzPct val="85000"/>
              <a:buFont typeface="Arial" pitchFamily="34" charset="0"/>
              <a:buChar char="−"/>
              <a:tabLst>
                <a:tab pos="341313" algn="l"/>
              </a:tabLst>
            </a:pPr>
            <a:r>
              <a:rPr lang="en-US" sz="2000" b="1">
                <a:solidFill>
                  <a:schemeClr val="bg1"/>
                </a:solidFill>
              </a:rPr>
              <a:t>The harasser</a:t>
            </a:r>
            <a:r>
              <a:rPr lang="ja-JP" altLang="en-US" sz="2000" b="1">
                <a:solidFill>
                  <a:schemeClr val="bg1"/>
                </a:solidFill>
              </a:rPr>
              <a:t>’</a:t>
            </a:r>
            <a:r>
              <a:rPr lang="en-US" altLang="ja-JP" sz="2000" b="1">
                <a:solidFill>
                  <a:schemeClr val="bg1"/>
                </a:solidFill>
              </a:rPr>
              <a:t>s intent is NOT the determining factor</a:t>
            </a:r>
          </a:p>
          <a:p>
            <a:pPr marL="338138" indent="-338138" eaLnBrk="0" hangingPunct="0">
              <a:lnSpc>
                <a:spcPct val="115000"/>
              </a:lnSpc>
              <a:spcAft>
                <a:spcPts val="600"/>
              </a:spcAft>
              <a:buClr>
                <a:srgbClr val="2D2901"/>
              </a:buClr>
              <a:buSzPct val="85000"/>
              <a:buFont typeface="Arial" pitchFamily="34" charset="0"/>
              <a:buChar char="•"/>
              <a:tabLst>
                <a:tab pos="341313" algn="l"/>
              </a:tabLst>
            </a:pPr>
            <a:r>
              <a:rPr lang="en-US" sz="2400" b="1">
                <a:solidFill>
                  <a:schemeClr val="bg1"/>
                </a:solidFill>
              </a:rPr>
              <a:t>Would a reasonable person find the </a:t>
            </a:r>
            <a:br>
              <a:rPr lang="en-US" sz="2400" b="1">
                <a:solidFill>
                  <a:schemeClr val="bg1"/>
                </a:solidFill>
              </a:rPr>
            </a:br>
            <a:r>
              <a:rPr lang="en-US" sz="2400" b="1">
                <a:solidFill>
                  <a:schemeClr val="bg1"/>
                </a:solidFill>
              </a:rPr>
              <a:t>behavior to be inappropriate?</a:t>
            </a:r>
          </a:p>
          <a:p>
            <a:pPr marL="685800" lvl="1" indent="-336550" eaLnBrk="0" hangingPunct="0">
              <a:lnSpc>
                <a:spcPct val="115000"/>
              </a:lnSpc>
              <a:spcAft>
                <a:spcPts val="600"/>
              </a:spcAft>
              <a:buClr>
                <a:srgbClr val="2D2901"/>
              </a:buClr>
              <a:buSzPct val="85000"/>
              <a:buFont typeface="Arial" pitchFamily="34" charset="0"/>
              <a:buChar char="−"/>
              <a:tabLst>
                <a:tab pos="341313" algn="l"/>
              </a:tabLst>
            </a:pPr>
            <a:r>
              <a:rPr lang="en-US" sz="2000" b="1">
                <a:solidFill>
                  <a:schemeClr val="bg1"/>
                </a:solidFill>
              </a:rPr>
              <a:t>Apply the </a:t>
            </a:r>
            <a:r>
              <a:rPr lang="ja-JP" altLang="en-US" sz="2000" b="1">
                <a:solidFill>
                  <a:schemeClr val="bg1"/>
                </a:solidFill>
              </a:rPr>
              <a:t>“</a:t>
            </a:r>
            <a:r>
              <a:rPr lang="en-US" altLang="ja-JP" sz="2000" b="1">
                <a:solidFill>
                  <a:schemeClr val="bg1"/>
                </a:solidFill>
              </a:rPr>
              <a:t>Reasonable Person Standard</a:t>
            </a:r>
            <a:r>
              <a:rPr lang="ja-JP" altLang="en-US" sz="2000" b="1">
                <a:solidFill>
                  <a:schemeClr val="bg1"/>
                </a:solidFill>
              </a:rPr>
              <a:t>”</a:t>
            </a:r>
            <a:endParaRPr lang="en-US" sz="2000" b="1">
              <a:solidFill>
                <a:schemeClr val="bg1"/>
              </a:solidFill>
            </a:endParaRPr>
          </a:p>
          <a:p>
            <a:pPr marL="338138" indent="-338138" eaLnBrk="0" hangingPunct="0">
              <a:lnSpc>
                <a:spcPct val="115000"/>
              </a:lnSpc>
              <a:spcAft>
                <a:spcPts val="600"/>
              </a:spcAft>
              <a:buClr>
                <a:srgbClr val="2D2901"/>
              </a:buClr>
              <a:buSzPct val="85000"/>
              <a:tabLst>
                <a:tab pos="341313" algn="l"/>
              </a:tabLst>
            </a:pPr>
            <a:r>
              <a:rPr lang="en-US" sz="2400" b="1">
                <a:solidFill>
                  <a:schemeClr val="bg1"/>
                </a:solidFill>
              </a:rPr>
              <a:t>One or more of the following:</a:t>
            </a:r>
          </a:p>
          <a:p>
            <a:pPr marL="338138" indent="-338138" eaLnBrk="0" hangingPunct="0">
              <a:lnSpc>
                <a:spcPct val="115000"/>
              </a:lnSpc>
              <a:spcAft>
                <a:spcPts val="600"/>
              </a:spcAft>
              <a:buClr>
                <a:srgbClr val="2D2901"/>
              </a:buClr>
              <a:buSzPct val="85000"/>
              <a:buFont typeface="Arial" pitchFamily="34" charset="0"/>
              <a:buChar char="•"/>
              <a:tabLst>
                <a:tab pos="341313" algn="l"/>
              </a:tabLst>
            </a:pPr>
            <a:r>
              <a:rPr lang="en-US" sz="2400" b="1">
                <a:solidFill>
                  <a:schemeClr val="bg1"/>
                </a:solidFill>
              </a:rPr>
              <a:t>Do the elements of power, control, or influence exist?</a:t>
            </a:r>
          </a:p>
          <a:p>
            <a:pPr marL="338138" indent="-338138" eaLnBrk="0" hangingPunct="0">
              <a:lnSpc>
                <a:spcPct val="115000"/>
              </a:lnSpc>
              <a:spcAft>
                <a:spcPts val="600"/>
              </a:spcAft>
              <a:buClr>
                <a:srgbClr val="2D2901"/>
              </a:buClr>
              <a:buSzPct val="85000"/>
              <a:buFont typeface="Arial" pitchFamily="34" charset="0"/>
              <a:buChar char="•"/>
              <a:tabLst>
                <a:tab pos="341313" algn="l"/>
              </a:tabLst>
            </a:pPr>
            <a:r>
              <a:rPr lang="en-US" sz="2400" b="1">
                <a:solidFill>
                  <a:schemeClr val="bg1"/>
                </a:solidFill>
              </a:rPr>
              <a:t>Does the behavior create a hostile or offensive environment?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p:cNvSpPr txBox="1">
            <a:spLocks/>
          </p:cNvSpPr>
          <p:nvPr/>
        </p:nvSpPr>
        <p:spPr bwMode="auto">
          <a:xfrm>
            <a:off x="241300" y="1073150"/>
            <a:ext cx="8685213" cy="4797425"/>
          </a:xfrm>
          <a:prstGeom prst="rect">
            <a:avLst/>
          </a:prstGeom>
          <a:noFill/>
          <a:ln w="9525">
            <a:noFill/>
            <a:miter lim="800000"/>
            <a:headEnd/>
            <a:tailEnd/>
          </a:ln>
        </p:spPr>
        <p:txBody>
          <a:bodyPr/>
          <a:lstStyle/>
          <a:p>
            <a:pPr marL="228600" indent="-228600" eaLnBrk="0" hangingPunct="0">
              <a:lnSpc>
                <a:spcPct val="110000"/>
              </a:lnSpc>
              <a:spcAft>
                <a:spcPts val="300"/>
              </a:spcAft>
              <a:buClr>
                <a:srgbClr val="2D2901"/>
              </a:buClr>
              <a:buSzPct val="85000"/>
              <a:tabLst>
                <a:tab pos="341313" algn="l"/>
              </a:tabLst>
            </a:pPr>
            <a:r>
              <a:rPr lang="en-US" sz="1800" b="1">
                <a:solidFill>
                  <a:schemeClr val="bg1"/>
                </a:solidFill>
              </a:rPr>
              <a:t>Verbal </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Telling sexual jokes</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Using sexually explicit profanity or threats, sexually oriented cadences, or sexual comments</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Whistling in a sexually suggestive manner</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Describing certain attributes of one</a:t>
            </a:r>
            <a:r>
              <a:rPr lang="ja-JP" altLang="en-US" sz="1400" b="1">
                <a:solidFill>
                  <a:schemeClr val="bg1"/>
                </a:solidFill>
              </a:rPr>
              <a:t>’</a:t>
            </a:r>
            <a:r>
              <a:rPr lang="en-US" altLang="ja-JP" sz="1400" b="1">
                <a:solidFill>
                  <a:schemeClr val="bg1"/>
                </a:solidFill>
              </a:rPr>
              <a:t>s physical appearance in a sexual manner</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Using terms of endearment in referring to Soldiers, DA Civilians, or Family members</a:t>
            </a:r>
          </a:p>
          <a:p>
            <a:pPr marL="228600" indent="-228600" eaLnBrk="0" hangingPunct="0">
              <a:lnSpc>
                <a:spcPct val="110000"/>
              </a:lnSpc>
              <a:spcAft>
                <a:spcPts val="300"/>
              </a:spcAft>
              <a:buClr>
                <a:srgbClr val="2D2901"/>
              </a:buClr>
              <a:buSzPct val="85000"/>
              <a:tabLst>
                <a:tab pos="341313" algn="l"/>
              </a:tabLst>
            </a:pPr>
            <a:r>
              <a:rPr lang="en-US" sz="1800" b="1">
                <a:solidFill>
                  <a:schemeClr val="bg1"/>
                </a:solidFill>
              </a:rPr>
              <a:t>Nonverbal </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Staring at someone, blowing kisses, winking, or licking one</a:t>
            </a:r>
            <a:r>
              <a:rPr lang="ja-JP" altLang="en-US" sz="1400" b="1">
                <a:solidFill>
                  <a:schemeClr val="bg1"/>
                </a:solidFill>
              </a:rPr>
              <a:t>’</a:t>
            </a:r>
            <a:r>
              <a:rPr lang="en-US" altLang="ja-JP" sz="1400" b="1">
                <a:solidFill>
                  <a:schemeClr val="bg1"/>
                </a:solidFill>
              </a:rPr>
              <a:t>s lips in a suggestive manner</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Displaying inappropriate printed material (e.g., sexually oriented pictures or cartoons)</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Using sexually oriented screen savers on one</a:t>
            </a:r>
            <a:r>
              <a:rPr lang="ja-JP" altLang="en-US" sz="1400" b="1">
                <a:solidFill>
                  <a:schemeClr val="bg1"/>
                </a:solidFill>
              </a:rPr>
              <a:t>’</a:t>
            </a:r>
            <a:r>
              <a:rPr lang="en-US" altLang="ja-JP" sz="1400" b="1">
                <a:solidFill>
                  <a:schemeClr val="bg1"/>
                </a:solidFill>
              </a:rPr>
              <a:t>s computer</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Sending sexually oriented notes, letters, faxes, or e-mail </a:t>
            </a:r>
          </a:p>
          <a:p>
            <a:pPr marL="228600" indent="-228600" eaLnBrk="0" hangingPunct="0">
              <a:lnSpc>
                <a:spcPct val="110000"/>
              </a:lnSpc>
              <a:spcAft>
                <a:spcPts val="600"/>
              </a:spcAft>
              <a:buClr>
                <a:srgbClr val="2D2901"/>
              </a:buClr>
              <a:buSzPct val="85000"/>
              <a:tabLst>
                <a:tab pos="341313" algn="l"/>
              </a:tabLst>
            </a:pPr>
            <a:r>
              <a:rPr lang="en-US" sz="1800" b="1">
                <a:solidFill>
                  <a:schemeClr val="bg1"/>
                </a:solidFill>
              </a:rPr>
              <a:t>Physical contact</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Touching, patting, pinching, bumping, or grabbing</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Cornering or blocking a passageway</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Kissing</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r>
              <a:rPr lang="en-US" sz="1400" b="1">
                <a:solidFill>
                  <a:schemeClr val="bg1"/>
                </a:solidFill>
              </a:rPr>
              <a:t>Providing unsolicited back or neck rubs</a:t>
            </a:r>
          </a:p>
          <a:p>
            <a:pPr marL="520700" lvl="1" indent="-228600" eaLnBrk="0" hangingPunct="0">
              <a:lnSpc>
                <a:spcPct val="110000"/>
              </a:lnSpc>
              <a:spcAft>
                <a:spcPts val="300"/>
              </a:spcAft>
              <a:buClr>
                <a:srgbClr val="222613"/>
              </a:buClr>
              <a:buSzPct val="100000"/>
              <a:buFont typeface="Arial" pitchFamily="34" charset="0"/>
              <a:buChar char="−"/>
              <a:tabLst>
                <a:tab pos="341313" algn="l"/>
              </a:tabLst>
            </a:pPr>
            <a:endParaRPr lang="en-US" sz="1400" b="1">
              <a:solidFill>
                <a:schemeClr val="bg1"/>
              </a:solidFill>
            </a:endParaRPr>
          </a:p>
          <a:p>
            <a:pPr marL="228600" indent="-228600" eaLnBrk="0" hangingPunct="0">
              <a:lnSpc>
                <a:spcPct val="114000"/>
              </a:lnSpc>
              <a:spcAft>
                <a:spcPts val="600"/>
              </a:spcAft>
              <a:buClr>
                <a:srgbClr val="2D2901"/>
              </a:buClr>
              <a:buSzPct val="85000"/>
              <a:buFont typeface="Wingdings" pitchFamily="2" charset="2"/>
              <a:buNone/>
              <a:tabLst>
                <a:tab pos="341313" algn="l"/>
              </a:tabLst>
            </a:pPr>
            <a:endParaRPr lang="en-US" sz="2400" b="1" i="1">
              <a:solidFill>
                <a:schemeClr val="bg1"/>
              </a:solidFill>
            </a:endParaRPr>
          </a:p>
        </p:txBody>
      </p:sp>
      <p:sp>
        <p:nvSpPr>
          <p:cNvPr id="3" name="Title 6"/>
          <p:cNvSpPr txBox="1">
            <a:spLocks/>
          </p:cNvSpPr>
          <p:nvPr/>
        </p:nvSpPr>
        <p:spPr>
          <a:xfrm>
            <a:off x="701675" y="0"/>
            <a:ext cx="8442325" cy="966788"/>
          </a:xfrm>
          <a:prstGeom prst="rect">
            <a:avLst/>
          </a:prstGeom>
        </p:spPr>
        <p:txBody>
          <a:bodyPr/>
          <a:lstStyle/>
          <a:p>
            <a:pPr algn="r" eaLnBrk="0" hangingPunct="0">
              <a:defRPr/>
            </a:pPr>
            <a:r>
              <a:rPr lang="en-US" sz="3200" spc="-100" dirty="0">
                <a:ln w="3200">
                  <a:noFill/>
                  <a:prstDash val="solid"/>
                  <a:round/>
                </a:ln>
                <a:solidFill>
                  <a:schemeClr val="bg1"/>
                </a:solidFill>
                <a:ea typeface="MS PGothic" pitchFamily="34" charset="-128"/>
              </a:rPr>
              <a:t>Categories of </a:t>
            </a:r>
            <a:br>
              <a:rPr lang="en-US" sz="3200" spc="-100" dirty="0">
                <a:ln w="3200">
                  <a:noFill/>
                  <a:prstDash val="solid"/>
                  <a:round/>
                </a:ln>
                <a:solidFill>
                  <a:schemeClr val="bg1"/>
                </a:solidFill>
                <a:ea typeface="MS PGothic" pitchFamily="34" charset="-128"/>
              </a:rPr>
            </a:br>
            <a:r>
              <a:rPr lang="en-US" sz="3200" spc="-100" dirty="0">
                <a:ln w="3200">
                  <a:noFill/>
                  <a:prstDash val="solid"/>
                  <a:round/>
                </a:ln>
                <a:solidFill>
                  <a:schemeClr val="bg1"/>
                </a:solidFill>
                <a:ea typeface="MS PGothic" pitchFamily="34" charset="-128"/>
              </a:rPr>
              <a:t> Sexual Harassment</a:t>
            </a:r>
          </a:p>
        </p:txBody>
      </p:sp>
      <p:sp>
        <p:nvSpPr>
          <p:cNvPr id="57348" name="AutoShape 2" descr="data:image/jpg;base64,/9j/4AAQSkZJRgABAQAAAQABAAD/2wCEAAkGBhIQEBURERQWEBEWEhkYFxMXEhgXGBgQFxcYFRoXFxYXHCYeFxkjGhgUIC8hJicpLC8sFR4xNTA2NSgrLCsBCQoKBQUFDQUFDSkYEhgpKSkpKSkpKSkpKSkpKSkpKSkpKSkpKSkpKSkpKSkpKSkpKSkpKSkpKSkpKSkpKSkpKf/AABEIAKwBJQMBIgACEQEDEQH/xAAcAAEAAQUBAQAAAAAAAAAAAAAABwMEBQYIAgH/xABDEAACAQMCAwYDBQYDBQkAAAABAgMABBESIQUGMQcTIkFRYTJCcQgUI1KBFWJygpGxMzWhQ3SDkrM2U2N1lLTBxNP/xAAUAQEAAAAAAAAAAAAAAAAAAAAA/8QAFBEBAAAAAAAAAAAAAAAAAAAAAP/aAAwDAQACEQMRAD8Am+lKUClKUGM5j5kt+H27XFy+iNfLqzN5Ii/Mx9P1OACa5x527Zr3iBKRE2dvt+HG3ibByC8gAJ8thgbdKt+1znj9qXx7s5toMpD6Nv4pP5iB/Kq1o9BmbHnG+gcPFdTowxv3zkHBBwQThhkDY7Gup+Q+bF4pYx3S4VzlZEHyzLsw+h2YezCuP66Y7AOHGLhAc9JriSQdPhGmHyPrEeuKCSaUpQKUpQKUpQKUpQKUpQKUpQKUpQKUpQKUpQKUpQKivtu7RpuHrHa2rCOeVdbSg+NIg2BpXyLEMNR8lON9xKlc2/aFs3TiqyNnRJbIVO+PCWUjJ2zkZwPzD1oNEbmi8LazdXBbOdXfyZ1dc51dal7sw7cGd1tOJsN8LHdHbxdAs3lv+fbf4upYQbSg7hpUVdgnOpurVrKZi01uAUJOS1sdh1OToPh9gyCpVoFKUoFKUoFKUoFWvFLoxQSyjGUidxnplVLb+21XVYPnpSeF3oAyTZT4A9e6eg47Jr5X01WsrKSaRYokaWRjhUVSzE+gA3NB4gClhrJCZGoqASFzuQCQCceWR9a7H5U+7/cbf7mdVt3KiM+qAY3zvq65zvnNaL2edi1va2zG/jS4uZoyrqfEsSN8iH8/q43BGFON2uOTuVrzgt8LWLN1wu4LsHOdVtKqswDY2wwAXVgAnHQjDBJFKUoFKUoFKUoFKUoFKUoFKUoFKUoFKUoFKUoFKUoFRN9oixtmsYpZHCXSyYhG5aRDjvEwOgA0tk9NIHzVK08uhGbBbSpOFGScDOAPM1CfC+ULjmW8/aV9qg4eGxDBuGeFScAb+EE/E/mc6fIgINpUi9rnZkeGT99boxsZDkHdu6fbKM2NgSfCSdxt1FR1QSB2F3ejjUK4z3iSp1xj8Nnz7/Bj9a6hrlbsV/zy0+sv/t5a6poFKUoFKUoFKVTubhY0aR2CIqlmYnACgZJJPQAUFnx7j8FjA1xcuI4l8+pLHoqjqzH0FR7H9oLh73Kw93KIGOlp3ChRnIyUBJKdN9judtt4h7TufG4reF1JFtH4YUO3h83I/M3X2GB5Vp1BJfNMvLKzA26XUysTrEMndonT4BOhZs5bbIAx6VMvZzyzwuG3S64dGCJYx+Mx1y4wNSsxJ0HI8SrgZHTauT6lrsT5xaGK4sQcPIyvFt8O2Jm322RVI9wPfATrxHmCGAlCdcuM90mC2D0LbgIPdiAfKsSOeQpzNC6IWADKwkI1HA1IMHO42TX5+2cGqgdPMknJJJJ6kk5JPud6tbg65EQb6GDv7YDaAfctpbHonodwkuGZXUOhDKwBVgcgqdwQR1BFe60ThvGGs9RCtLAcs0S41K/XVECcbn4l886hvkNW5T7WbLiNwbVVlt7jfEcyqNekZIUqxBIGTj0BNButKUoFKUoFKUoFKUoFKUoFKUoFKUoFKUoFKVgX574eJXg+9RGZCQYg2X1LsUUD4nztpGT122NBmLu8SFDJIwRB1YnbfYfrmsbHzbaFsd7pz0Z0kjQn2kdQh/rWp8w3Ml4kmrw5jdY4+oTUhXJxs0hzgnoAcDbJbzDOJFDjo6hv0YZx/rQSDPAkqFHVZEYYKsAysp9QdiKhjnnsX4VbKbg3jcOiLfC698Mk7LGoIc4yNvFsMn1rdeC8U+6uq9LdiFZegRmICuB0Vc7MBgeLV5HMKdtfMb3XFZYu8LQ257tEz4VcAd4QMdS+QT18IGcAUG+8gck8K4af2seIpdRxodDYWMIWQg6k1M5k0kgJgHfpnFSDy12icP4iQtvOpkOfwW8Enh3OEbdhjfbP+hxyFVW2uXjdZI2KOrBlZSQVYHIII6EGg7cpUedkfab+1YTDPhb2JfFjYSx7DvAvkc4DAbZII2OBIdApSlBZcZ4vFaW8lxO2iKNSzH+wGepJwAPMkCuaOae0TiPHZhaxgrFIwVLWLPjOcgyHq52B3Okac4GCa2Tt352NzcDhlvlkicd5p3L3JGAgwdwurGPzE+grfuyXs5Xhdt306r98lUM7EbxRkZ7oE9MfNjqdtwAaDnznDlv9nXP3RmLzJGhm2AQTOok0xnOWUIyDJAydW2MVg6yvNfFvvd9cXHlJO7Dp8BY6RtsfDjesVQb52Vdmw4u8xkcxwxJjIB1GaRXCY8iFK6jv6DzyLflC2fh/GDBMVilQyREuGK68EDoRsdiG6YINTZ2G8BNrwlHYYe4dpjkYOg4VPLcaVDD+Oo97ZbAWXHbe9ClkkMUhBIUGSF1VlDYwMqI85z8WfOg3bu5m2YrGvnoLM36OwUD/AJc+/mKqokS7YRBuSTgfUk/3JqMV7YJInkR7dHAkYKEkKBVBIwB49umMHA8tsAYHmnnqbiZSFV7iIsPww5bVITgF2wMgeQxt9aCcVbIyNx5EelajzTycWlS+ssRXsTh8AACQqdW46a/fz6H1rara2ESLGOiIqD6KAo/0FVKDfra5WRA6EMjDII6EVVrSeCcQaCdFz+FLJpcE7CRlOlx6EsFQ+pcefXdqBSlKBSlKBSlKBSlKBSlKBSlKBSlU7m4EaM7fCqljtnwqMnbz2FBrXaZxae24bK1srPPIViTT1VpWCahuDkZ2x5kHoDUdcjcjJYJ3kmHumHibqEB+RD/dvP6ddxveIvcuJH2Uf4cedkUjqfVyOp8s4G2S1GgVatAyEtHuCSTETgZO5KN8hJycHYk/Lua17tF4vcWkEVxbvpCzASLpBDqwyA2d8ZXG35/aq3Bu0GyuIRI0qW79GikcAqw9Ccah6H+xyKDJcS4iO4lGiUN3MnhMLn5G31AFMfzeX0qD+F8IuuL3rJCveTys8jZbAHV2JZjsMnG58xUl8yc72k1veQxsZSls2ML+G7uyQ7vnoplDDAILJuQB48x9m7hmm2urnzeZYx06RqWOPPrIM/QUEDXVq8TtHIpSRGKspGCrqcEEeRBBFUqkXt34L934u0g+G4jSUD0YDu28/VM+XxVHVBnOGJeWAg4lDlE7whJlIK94vWOTB2JHytjKnzFdCdmva3DxX8CVRBeBc6M+CQDOTGTvkDBKnffbIBxoPYFJDcpe8NuVEsUqLJoPQ4Oh/PIbeIggZGnOdhWr848sz8u8TSSB20Bu8t5T5qNmR8dSM6W6ZBzgZxQdT0rEcp8zRcRtI7qHZXHiXOSkg2ZD03B88bjB6GvlBzx2M8GHEOMiSc6zErXLZ31yq6gZ/ncN76feumbz/Df+Bv7Guc+Jw3PLPGzcCPFrLI+gL8Elo7hjGDth18O22Cqnod5v4ZzrYcRjZLW5jkdkYBNZjk3GNkbS43I3A86DkI0FepYyrFT1BwfqNjXig7B7Pv8AKbH/AHOH/prWj/aKs4m4fDIzhZUn8Ck7urKQ4A67YQ59vcVbco9tNrDwy2gZZbm9WMRfd4omLMyeFPE2xyoUnGT128qoL2aX3F+/v+LExyNA4tbQMV7t8No19dKg4OncknLehCLrHkjifEm+8w2ryLM7sJBpSMtqbVhnYAeIMNz1GK2XgnYzeQvHPfqIIVkGVDq7FsjSGKEhFY7Zz122JFZrsA50MTycPmIWIhpY2ZgNEg0h1yfIjB+oPrUo83c+8PsoCbiVJQwIECFZHk2ORpB2H7xwPegw2a8uwAJOwAyfoN61rkbmyXiZlWO1mIRshgyMojPRXlkZAZB/UjfyJO72vLFzIR3mi3Tzw3eSY9AMaEPXfLj2oKXL9p31yjD/AA4fxCeoLsrJGo8ujO/tpT8wNbvWG4PZpZubZRpjYl4j1JOBqRmO7MMEj93YbJWZoFKUoFKUoFKUoFKUoFKUoFKUoFY7mOBpLO4Rd2aCQADOSShAAxvmsjSgjtZAwDL8LDI/hO46e1faq8Y4e9vMVjXXAMyOw/2MbE4Vl9C+dLDICq2QAoJoxsGGVIYeoOR+hFBrXaPw15+HSrHuyFZMeZVM6gPfBJ/SoIrp/h0K3NwbZZAjKgeTDDvBG2QNK9Qxwd/lGD5is9fdnPDJsmSzhJK6SwTS2MY+JcHOPPr70HLfDbiJLK6yQbiRoY0U5yIdZlkcHpkNHCvXo7beY6a7KODm14RaoRhmj71vXVKTJg5AOQCo/SoM7SuAWY4pHw/hMOJARG4ErMGuXbZQZGOnSMAnIGSc40mpe7Mu0YXebC6QWl/ANBh06A6pt4FPwsoG6egyNs6Q1f7SsI7qzf5g8q5z8pVCdvqBUEVO/wBpWYd1Zp8xeVsY+UBAd/qRUEUEg9hN0ycaiVTgPFKrbDdRGz436eJFO3pU69pvKY4lw6WILqmRTJCcb98oyFH8Qyv83tUC9h/+eW/8M3/QkrpnjHFIrWCSeZgkUaFmJ9B5D1JOAB5kgUHL/IXajccISWONFlSRlbS5ICsAQSMD5hpz/CKVrnCeX57vV3CB9GNWXVcas4+IjPwmlB2LxHhcNyndzxpNH+V0DDOCM4YbHBO/vUbcY+z1YSlmt5JrVichQRJGu3QKwDYzg/H6j6SnSg405q4A1heTWjnWYn06tJXUpAZW0nOMqQep69axNTB9orlwR3UN6gwJk0SEL/tY8aST6lCB9Iv6Q/QTJ9nPjMS3E9q6xiV01xyaQJCF2ePVjJGNLYz8rH6T7XFvA+NS2VxHcwHTLG2pSRkdCCCD1BBIP1rrbk3m2HidolzDtnZ48gtHKOqNj+oO2QQfOg0/j/YFw+5l7yJpbXJyyoQ6knfI7zJU/rj2rJ8D7FuFWpDdwbhx807d569UACHr+XyHnvW80oPEECooRFCKBgKoAAA8gBsBXulKC3vbMSrjOlgdSOOquAQGHr1II6EEg7E14sLwuCrjTKhAdfLJGQy+qHyP1B3BAu6tLyzJIkjwsqjAz8LJ1KPjy9D1B333BC7pVCzvBICcFWBwyH4lfrg4/QgjYggjY1XoFKUoFKUoFKUoFKUoFKUoFW1/e90uw1yNskYOCz+mfIeZPQDJr1d3axrk5JJwqjdmc9FUeZ2PsACTgAmqVnaNqMsuDKwxgHKomc6F9d9y3mR5AAAPXD7PulOTrdjqd8Y1OcAnHkMAADyAFW9zy3ayNqeCNmPVtABP1I6/rWSpQRBzJ2FyCf75wu6eCfWXCyMdmOTiOZRqAx4cMDt1PrZ3PaDzHZL3d1YCXwaRMkTkl9wHLxM0ZOxONI8tsVNdKCC+xvs7vPv37TvkaNQrsneHEjzyZGsoRkDBc5ODkjGRmpJ5x7OLXiX4hzb3a/BdReGRWA8OrGNYG2x322Ira6sOPcbisreS5nbRHGuT6k+SgebE4AHqaDlLtA+9R3jWt3cG8e2/DWUknwE95glhqJ8W+c46AkAVrVXPEr5p5pJ33eSRnY/vuxY/6k1bUGx8g8WuLS+S5toGupIw34YV2yHUx76AT81b7d8E5j48wS6U2lsGOVdTBGDsf8PeSQjyJz069TWw/Zz5f7u1nvWHilk7tDtnuo9yQeoBdsY/8Me1TBQa/wAl8k2/CrYQQDLHBklI8Uj+p9AN8L0A98kq2ClApSrXit+LeCWds6YonkOBk4RSx2yM9KCLftAcyWgtBZP+JdF1kVVI/CxkanJBxlSwC9TnPTrz1Ul9mnZ1Lxq4a8uyxtA51sWbVNJ+RWJ1YGRls+gG/ToGz5Us4YPu0dtCIOvdmJWUkY3bUDqbYbnJ2FBxpipz+zjx6IJcWTHTKXEy5PxJpCMAPVcA/RvY1vvF+ybhdxC8QtY4GYbSxIFdG8iD9fI7GucpobrgXE/yT28mQd9Lxnz90dCR9GI60HXtKxvLnHY760iuovglQNjqVboyn3Vgyn3FZKgUpSgUpSgtLyxLESRt3coGNWMhlznQ6/MufoRk4IycrPiGslHUxSgZKE5yvTUjdHXpuOmRkAnFXdULyxSUAOM4OQQSGVsEalZSGU4JGQQdzQV6Vjdc8HxA3MX5lAEqj95c6ZB7rg/unORc2fEo5c6GBI+Jdw6/xI2GX9QKC5pSlApSlApSre84jHDjvHCk/CvVmPoijxOdxsATuKC4q0vOIBCEUGSUjKxr1I9STsi+59MDJ2q376eb/DH3eP8AO65lI9VjYYT2L590q7s7BIgQg3JyzElnZumXc7scbb9AABsAKCnaWbau9lIaUjAxnSin5UzvvgZY7nA6AAC8pSgUpSgUpSgVzj2883zz3psCDHBbkELk/iOyK3eMOhABwvp4jnfafuP8cisraW6mJEcSFjjqT0Crn5iSAPc1yVf3d1xe/ZwpmuZ38KKPIDZV9FVR/RcnzoMHXuGIuwVQWZiAFAySx2AA9Sa3G37HOMO2n7oy+7SRqP6lq+c0dlfEeFoJ5EDRLgmaF9QRs4GrYMu+N8Y3G+aDpflHgQsbG3tRj8OJQ2OhkPic9B1csf1rL1FvY32ovxEfc7kE3MceoSjJEkS6VJfJ2kyRk9Dny85SoFKUoFYfnP8Ay28/3Of/AKT1mKs+MWAuLeaAkgSwvHkdRrQpkZ+tBonYEB+xlwc/jy526HI/rtj+tSPUa9gEg/ZTR/NHdyq3pqwjbHz2IqSqBWk9qXZ4nFrXweG7iBMLbeL1jYn5W/0OD6g7tSggv7PnMzxTTcLmynxSRq2zLKuFkjwd84AbHl3bVOlQn2ocEHCeKWvGoBiN7gCdQcfiYOojfP4kfeA7YyD+bFTVG4YBhuCMg+oPQ0HqlKUClKUClKUCra84dHNjvFDEfC24ZfdXXDKem4I6Vc0oMb+zJV3juH/hkVZV/sr+nzY9vOmu7G2mCT97vJI8/wAmh8f8x/8AislSgxv3m6/7iP8A9Sf/AMqd5eHbRAn73eyPj30d2ur6ah9ayVKDG/s2Vv8AEuH/AIYlSNcfUhpAfcONse+biz4ZFFkooDH4mJLM2PzOxLN1PU+Zq6pQKUpQKUpQKUpQKUqld3SxRvI50oiFmJ8kUFif6A0EC/aF5v72dOHRnww4eXYjMzL4Bv10o2cjb8T2rZOw3s4NrH+0LlQJ5U/BU7lIGGdR9HYf0X6kDU+y7lw8Z4tNxK5UNAkzSFW8QaZySke4wVUYJ/hUY3roegV4mhV1KOAysCCpAIKkYIIOxBHlXulBCXD+UIeGc228VvkRSW8kwQ76NUc6FAepUFMjO+DjyyZtqLuO/wDbCx/8vf8A+3Uo0ClKUClKUEc9m0Jg4pxi18QAukmAJBULOGfIA2BIK+XQAHpUjVGtpKtvzZMpyv3qwQjLYDyR6RkA9SEiYbeje9SVQKUpQan2qcGW64RdI3VIjMp9Gh/E9PMKy/zH61R7IuM/euD2zH4o1MJ/4R0A/wDKF/tVDtl5kFnwqUAjvJx3CDI6ODrOPQJq/UivXY3wWa04TEk66HdmkC53CSEFdXocYOPLO++RQbvSlKBSlKBSlKBSlKBSlKBSlKBSlKBSlKBSlKBSlKBUbdvHMDW/Dhbx4Ml1J3eNy3dL4n0jzJOhf5/6STUOc+Xa3PM/DrSQZih0vjrqlYmTcE40+CMdPzddqCRuSeW14fYw2yjBVAX3zmZvE5zgZ8RIG3QCs7SlApSlBGUMYuebnYkEWlgAADghn8j+bad/6j0qTaj3s3k77iXGLnOom7SEHGF0QKyADbqBjP6VIVApSlApWqdpfNVxwyyNzbxJOwkVWDk4RTnx4UgsMgDGR8WegNRny/2p8w3Q72GzS6iBwSLdwpPs4cZI9s0G69p1t93ueHcUB0i3u1imbBwLWc6GZiu+F32x8/6GQhUJ87dpMtxw+ezveGXNrLKulDpLRmRXDA6iF6YU5GrepF7Mr2WbhNo84Kyd1pIKlSVRmjUkHzKKpz55z50Gz1SurpIkaSRgkaKWZ2OAqgZJJ8gBVWoe+0VxqeOC3t0LLDKXaVlOzaNGEbzxls+hwOuNg8cIWXmPjC3rIRwqzc9zqG0sgOQcEAklgjMPIKFO5qZKj/lXtS4MLWKKO4W3EcKL3ciuhXC4xqI0udtyGPrnety4Rx23vE7y2mSdAcFkYNg+hxuD9aC+pSlApSlApSlApSlApSlApSlApSlApSlApSlApSlAqFu3Pk+ZJU4zbMdUWjvNxmMow7uVPUaiAfTY9M4mmrfiFik8TwyjVHIjIy+qMMEf0NBjeTuY14jYw3S4HeJ4lHyyjwuv6MDj2xWaqEeVbuble+axvPFYXMgMVz0RX+HW2dl20BwTtpUjI6zcDmgVb8RvlghkmfZI42kY/uIpY9PYGrio97b+OmDhpt4z+PdyLCijqVyC+P0wv/EoPvYhDIeGvcSHLXV5NP0A+IrGenvGx6Dr0qQasOAcLFraw26nIihRMnz0qAT1PU586v8ANApSlAIr4qgbAYHpX2lApSlAry8YYYIBHoRkf0r1Sg0jmnsf4dfIdMS2kvlLCoTHTqgwjDA9M+hrQ7DsH4jZ3HeWd+kWMYkAkRyu2QyDIIznYsQanOlB4gRgqhm1sFALYxlsbnA6ZO+K90pQKUpQKUpQKUpQKUpQKUpQKUpQKUpQKUpQKUpQeJZlRSzEKoGSxIAA9STsBWgcW7dOFW8pjDyXGOrwxhkz6Biw1fUZG/WqnblbB+CTsSw0NEwAYgEmZEww+YYcnB8wp8qjfsR7PbPiKS3F2rSmKQKserEZyobLADUTn3x7UH3tM7UoeMW4tLS1ldhLr7x18ShdsokbHrqIOrYA9MkES/2aW00fCbSO4V0lWHBVwQyqGYKpB3GE0jB6bVsFnZRwoI4kWJFGFRFCqB6ADYVWoFRL2m8G4g3GLS7trVr6G3jVxGWCoJxI59QQ20TZ3+EfSpapQRrPaczXaZ7204bnpGoMj4y3xPiQZxjdT5DpvWl3ljzXZ3IiSWe51jCyriaLG3xGVdMR/iA88Gp+pQU7dGVFDtrYKAzYxqYDBbA6ZO+PelVKUH//2Q=="/>
          <p:cNvSpPr>
            <a:spLocks noChangeAspect="1" noChangeArrowheads="1"/>
          </p:cNvSpPr>
          <p:nvPr/>
        </p:nvSpPr>
        <p:spPr bwMode="auto">
          <a:xfrm>
            <a:off x="57150" y="-784225"/>
            <a:ext cx="2790825" cy="1638300"/>
          </a:xfrm>
          <a:prstGeom prst="rect">
            <a:avLst/>
          </a:prstGeom>
          <a:noFill/>
          <a:ln w="9525">
            <a:noFill/>
            <a:miter lim="800000"/>
            <a:headEnd/>
            <a:tailEnd/>
          </a:ln>
        </p:spPr>
        <p:txBody>
          <a:bodyPr/>
          <a:lstStyle/>
          <a:p>
            <a:endParaRPr lang="en-US"/>
          </a:p>
        </p:txBody>
      </p:sp>
      <p:sp>
        <p:nvSpPr>
          <p:cNvPr id="57349" name="AutoShape 4" descr="data:image/jpg;base64,/9j/4AAQSkZJRgABAQAAAQABAAD/2wCEAAkGBhIQEBURERQWEBEWEhkYFxMXEhgXGBgQFxcYFRoXFxYXHCYeFxkjGhgUIC8hJicpLC8sFR4xNTA2NSgrLCsBCQoKBQUFDQUFDSkYEhgpKSkpKSkpKSkpKSkpKSkpKSkpKSkpKSkpKSkpKSkpKSkpKSkpKSkpKSkpKSkpKSkpKf/AABEIAKwBJQMBIgACEQEDEQH/xAAcAAEAAQUBAQAAAAAAAAAAAAAABwMEBQYIAgH/xABDEAACAQMCAwYDBQYDBQkAAAABAgMABBESIQUGMQcTIkFRYTJCcQgUI1KBFWJygpGxMzWhQ3SDkrM2U2N1lLTBxNP/xAAUAQEAAAAAAAAAAAAAAAAAAAAA/8QAFBEBAAAAAAAAAAAAAAAAAAAAAP/aAAwDAQACEQMRAD8Am+lKUClKUGM5j5kt+H27XFy+iNfLqzN5Ii/Mx9P1OACa5x527Zr3iBKRE2dvt+HG3ibByC8gAJ8thgbdKt+1znj9qXx7s5toMpD6Nv4pP5iB/Kq1o9BmbHnG+gcPFdTowxv3zkHBBwQThhkDY7Gup+Q+bF4pYx3S4VzlZEHyzLsw+h2YezCuP66Y7AOHGLhAc9JriSQdPhGmHyPrEeuKCSaUpQKUpQKUpQKUpQKUpQKUpQKUpQKUpQKUpQKUpQKivtu7RpuHrHa2rCOeVdbSg+NIg2BpXyLEMNR8lON9xKlc2/aFs3TiqyNnRJbIVO+PCWUjJ2zkZwPzD1oNEbmi8LazdXBbOdXfyZ1dc51dal7sw7cGd1tOJsN8LHdHbxdAs3lv+fbf4upYQbSg7hpUVdgnOpurVrKZi01uAUJOS1sdh1OToPh9gyCpVoFKUoFKUoFKUoFWvFLoxQSyjGUidxnplVLb+21XVYPnpSeF3oAyTZT4A9e6eg47Jr5X01WsrKSaRYokaWRjhUVSzE+gA3NB4gClhrJCZGoqASFzuQCQCceWR9a7H5U+7/cbf7mdVt3KiM+qAY3zvq65zvnNaL2edi1va2zG/jS4uZoyrqfEsSN8iH8/q43BGFON2uOTuVrzgt8LWLN1wu4LsHOdVtKqswDY2wwAXVgAnHQjDBJFKUoFKUoFKUoFKUoFKUoFKUoFKUoFKUoFKUoFKUoFRN9oixtmsYpZHCXSyYhG5aRDjvEwOgA0tk9NIHzVK08uhGbBbSpOFGScDOAPM1CfC+ULjmW8/aV9qg4eGxDBuGeFScAb+EE/E/mc6fIgINpUi9rnZkeGT99boxsZDkHdu6fbKM2NgSfCSdxt1FR1QSB2F3ejjUK4z3iSp1xj8Nnz7/Bj9a6hrlbsV/zy0+sv/t5a6poFKUoFKUoFKVTubhY0aR2CIqlmYnACgZJJPQAUFnx7j8FjA1xcuI4l8+pLHoqjqzH0FR7H9oLh73Kw93KIGOlp3ChRnIyUBJKdN9judtt4h7TufG4reF1JFtH4YUO3h83I/M3X2GB5Vp1BJfNMvLKzA26XUysTrEMndonT4BOhZs5bbIAx6VMvZzyzwuG3S64dGCJYx+Mx1y4wNSsxJ0HI8SrgZHTauT6lrsT5xaGK4sQcPIyvFt8O2Jm322RVI9wPfATrxHmCGAlCdcuM90mC2D0LbgIPdiAfKsSOeQpzNC6IWADKwkI1HA1IMHO42TX5+2cGqgdPMknJJJJ6kk5JPud6tbg65EQb6GDv7YDaAfctpbHonodwkuGZXUOhDKwBVgcgqdwQR1BFe60ThvGGs9RCtLAcs0S41K/XVECcbn4l886hvkNW5T7WbLiNwbVVlt7jfEcyqNekZIUqxBIGTj0BNButKUoFKUoFKUoFKUoFKUoFKUoFKUoFKUoFKVgX574eJXg+9RGZCQYg2X1LsUUD4nztpGT122NBmLu8SFDJIwRB1YnbfYfrmsbHzbaFsd7pz0Z0kjQn2kdQh/rWp8w3Ml4kmrw5jdY4+oTUhXJxs0hzgnoAcDbJbzDOJFDjo6hv0YZx/rQSDPAkqFHVZEYYKsAysp9QdiKhjnnsX4VbKbg3jcOiLfC698Mk7LGoIc4yNvFsMn1rdeC8U+6uq9LdiFZegRmICuB0Vc7MBgeLV5HMKdtfMb3XFZYu8LQ257tEz4VcAd4QMdS+QT18IGcAUG+8gck8K4af2seIpdRxodDYWMIWQg6k1M5k0kgJgHfpnFSDy12icP4iQtvOpkOfwW8Enh3OEbdhjfbP+hxyFVW2uXjdZI2KOrBlZSQVYHIII6EGg7cpUedkfab+1YTDPhb2JfFjYSx7DvAvkc4DAbZII2OBIdApSlBZcZ4vFaW8lxO2iKNSzH+wGepJwAPMkCuaOae0TiPHZhaxgrFIwVLWLPjOcgyHq52B3Okac4GCa2Tt352NzcDhlvlkicd5p3L3JGAgwdwurGPzE+grfuyXs5Xhdt306r98lUM7EbxRkZ7oE9MfNjqdtwAaDnznDlv9nXP3RmLzJGhm2AQTOok0xnOWUIyDJAydW2MVg6yvNfFvvd9cXHlJO7Dp8BY6RtsfDjesVQb52Vdmw4u8xkcxwxJjIB1GaRXCY8iFK6jv6DzyLflC2fh/GDBMVilQyREuGK68EDoRsdiG6YINTZ2G8BNrwlHYYe4dpjkYOg4VPLcaVDD+Oo97ZbAWXHbe9ClkkMUhBIUGSF1VlDYwMqI85z8WfOg3bu5m2YrGvnoLM36OwUD/AJc+/mKqokS7YRBuSTgfUk/3JqMV7YJInkR7dHAkYKEkKBVBIwB49umMHA8tsAYHmnnqbiZSFV7iIsPww5bVITgF2wMgeQxt9aCcVbIyNx5EelajzTycWlS+ssRXsTh8AACQqdW46a/fz6H1rara2ESLGOiIqD6KAo/0FVKDfra5WRA6EMjDII6EVVrSeCcQaCdFz+FLJpcE7CRlOlx6EsFQ+pcefXdqBSlKBSlKBSlKBSlKBSlKBSlKBSlU7m4EaM7fCqljtnwqMnbz2FBrXaZxae24bK1srPPIViTT1VpWCahuDkZ2x5kHoDUdcjcjJYJ3kmHumHibqEB+RD/dvP6ddxveIvcuJH2Uf4cedkUjqfVyOp8s4G2S1GgVatAyEtHuCSTETgZO5KN8hJycHYk/Lua17tF4vcWkEVxbvpCzASLpBDqwyA2d8ZXG35/aq3Bu0GyuIRI0qW79GikcAqw9Ccah6H+xyKDJcS4iO4lGiUN3MnhMLn5G31AFMfzeX0qD+F8IuuL3rJCveTys8jZbAHV2JZjsMnG58xUl8yc72k1veQxsZSls2ML+G7uyQ7vnoplDDAILJuQB48x9m7hmm2urnzeZYx06RqWOPPrIM/QUEDXVq8TtHIpSRGKspGCrqcEEeRBBFUqkXt34L934u0g+G4jSUD0YDu28/VM+XxVHVBnOGJeWAg4lDlE7whJlIK94vWOTB2JHytjKnzFdCdmva3DxX8CVRBeBc6M+CQDOTGTvkDBKnffbIBxoPYFJDcpe8NuVEsUqLJoPQ4Oh/PIbeIggZGnOdhWr848sz8u8TSSB20Bu8t5T5qNmR8dSM6W6ZBzgZxQdT0rEcp8zRcRtI7qHZXHiXOSkg2ZD03B88bjB6GvlBzx2M8GHEOMiSc6zErXLZ31yq6gZ/ncN76feumbz/Df+Bv7Guc+Jw3PLPGzcCPFrLI+gL8Elo7hjGDth18O22Cqnod5v4ZzrYcRjZLW5jkdkYBNZjk3GNkbS43I3A86DkI0FepYyrFT1BwfqNjXig7B7Pv8AKbH/AHOH/prWj/aKs4m4fDIzhZUn8Ck7urKQ4A67YQ59vcVbco9tNrDwy2gZZbm9WMRfd4omLMyeFPE2xyoUnGT128qoL2aX3F+/v+LExyNA4tbQMV7t8No19dKg4OncknLehCLrHkjifEm+8w2ryLM7sJBpSMtqbVhnYAeIMNz1GK2XgnYzeQvHPfqIIVkGVDq7FsjSGKEhFY7Zz122JFZrsA50MTycPmIWIhpY2ZgNEg0h1yfIjB+oPrUo83c+8PsoCbiVJQwIECFZHk2ORpB2H7xwPegw2a8uwAJOwAyfoN61rkbmyXiZlWO1mIRshgyMojPRXlkZAZB/UjfyJO72vLFzIR3mi3Tzw3eSY9AMaEPXfLj2oKXL9p31yjD/AA4fxCeoLsrJGo8ujO/tpT8wNbvWG4PZpZubZRpjYl4j1JOBqRmO7MMEj93YbJWZoFKUoFKUoFKUoFKUoFKUoFKUoFY7mOBpLO4Rd2aCQADOSShAAxvmsjSgjtZAwDL8LDI/hO46e1faq8Y4e9vMVjXXAMyOw/2MbE4Vl9C+dLDICq2QAoJoxsGGVIYeoOR+hFBrXaPw15+HSrHuyFZMeZVM6gPfBJ/SoIrp/h0K3NwbZZAjKgeTDDvBG2QNK9Qxwd/lGD5is9fdnPDJsmSzhJK6SwTS2MY+JcHOPPr70HLfDbiJLK6yQbiRoY0U5yIdZlkcHpkNHCvXo7beY6a7KODm14RaoRhmj71vXVKTJg5AOQCo/SoM7SuAWY4pHw/hMOJARG4ErMGuXbZQZGOnSMAnIGSc40mpe7Mu0YXebC6QWl/ANBh06A6pt4FPwsoG6egyNs6Q1f7SsI7qzf5g8q5z8pVCdvqBUEVO/wBpWYd1Zp8xeVsY+UBAd/qRUEUEg9hN0ycaiVTgPFKrbDdRGz436eJFO3pU69pvKY4lw6WILqmRTJCcb98oyFH8Qyv83tUC9h/+eW/8M3/QkrpnjHFIrWCSeZgkUaFmJ9B5D1JOAB5kgUHL/IXajccISWONFlSRlbS5ICsAQSMD5hpz/CKVrnCeX57vV3CB9GNWXVcas4+IjPwmlB2LxHhcNyndzxpNH+V0DDOCM4YbHBO/vUbcY+z1YSlmt5JrVichQRJGu3QKwDYzg/H6j6SnSg405q4A1heTWjnWYn06tJXUpAZW0nOMqQep69axNTB9orlwR3UN6gwJk0SEL/tY8aST6lCB9Iv6Q/QTJ9nPjMS3E9q6xiV01xyaQJCF2ePVjJGNLYz8rH6T7XFvA+NS2VxHcwHTLG2pSRkdCCCD1BBIP1rrbk3m2HidolzDtnZ48gtHKOqNj+oO2QQfOg0/j/YFw+5l7yJpbXJyyoQ6knfI7zJU/rj2rJ8D7FuFWpDdwbhx807d569UACHr+XyHnvW80oPEECooRFCKBgKoAAA8gBsBXulKC3vbMSrjOlgdSOOquAQGHr1II6EEg7E14sLwuCrjTKhAdfLJGQy+qHyP1B3BAu6tLyzJIkjwsqjAz8LJ1KPjy9D1B333BC7pVCzvBICcFWBwyH4lfrg4/QgjYggjY1XoFKUoFKUoFKUoFKUoFKUoFW1/e90uw1yNskYOCz+mfIeZPQDJr1d3axrk5JJwqjdmc9FUeZ2PsACTgAmqVnaNqMsuDKwxgHKomc6F9d9y3mR5AAAPXD7PulOTrdjqd8Y1OcAnHkMAADyAFW9zy3ayNqeCNmPVtABP1I6/rWSpQRBzJ2FyCf75wu6eCfWXCyMdmOTiOZRqAx4cMDt1PrZ3PaDzHZL3d1YCXwaRMkTkl9wHLxM0ZOxONI8tsVNdKCC+xvs7vPv37TvkaNQrsneHEjzyZGsoRkDBc5ODkjGRmpJ5x7OLXiX4hzb3a/BdReGRWA8OrGNYG2x322Ira6sOPcbisreS5nbRHGuT6k+SgebE4AHqaDlLtA+9R3jWt3cG8e2/DWUknwE95glhqJ8W+c46AkAVrVXPEr5p5pJ33eSRnY/vuxY/6k1bUGx8g8WuLS+S5toGupIw34YV2yHUx76AT81b7d8E5j48wS6U2lsGOVdTBGDsf8PeSQjyJz069TWw/Zz5f7u1nvWHilk7tDtnuo9yQeoBdsY/8Me1TBQa/wAl8k2/CrYQQDLHBklI8Uj+p9AN8L0A98kq2ClApSrXit+LeCWds6YonkOBk4RSx2yM9KCLftAcyWgtBZP+JdF1kVVI/CxkanJBxlSwC9TnPTrz1Ul9mnZ1Lxq4a8uyxtA51sWbVNJ+RWJ1YGRls+gG/ToGz5Us4YPu0dtCIOvdmJWUkY3bUDqbYbnJ2FBxpipz+zjx6IJcWTHTKXEy5PxJpCMAPVcA/RvY1vvF+ybhdxC8QtY4GYbSxIFdG8iD9fI7GucpobrgXE/yT28mQd9Lxnz90dCR9GI60HXtKxvLnHY760iuovglQNjqVboyn3Vgyn3FZKgUpSgUpSgtLyxLESRt3coGNWMhlznQ6/MufoRk4IycrPiGslHUxSgZKE5yvTUjdHXpuOmRkAnFXdULyxSUAOM4OQQSGVsEalZSGU4JGQQdzQV6Vjdc8HxA3MX5lAEqj95c6ZB7rg/unORc2fEo5c6GBI+Jdw6/xI2GX9QKC5pSlApSlApSre84jHDjvHCk/CvVmPoijxOdxsATuKC4q0vOIBCEUGSUjKxr1I9STsi+59MDJ2q376eb/DH3eP8AO65lI9VjYYT2L590q7s7BIgQg3JyzElnZumXc7scbb9AABsAKCnaWbau9lIaUjAxnSin5UzvvgZY7nA6AAC8pSgUpSgUpSgVzj2883zz3psCDHBbkELk/iOyK3eMOhABwvp4jnfafuP8cisraW6mJEcSFjjqT0Crn5iSAPc1yVf3d1xe/ZwpmuZ38KKPIDZV9FVR/RcnzoMHXuGIuwVQWZiAFAySx2AA9Sa3G37HOMO2n7oy+7SRqP6lq+c0dlfEeFoJ5EDRLgmaF9QRs4GrYMu+N8Y3G+aDpflHgQsbG3tRj8OJQ2OhkPic9B1csf1rL1FvY32ovxEfc7kE3MceoSjJEkS6VJfJ2kyRk9Dny85SoFKUoFYfnP8Ay28/3Of/AKT1mKs+MWAuLeaAkgSwvHkdRrQpkZ+tBonYEB+xlwc/jy526HI/rtj+tSPUa9gEg/ZTR/NHdyq3pqwjbHz2IqSqBWk9qXZ4nFrXweG7iBMLbeL1jYn5W/0OD6g7tSggv7PnMzxTTcLmynxSRq2zLKuFkjwd84AbHl3bVOlQn2ocEHCeKWvGoBiN7gCdQcfiYOojfP4kfeA7YyD+bFTVG4YBhuCMg+oPQ0HqlKUClKUClKUCra84dHNjvFDEfC24ZfdXXDKem4I6Vc0oMb+zJV3juH/hkVZV/sr+nzY9vOmu7G2mCT97vJI8/wAmh8f8x/8AislSgxv3m6/7iP8A9Sf/AMqd5eHbRAn73eyPj30d2ur6ah9ayVKDG/s2Vv8AEuH/AIYlSNcfUhpAfcONse+biz4ZFFkooDH4mJLM2PzOxLN1PU+Zq6pQKUpQKUpQKUpQKUqld3SxRvI50oiFmJ8kUFif6A0EC/aF5v72dOHRnww4eXYjMzL4Bv10o2cjb8T2rZOw3s4NrH+0LlQJ5U/BU7lIGGdR9HYf0X6kDU+y7lw8Z4tNxK5UNAkzSFW8QaZySke4wVUYJ/hUY3roegV4mhV1KOAysCCpAIKkYIIOxBHlXulBCXD+UIeGc228VvkRSW8kwQ76NUc6FAepUFMjO+DjyyZtqLuO/wDbCx/8vf8A+3Uo0ClKUClKUEc9m0Jg4pxi18QAukmAJBULOGfIA2BIK+XQAHpUjVGtpKtvzZMpyv3qwQjLYDyR6RkA9SEiYbeje9SVQKUpQan2qcGW64RdI3VIjMp9Gh/E9PMKy/zH61R7IuM/euD2zH4o1MJ/4R0A/wDKF/tVDtl5kFnwqUAjvJx3CDI6ODrOPQJq/UivXY3wWa04TEk66HdmkC53CSEFdXocYOPLO++RQbvSlKBSlKBSlKBSlKBSlKBSlKBSlKBSlKBSlKBSlKBUbdvHMDW/Dhbx4Ml1J3eNy3dL4n0jzJOhf5/6STUOc+Xa3PM/DrSQZih0vjrqlYmTcE40+CMdPzddqCRuSeW14fYw2yjBVAX3zmZvE5zgZ8RIG3QCs7SlApSlBGUMYuebnYkEWlgAADghn8j+bad/6j0qTaj3s3k77iXGLnOom7SEHGF0QKyADbqBjP6VIVApSlApWqdpfNVxwyyNzbxJOwkVWDk4RTnx4UgsMgDGR8WegNRny/2p8w3Q72GzS6iBwSLdwpPs4cZI9s0G69p1t93ueHcUB0i3u1imbBwLWc6GZiu+F32x8/6GQhUJ87dpMtxw+ezveGXNrLKulDpLRmRXDA6iF6YU5GrepF7Mr2WbhNo84Kyd1pIKlSVRmjUkHzKKpz55z50Gz1SurpIkaSRgkaKWZ2OAqgZJJ8gBVWoe+0VxqeOC3t0LLDKXaVlOzaNGEbzxls+hwOuNg8cIWXmPjC3rIRwqzc9zqG0sgOQcEAklgjMPIKFO5qZKj/lXtS4MLWKKO4W3EcKL3ciuhXC4xqI0udtyGPrnety4Rx23vE7y2mSdAcFkYNg+hxuD9aC+pSlApSlApSlApSlApSlApSlApSlApSlApSlApSlAqFu3Pk+ZJU4zbMdUWjvNxmMow7uVPUaiAfTY9M4mmrfiFik8TwyjVHIjIy+qMMEf0NBjeTuY14jYw3S4HeJ4lHyyjwuv6MDj2xWaqEeVbuble+axvPFYXMgMVz0RX+HW2dl20BwTtpUjI6zcDmgVb8RvlghkmfZI42kY/uIpY9PYGrio97b+OmDhpt4z+PdyLCijqVyC+P0wv/EoPvYhDIeGvcSHLXV5NP0A+IrGenvGx6Dr0qQasOAcLFraw26nIihRMnz0qAT1PU586v8ANApSlAIr4qgbAYHpX2lApSlAry8YYYIBHoRkf0r1Sg0jmnsf4dfIdMS2kvlLCoTHTqgwjDA9M+hrQ7DsH4jZ3HeWd+kWMYkAkRyu2QyDIIznYsQanOlB4gRgqhm1sFALYxlsbnA6ZO+K90pQKUpQKUpQKUpQKUpQKUpQKUpQKUpQKUpQKUpQeJZlRSzEKoGSxIAA9STsBWgcW7dOFW8pjDyXGOrwxhkz6Biw1fUZG/WqnblbB+CTsSw0NEwAYgEmZEww+YYcnB8wp8qjfsR7PbPiKS3F2rSmKQKserEZyobLADUTn3x7UH3tM7UoeMW4tLS1ldhLr7x18ShdsokbHrqIOrYA9MkES/2aW00fCbSO4V0lWHBVwQyqGYKpB3GE0jB6bVsFnZRwoI4kWJFGFRFCqB6ADYVWoFRL2m8G4g3GLS7trVr6G3jVxGWCoJxI59QQ20TZ3+EfSpapQRrPaczXaZ7204bnpGoMj4y3xPiQZxjdT5DpvWl3ljzXZ3IiSWe51jCyriaLG3xGVdMR/iA88Gp+pQU7dGVFDtrYKAzYxqYDBbA6ZO+PelVKUH//2Q=="/>
          <p:cNvSpPr>
            <a:spLocks noChangeAspect="1" noChangeArrowheads="1"/>
          </p:cNvSpPr>
          <p:nvPr/>
        </p:nvSpPr>
        <p:spPr bwMode="auto">
          <a:xfrm>
            <a:off x="57150" y="-784225"/>
            <a:ext cx="2790825" cy="1638300"/>
          </a:xfrm>
          <a:prstGeom prst="rect">
            <a:avLst/>
          </a:prstGeom>
          <a:noFill/>
          <a:ln w="9525">
            <a:noFill/>
            <a:miter lim="800000"/>
            <a:headEnd/>
            <a:tailEnd/>
          </a:ln>
        </p:spPr>
        <p:txBody>
          <a:bodyPr/>
          <a:lstStyle/>
          <a:p>
            <a:endParaRPr lang="en-US"/>
          </a:p>
        </p:txBody>
      </p:sp>
      <p:sp>
        <p:nvSpPr>
          <p:cNvPr id="57350" name="AutoShape 6" descr="data:image/jpg;base64,/9j/4AAQSkZJRgABAQAAAQABAAD/2wBDAAkGBwgHBgkIBwgKCgkLDRYPDQwMDRsUFRAWIB0iIiAdHx8kKDQsJCYxJx8fLT0tMTU3Ojo6Iys/RD84QzQ5Ojf/2wBDAQoKCg0MDRoPDxo3JR8lNzc3Nzc3Nzc3Nzc3Nzc3Nzc3Nzc3Nzc3Nzc3Nzc3Nzc3Nzc3Nzc3Nzc3Nzc3Nzc3Nzf/wAARCACGAMEDASIAAhEBAxEB/8QAHAABAAICAwEAAAAAAAAAAAAAAAYHAwUBBAgC/8QAORAAAQMDAgQEBAQDCQEAAAAAAQACAwQFEQYhBxIxQRMiUWEUMnGBgpGhsUJicggVIzM0U5LB0fH/xAAUAQEAAAAAAAAAAAAAAAAAAAAA/8QAFBEBAAAAAAAAAAAAAAAAAAAAAP/aAAwDAQACEQMRAD8AvBERAREQEREBERAREQEREBERAREQEREBERAREQEREBERAREQEREBMooFxV4gN0ZQxQ0cbJrnVAmFrj5Y2jbncOvXYDvg+iCe5ReeOHHEvVFx1pQUVzrjWUtZL4T4nRMby5Bw5pABGP2yvQw6BByiIgIiICIiAiIgIoTxd1JX6Y0i6ttWG1Us7IWSlocIs5Jdg7Z2wPqqr0RxkvFHc44dTT/HUEzgHyuY1skO/wAwwBkDuD9vRB6KRcMc17Q5pBaRkEHqFygIiICIiAiIgIiICIhOOqAvMXHiZ8vESoZITyRU0LGew5eb93FWfxb4kHS7G2yySxPu8o5pHEBwpme46cx7A9Bv6Kn2cRr5NX0NVdWUFydSvzzVNDE9725zyl5bke2MYQSThTpW9WmWm1lLaviaONxa2nIPjmNwwZo298dh1cM47Feih0UDrtS1FZTiqo6h0FLI3mpmxjD5ARlpOd8nrgYwOucbduHWUFsbSQ38yNdLI2AVjI8xlx2Bfj5Mnv0+nQBMUQHKICIiAiIgIUWuvN7ttkiikulWynbNIIog4Eue89AAMklBGeKVJNfrMzTlDRfE1tc4PZI8lsdM1hBMrnduuAOpydjgrzDc7fWWm4T0FwgfBUwPLJGO6gj9x3B7r1BUakuEtwxA5kEJZzRRPjDi7BOeb7cpwCMZ7qBcYdU2zktrJLJbaq6HmMxqWFxjjbjABaQSHEnG+2DtndBZnDSpfV6CsUsmOb4NjP8Aj5R+jVJl580fxmrKa7wUt0pKKGyuLYmx00RZ8IzAALd92jqQcn09Ff8ADIySJkkb2vY9oc1zTkOB6EHuEGRERAREQEREBERAUQ4najqtPafa21sL7pcJm0lEAM4e7+L7Dp74UvUS4hWK43altlZZhE+4WqtZWQwzHDZuXq0nsUFKcVLBS6SttntTCJ7lUh9XcKt/mdK/YAAnflBL9u/U7racG9H0t/0rqWaoijfJUM+DgLgMxuDefPt5jH+S1vG+tq7ld7ZVVlnuFte2lMJjqmDlLg4uPI9pIcPMPQ+y3HAy6Xeagudgs4poXueKk1kzsmAEBhLY8ec+UYyQAevoQ0NBxAFltsVIbaJauOnaxkxlGxxghwxnYjoMdN991ZNvjfW2KmZdGsnknpm/ENdGAHFwyQR264+y6tlsTtK3m7UNZpGpvsM03j0Ne2nilkfzDzCSRxAbue/qcBSOy6fvlTTF92jpaBzpHcsTJHTvazsC7YF3vvnY+qCRaZrZqyjkFQ7nfDJ4fid3jlBGfff79e63C1Vjhjt8Rt2SZIvNzuO8wJ+c++dj7j0wtqgIiICIiAq+u74rvdorhNC0mlD46XO5YCfM7+o4A9ht3KsFQqe1VT55qm3w+NRSPLomtIDxvknBIBaTnHfH1CCDXzV9FaL3LbrzC8U5iZNBNE0uOTkEEZBByDghdbSlhoeIGobvWVcUj6aK2RxwCcnmjkkDuVx3OSACc+4WyrodGXKeoZrmCqt1dTFzYG1TXU5fGMnLHDyvyc99tsdSTk4XVFTpmwzXea2zOsFxmfO18QdLUUjGHlaJB1czlb8zRtg5GCgoyjbHRXeIXGHxIoZwJ4vVodhw29sq/wDTM1VoDV0OlqyqlqbBc2l1pnmdkxP/ANsn3zj6lpwMlefblUtq7lV1LG8rZpnvA9A4k/8Aav69V9NrW5aVtVicK6S3VcVXXVsTSYoGsAyOc7EuPp6BBbKIiAiIgIiICIiAiIgrH+0DR0tRols800UVRTVLHwBxwZM5a5rfU4Ofwqi9FakqtK6hprnSEHlPJNG44EkZI5gT27HPYgL0PeLRR33ifSR3SMVEFvtXxMMEm7PEdMW8xHfZo/RbzUukbPqG11VFVUdOx8zOVtQyFviRns4HGdjhBvIXMkjbJG4OY4AtcDkEHuF9qAcKqq40ENfpG9kOrbK5oilGcS07h5CM9h0+mB2Kn6Dq1lL4wa9j/DmjOY5AM4PoR3B6Ef8AgI4pawPd4NQ0RVLRlzM7EerT3H7d8LtrDUU0NSzkmZzAHIOSC0+oI3B9wgzA5RdIR1sB/wAOVlSzs2byuH4gMH8vuuRVVA+egl/A9h/chB3F8ue1oJcQABkk9AuqZ61+0dG1n800wH6NBXy2hMzg6umM+NxGG8sYP9O+fuSgxuc66HlYCKH+JxGDP7D+X379ttzsGtDQAAAB0wucBcoMU9PFURmOoijlYf4XtDh+RVf8adVt05pd1BTgisubHwRFuwYwYD3Z+jgB7n2ViE4VLGzv4t6yq66rfPHpm2h1NTOjPKZn9y3IPU7k+gaPoFV8PLN/f2s7VQOZzwunD5hjI8Nnmdn7DH3XrmCGKCMMgjZEwdGMaGgfYKqNScMqLS9okv8ApCqqqO6WtjqgOfLztma0Zc1wx3GfY9CrVopviKSGcDAkja8D0yAUGdERAREQEREBERARFiqqmGkp5KiqlZFDG0ukkkdyta0dSSeiCP3CMU2v7RVAY+LoKilefUtcyRo/LxFJT0UG1NqexVFNQ3W33igqJLXWMne2KdjneE7Mcu2c7MkcfwqbuIDOYkYxnKCIao5LbrDTF1jcGy1M77bM0dZY3sL2/Zr2A/i91MR0UJsTW6wvsOqJGtdaqMPitLHHJe/mw+cjt8vK0HfG5xkKbDogIiICIiAiIgIiII7r64T0GmqhtF/raxzKKl9fElcGA/YEu+y2On7RS2GzUlroW4gpowxp7uPdx9yck/VajiHbK2vscVRajmutlTHXwxY/znR5PJ9xnHvhbqzXSlvFrp7hQSCSnnYHNI6j1B9CDsR2IKDWcQpHR6IvXJvJJSPiYPVzxygfm4Ld0cIpqSGAHIijazPrgYWi1kfiWWq1gBzq64w8wzjyRHxnn8osfdSIdN0HKIiAiIgIiICIiAsdRBDUwSQVMTJYZGlj43tBa5p2IIPULIiDVu05Y3wshfZre6JmOVhpWENx0wMLZkDlxgY9FyiCFXbhpYatwmtgqbLVh3MJ7ZKYsn3b0P6KX0cLqekhgknkndGwNM0uOd5A6nAAyfosyICIiAiIgIiICFEQRXU141NS3KnoNO6dFaJG8z62onEcMfXbbfb/AOZX3o6w3S0VF2q7pV0sj7jO2f4ajicyGF+MOLeY5JdsSdtxnupOiCO6gsFfcrvQ3Ggu3wL6WGWLHwzZT5y0lzeY4B8uMkHYlLFZb1brnNPX6lqbnSPi5WU81PGwsfn5uZoHbbHupEiAiIgIiICIiAiIgIiICIiAiIgIiICIiAiIgIiICIiAiIgIiICIiAiIgIiICIiAiIgIiICIiAiIgIiICIiAiIgIiICIiAiIgIiIP//Z"/>
          <p:cNvSpPr>
            <a:spLocks noChangeAspect="1" noChangeArrowheads="1"/>
          </p:cNvSpPr>
          <p:nvPr/>
        </p:nvSpPr>
        <p:spPr bwMode="auto">
          <a:xfrm>
            <a:off x="57150" y="-571500"/>
            <a:ext cx="1724025" cy="1200150"/>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4"/>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Types of Sexual Harassment</a:t>
            </a:r>
          </a:p>
        </p:txBody>
      </p:sp>
      <p:sp>
        <p:nvSpPr>
          <p:cNvPr id="14339" name="Text Placeholder 10"/>
          <p:cNvSpPr>
            <a:spLocks noGrp="1"/>
          </p:cNvSpPr>
          <p:nvPr>
            <p:ph idx="1"/>
          </p:nvPr>
        </p:nvSpPr>
        <p:spPr bwMode="auto">
          <a:xfrm>
            <a:off x="228600" y="1081088"/>
            <a:ext cx="8610600" cy="5257800"/>
          </a:xfrm>
          <a:noFill/>
          <a:ln>
            <a:miter lim="800000"/>
            <a:headEnd/>
            <a:tailEnd/>
          </a:ln>
        </p:spPr>
        <p:txBody>
          <a:bodyPr vert="horz" wrap="square" lIns="91440" tIns="45720" rIns="91440" bIns="45720" numCol="1" anchor="t" anchorCtr="0" compatLnSpc="1">
            <a:prstTxWarp prst="textNoShape">
              <a:avLst/>
            </a:prstTxWarp>
          </a:bodyPr>
          <a:lstStyle/>
          <a:p>
            <a:pPr marL="338138" indent="-338138">
              <a:buFont typeface="Arial" pitchFamily="34" charset="0"/>
              <a:buNone/>
            </a:pPr>
            <a:r>
              <a:rPr lang="en-US" sz="2200" smtClean="0">
                <a:latin typeface="Arial" pitchFamily="34" charset="0"/>
                <a:cs typeface="Arial" pitchFamily="34" charset="0"/>
              </a:rPr>
              <a:t>Quid Pro Quo/Sexual Coercion (</a:t>
            </a:r>
            <a:r>
              <a:rPr lang="ja-JP" altLang="en-US" sz="2200" smtClean="0">
                <a:latin typeface="Arial" pitchFamily="34" charset="0"/>
                <a:cs typeface="Arial" pitchFamily="34" charset="0"/>
              </a:rPr>
              <a:t>“</a:t>
            </a:r>
            <a:r>
              <a:rPr lang="en-US" altLang="ja-JP" sz="2200" smtClean="0">
                <a:latin typeface="Arial" pitchFamily="34" charset="0"/>
                <a:cs typeface="Arial" pitchFamily="34" charset="0"/>
              </a:rPr>
              <a:t>This for That</a:t>
            </a:r>
            <a:r>
              <a:rPr lang="ja-JP" altLang="en-US" sz="2200" smtClean="0">
                <a:latin typeface="Arial" pitchFamily="34" charset="0"/>
                <a:cs typeface="Arial" pitchFamily="34" charset="0"/>
              </a:rPr>
              <a:t>”</a:t>
            </a:r>
            <a:r>
              <a:rPr lang="en-US" altLang="ja-JP" sz="2200" smtClean="0">
                <a:latin typeface="Arial" pitchFamily="34" charset="0"/>
                <a:cs typeface="Arial" pitchFamily="34" charset="0"/>
              </a:rPr>
              <a:t>) </a:t>
            </a:r>
          </a:p>
          <a:p>
            <a:pPr marL="685800" lvl="1" indent="-336550">
              <a:buFont typeface="Arial" pitchFamily="34" charset="0"/>
              <a:buChar char="•"/>
              <a:tabLst>
                <a:tab pos="230188" algn="l"/>
              </a:tabLst>
            </a:pPr>
            <a:r>
              <a:rPr lang="en-US" sz="1800" smtClean="0">
                <a:latin typeface="Arial" pitchFamily="34" charset="0"/>
                <a:ea typeface="Arial" pitchFamily="34" charset="0"/>
                <a:cs typeface="Arial" pitchFamily="34" charset="0"/>
              </a:rPr>
              <a:t>Demanding sexual favors in exchange for a promotion, award, or favorable assignment </a:t>
            </a:r>
          </a:p>
          <a:p>
            <a:pPr marL="685800" lvl="1" indent="-336550">
              <a:buFont typeface="Arial" pitchFamily="34" charset="0"/>
              <a:buChar char="•"/>
              <a:tabLst>
                <a:tab pos="230188" algn="l"/>
              </a:tabLst>
            </a:pPr>
            <a:r>
              <a:rPr lang="en-US" sz="1800" smtClean="0">
                <a:latin typeface="Arial" pitchFamily="34" charset="0"/>
                <a:ea typeface="Arial" pitchFamily="34" charset="0"/>
                <a:cs typeface="Arial" pitchFamily="34" charset="0"/>
              </a:rPr>
              <a:t>Disciplining or relieving a subordinate who refuses sexual advances</a:t>
            </a:r>
          </a:p>
          <a:p>
            <a:pPr marL="685800" lvl="1" indent="-336550">
              <a:buFont typeface="Arial" pitchFamily="34" charset="0"/>
              <a:buChar char="•"/>
              <a:tabLst>
                <a:tab pos="230188" algn="l"/>
              </a:tabLst>
            </a:pPr>
            <a:r>
              <a:rPr lang="en-US" sz="1800" smtClean="0">
                <a:latin typeface="Arial" pitchFamily="34" charset="0"/>
                <a:ea typeface="Arial" pitchFamily="34" charset="0"/>
                <a:cs typeface="Arial" pitchFamily="34" charset="0"/>
              </a:rPr>
              <a:t>Threatening a poor job evaluation for refusing sexual advances </a:t>
            </a:r>
          </a:p>
          <a:p>
            <a:pPr marL="338138" indent="-338138">
              <a:buFont typeface="Arial" pitchFamily="34" charset="0"/>
              <a:buNone/>
            </a:pPr>
            <a:r>
              <a:rPr lang="en-US" sz="2200" smtClean="0">
                <a:latin typeface="Arial" pitchFamily="34" charset="0"/>
                <a:cs typeface="Arial" pitchFamily="34" charset="0"/>
              </a:rPr>
              <a:t>Hostile Environment </a:t>
            </a:r>
          </a:p>
          <a:p>
            <a:pPr marL="685800" lvl="1" indent="-336550">
              <a:buFont typeface="Arial" pitchFamily="34" charset="0"/>
              <a:buChar char="•"/>
              <a:tabLst>
                <a:tab pos="230188" algn="l"/>
              </a:tabLst>
            </a:pPr>
            <a:r>
              <a:rPr lang="en-US" sz="1800" smtClean="0">
                <a:latin typeface="Arial" pitchFamily="34" charset="0"/>
                <a:ea typeface="Arial" pitchFamily="34" charset="0"/>
                <a:cs typeface="Arial" pitchFamily="34" charset="0"/>
              </a:rPr>
              <a:t>Subjected to offensive, unwanted, and unsolicited comments or behaviors of a sexual nature.  If these behaviors unreasonably interfere with an individual</a:t>
            </a:r>
            <a:r>
              <a:rPr lang="ja-JP" altLang="en-US" sz="1800" smtClean="0">
                <a:latin typeface="Arial" pitchFamily="34" charset="0"/>
                <a:ea typeface="Arial" pitchFamily="34" charset="0"/>
                <a:cs typeface="Arial" pitchFamily="34" charset="0"/>
              </a:rPr>
              <a:t>’</a:t>
            </a:r>
            <a:r>
              <a:rPr lang="en-US" altLang="ja-JP" sz="1800" smtClean="0">
                <a:latin typeface="Arial" pitchFamily="34" charset="0"/>
                <a:ea typeface="Arial" pitchFamily="34" charset="0"/>
                <a:cs typeface="Arial" pitchFamily="34" charset="0"/>
              </a:rPr>
              <a:t>s performance, then the environment is classified as hostile</a:t>
            </a:r>
          </a:p>
          <a:p>
            <a:pPr marL="796925" lvl="2" indent="-338138">
              <a:buFont typeface="Arial" pitchFamily="34" charset="0"/>
              <a:buChar char="−"/>
              <a:tabLst>
                <a:tab pos="230188" algn="l"/>
              </a:tabLst>
            </a:pPr>
            <a:r>
              <a:rPr lang="en-US" smtClean="0">
                <a:latin typeface="Arial" pitchFamily="34" charset="0"/>
                <a:ea typeface="Arial" pitchFamily="34" charset="0"/>
                <a:cs typeface="Arial" pitchFamily="34" charset="0"/>
              </a:rPr>
              <a:t>Derogatory, gender-biased terms</a:t>
            </a:r>
          </a:p>
          <a:p>
            <a:pPr marL="796925" lvl="2" indent="-338138">
              <a:buFont typeface="Arial" pitchFamily="34" charset="0"/>
              <a:buChar char="−"/>
              <a:tabLst>
                <a:tab pos="230188" algn="l"/>
              </a:tabLst>
            </a:pPr>
            <a:r>
              <a:rPr lang="en-US" smtClean="0">
                <a:latin typeface="Arial" pitchFamily="34" charset="0"/>
                <a:ea typeface="Arial" pitchFamily="34" charset="0"/>
                <a:cs typeface="Arial" pitchFamily="34" charset="0"/>
              </a:rPr>
              <a:t>Sexually suggestive pictures or jokes</a:t>
            </a:r>
          </a:p>
          <a:p>
            <a:pPr marL="796925" lvl="2" indent="-338138">
              <a:buFont typeface="Arial" pitchFamily="34" charset="0"/>
              <a:buChar char="−"/>
              <a:tabLst>
                <a:tab pos="230188" algn="l"/>
              </a:tabLst>
            </a:pPr>
            <a:r>
              <a:rPr lang="en-US" smtClean="0">
                <a:latin typeface="Arial" pitchFamily="34" charset="0"/>
                <a:ea typeface="Arial" pitchFamily="34" charset="0"/>
                <a:cs typeface="Arial" pitchFamily="34" charset="0"/>
              </a:rPr>
              <a:t>Unwanted touching</a:t>
            </a:r>
          </a:p>
          <a:p>
            <a:pPr marL="338138" indent="-338138">
              <a:buFont typeface="Arial" pitchFamily="34" charset="0"/>
              <a:buChar char="•"/>
            </a:pPr>
            <a:endParaRPr lang="en-US" smtClean="0">
              <a:latin typeface="Arial" pitchFamily="34" charset="0"/>
              <a:cs typeface="Arial" pitchFamily="34" charset="0"/>
            </a:endParaRPr>
          </a:p>
        </p:txBody>
      </p:sp>
      <p:sp>
        <p:nvSpPr>
          <p:cNvPr id="10" name="Horizontal Scroll 9"/>
          <p:cNvSpPr/>
          <p:nvPr/>
        </p:nvSpPr>
        <p:spPr>
          <a:xfrm>
            <a:off x="5297488" y="4584700"/>
            <a:ext cx="3536950" cy="142557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bg1"/>
                </a:solidFill>
                <a:latin typeface="Arial" pitchFamily="34" charset="0"/>
                <a:ea typeface="ＭＳ Ｐゴシック" pitchFamily="34" charset="-128"/>
              </a:rPr>
              <a:t/>
            </a:r>
            <a:br>
              <a:rPr lang="en-US" sz="1400" b="1" dirty="0">
                <a:solidFill>
                  <a:schemeClr val="bg1"/>
                </a:solidFill>
                <a:latin typeface="Arial" pitchFamily="34" charset="0"/>
                <a:ea typeface="ＭＳ Ｐゴシック" pitchFamily="34" charset="-128"/>
              </a:rPr>
            </a:br>
            <a:r>
              <a:rPr lang="en-US" sz="1400" b="1" dirty="0">
                <a:solidFill>
                  <a:schemeClr val="bg1"/>
                </a:solidFill>
                <a:latin typeface="Arial" pitchFamily="34" charset="0"/>
                <a:ea typeface="ＭＳ Ｐゴシック" pitchFamily="34" charset="-128"/>
              </a:rPr>
              <a:t>Remember, a third party—not just the object of the attention—can also view behaviors as sexually harassing!</a:t>
            </a:r>
          </a:p>
          <a:p>
            <a:pPr algn="ctr">
              <a:defRPr/>
            </a:pPr>
            <a:endParaRPr lang="en-US" dirty="0">
              <a:solidFill>
                <a:srgbClr val="FFFFFF"/>
              </a:solidFill>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bwMode="auto">
          <a:xfrm>
            <a:off x="350838" y="1508125"/>
            <a:ext cx="4411662" cy="4419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buFont typeface="Arial" pitchFamily="34" charset="0"/>
              <a:buChar char="•"/>
            </a:pPr>
            <a:r>
              <a:rPr lang="en-US" sz="1400" smtClean="0">
                <a:latin typeface="Arial" pitchFamily="34" charset="0"/>
                <a:cs typeface="Times New Roman" pitchFamily="18" charset="0"/>
              </a:rPr>
              <a:t>Policy applies on and off duty hours</a:t>
            </a:r>
          </a:p>
          <a:p>
            <a:pPr>
              <a:spcBef>
                <a:spcPct val="0"/>
              </a:spcBef>
              <a:buFont typeface="Arial" pitchFamily="34" charset="0"/>
              <a:buChar char="•"/>
            </a:pPr>
            <a:r>
              <a:rPr lang="en-US" sz="1400" smtClean="0">
                <a:latin typeface="Arial" pitchFamily="34" charset="0"/>
                <a:cs typeface="Times New Roman" pitchFamily="18" charset="0"/>
              </a:rPr>
              <a:t>The workplace is all the time (including off duty) and everywhere (including barracks, etc.)</a:t>
            </a:r>
          </a:p>
          <a:p>
            <a:pPr>
              <a:spcBef>
                <a:spcPct val="0"/>
              </a:spcBef>
              <a:buFont typeface="Arial" pitchFamily="34" charset="0"/>
              <a:buChar char="•"/>
            </a:pPr>
            <a:r>
              <a:rPr lang="en-US" sz="1400" smtClean="0">
                <a:latin typeface="Arial" pitchFamily="34" charset="0"/>
                <a:cs typeface="Times New Roman" pitchFamily="18" charset="0"/>
              </a:rPr>
              <a:t>Victims do not have the right to sue the offender</a:t>
            </a:r>
          </a:p>
          <a:p>
            <a:pPr>
              <a:spcBef>
                <a:spcPct val="0"/>
              </a:spcBef>
              <a:buFont typeface="Arial" pitchFamily="34" charset="0"/>
              <a:buChar char="•"/>
            </a:pPr>
            <a:r>
              <a:rPr lang="en-US" sz="1400" smtClean="0">
                <a:latin typeface="Arial" pitchFamily="34" charset="0"/>
                <a:cs typeface="Times New Roman" pitchFamily="18" charset="0"/>
              </a:rPr>
              <a:t>Victims are encouraged to confront offenders; however, supervisors/ managers are responsible for confronting offenders once they know of the harassment.</a:t>
            </a:r>
          </a:p>
          <a:p>
            <a:pPr>
              <a:spcBef>
                <a:spcPct val="0"/>
              </a:spcBef>
              <a:buFont typeface="Arial" pitchFamily="34" charset="0"/>
              <a:buChar char="•"/>
            </a:pPr>
            <a:r>
              <a:rPr lang="en-US" sz="1400" smtClean="0">
                <a:latin typeface="Arial" pitchFamily="34" charset="0"/>
                <a:cs typeface="Times New Roman" pitchFamily="18" charset="0"/>
              </a:rPr>
              <a:t>Formal complaints are managed by the commander.</a:t>
            </a:r>
          </a:p>
          <a:p>
            <a:pPr>
              <a:spcBef>
                <a:spcPct val="0"/>
              </a:spcBef>
              <a:buFont typeface="Arial" pitchFamily="34" charset="0"/>
              <a:buChar char="•"/>
            </a:pPr>
            <a:r>
              <a:rPr lang="en-US" sz="1400" smtClean="0">
                <a:latin typeface="Arial" pitchFamily="34" charset="0"/>
                <a:cs typeface="Times New Roman" pitchFamily="18" charset="0"/>
              </a:rPr>
              <a:t>Soldiers have 60 calendar days from the date of the alleged incident in which to file</a:t>
            </a:r>
            <a:br>
              <a:rPr lang="en-US" sz="1400" smtClean="0">
                <a:latin typeface="Arial" pitchFamily="34" charset="0"/>
                <a:cs typeface="Times New Roman" pitchFamily="18" charset="0"/>
              </a:rPr>
            </a:br>
            <a:r>
              <a:rPr lang="en-US" sz="1400" smtClean="0">
                <a:latin typeface="Arial" pitchFamily="34" charset="0"/>
                <a:cs typeface="Times New Roman" pitchFamily="18" charset="0"/>
              </a:rPr>
              <a:t>a formal complaint. </a:t>
            </a:r>
          </a:p>
          <a:p>
            <a:pPr>
              <a:spcBef>
                <a:spcPct val="0"/>
              </a:spcBef>
              <a:buFont typeface="Arial" pitchFamily="34" charset="0"/>
              <a:buChar char="•"/>
            </a:pPr>
            <a:r>
              <a:rPr lang="en-US" sz="1400" smtClean="0">
                <a:latin typeface="Arial" pitchFamily="34" charset="0"/>
                <a:cs typeface="Times New Roman" pitchFamily="18" charset="0"/>
              </a:rPr>
              <a:t>Family members are eligible to file complaints</a:t>
            </a:r>
          </a:p>
          <a:p>
            <a:pPr>
              <a:spcBef>
                <a:spcPct val="0"/>
              </a:spcBef>
              <a:buFont typeface="Arial" pitchFamily="34" charset="0"/>
              <a:buChar char="•"/>
            </a:pPr>
            <a:endParaRPr lang="en-US" sz="1400" smtClean="0">
              <a:latin typeface="Arial" pitchFamily="34" charset="0"/>
              <a:cs typeface="Times New Roman" pitchFamily="18" charset="0"/>
            </a:endParaRPr>
          </a:p>
          <a:p>
            <a:pPr>
              <a:spcBef>
                <a:spcPct val="0"/>
              </a:spcBef>
              <a:buFont typeface="Arial" pitchFamily="34" charset="0"/>
              <a:buChar char="•"/>
            </a:pPr>
            <a:endParaRPr lang="en-US" sz="1400" smtClean="0">
              <a:latin typeface="Arial" pitchFamily="34" charset="0"/>
              <a:cs typeface="Times New Roman" pitchFamily="18" charset="0"/>
            </a:endParaRPr>
          </a:p>
          <a:p>
            <a:pPr>
              <a:spcBef>
                <a:spcPct val="0"/>
              </a:spcBef>
              <a:buFont typeface="Arial" pitchFamily="34" charset="0"/>
              <a:buChar char="•"/>
            </a:pPr>
            <a:endParaRPr lang="en-US" sz="1400" smtClean="0">
              <a:latin typeface="Arial" pitchFamily="34" charset="0"/>
              <a:cs typeface="Arial" pitchFamily="34" charset="0"/>
            </a:endParaRPr>
          </a:p>
        </p:txBody>
      </p:sp>
      <p:sp>
        <p:nvSpPr>
          <p:cNvPr id="7" name="Content Placeholder 6"/>
          <p:cNvSpPr>
            <a:spLocks noGrp="1"/>
          </p:cNvSpPr>
          <p:nvPr>
            <p:ph sz="half" idx="2"/>
          </p:nvPr>
        </p:nvSpPr>
        <p:spPr bwMode="auto">
          <a:xfrm>
            <a:off x="4756150" y="1493838"/>
            <a:ext cx="4210050" cy="4419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buFont typeface="Arial" pitchFamily="34" charset="0"/>
              <a:buChar char="•"/>
            </a:pPr>
            <a:r>
              <a:rPr lang="en-US" sz="1400" smtClean="0">
                <a:latin typeface="Arial" pitchFamily="34" charset="0"/>
                <a:cs typeface="Times New Roman" pitchFamily="18" charset="0"/>
              </a:rPr>
              <a:t>Policy only applies while on duty.</a:t>
            </a:r>
          </a:p>
          <a:p>
            <a:pPr>
              <a:spcBef>
                <a:spcPct val="0"/>
              </a:spcBef>
              <a:buFont typeface="Arial" pitchFamily="34" charset="0"/>
              <a:buChar char="•"/>
            </a:pPr>
            <a:r>
              <a:rPr lang="en-US" sz="1400" smtClean="0">
                <a:latin typeface="Arial" pitchFamily="34" charset="0"/>
                <a:cs typeface="Times New Roman" pitchFamily="18" charset="0"/>
              </a:rPr>
              <a:t>The workplace is more narrowly defined to the actual office/workplace and areas associated with working.</a:t>
            </a:r>
          </a:p>
          <a:p>
            <a:pPr>
              <a:spcBef>
                <a:spcPct val="0"/>
              </a:spcBef>
              <a:buFont typeface="Arial" pitchFamily="34" charset="0"/>
              <a:buChar char="•"/>
            </a:pPr>
            <a:r>
              <a:rPr lang="en-US" sz="1400" smtClean="0">
                <a:latin typeface="Arial" pitchFamily="34" charset="0"/>
                <a:cs typeface="Times New Roman" pitchFamily="18" charset="0"/>
              </a:rPr>
              <a:t>Victims have the right to sue through the administrative process provided in 29 Code of Federal Regulations (CFR) Part 1614.</a:t>
            </a:r>
          </a:p>
          <a:p>
            <a:pPr>
              <a:spcBef>
                <a:spcPct val="0"/>
              </a:spcBef>
              <a:buFont typeface="Arial" pitchFamily="34" charset="0"/>
              <a:buChar char="•"/>
            </a:pPr>
            <a:r>
              <a:rPr lang="en-US" sz="1400" smtClean="0">
                <a:latin typeface="Arial" pitchFamily="34" charset="0"/>
                <a:cs typeface="Times New Roman" pitchFamily="18" charset="0"/>
              </a:rPr>
              <a:t>Victims are encouraged to confront the offender also; however, supervisors/ managers are responsible for confronting offenders once they know of the harassment.</a:t>
            </a:r>
          </a:p>
          <a:p>
            <a:pPr>
              <a:spcBef>
                <a:spcPct val="0"/>
              </a:spcBef>
              <a:buFont typeface="Arial" pitchFamily="34" charset="0"/>
              <a:buChar char="•"/>
            </a:pPr>
            <a:r>
              <a:rPr lang="en-US" sz="1400" smtClean="0">
                <a:latin typeface="Arial" pitchFamily="34" charset="0"/>
                <a:cs typeface="Times New Roman" pitchFamily="18" charset="0"/>
              </a:rPr>
              <a:t>Formal complaints are managed by Equal Employment Opportunity (EEO) personnel.</a:t>
            </a:r>
          </a:p>
          <a:p>
            <a:pPr>
              <a:spcBef>
                <a:spcPct val="0"/>
              </a:spcBef>
              <a:buFont typeface="Arial" pitchFamily="34" charset="0"/>
              <a:buChar char="•"/>
            </a:pPr>
            <a:r>
              <a:rPr lang="en-US" sz="1400" smtClean="0">
                <a:latin typeface="Arial" pitchFamily="34" charset="0"/>
                <a:cs typeface="Times New Roman" pitchFamily="18" charset="0"/>
              </a:rPr>
              <a:t>DA Civilians must contact the EEO Office within 45 days of the harassment.</a:t>
            </a:r>
          </a:p>
          <a:p>
            <a:pPr>
              <a:spcBef>
                <a:spcPct val="0"/>
              </a:spcBef>
              <a:buFont typeface="Arial" pitchFamily="34" charset="0"/>
              <a:buChar char="•"/>
            </a:pPr>
            <a:endParaRPr lang="en-US" sz="1400" smtClean="0">
              <a:latin typeface="Arial" pitchFamily="34" charset="0"/>
              <a:cs typeface="Times New Roman" pitchFamily="18" charset="0"/>
            </a:endParaRPr>
          </a:p>
          <a:p>
            <a:pPr>
              <a:spcBef>
                <a:spcPct val="0"/>
              </a:spcBef>
              <a:buFont typeface="Arial" pitchFamily="34" charset="0"/>
              <a:buChar char="•"/>
            </a:pPr>
            <a:endParaRPr lang="en-US" sz="1400" smtClean="0">
              <a:latin typeface="Arial" pitchFamily="34" charset="0"/>
              <a:cs typeface="Arial" pitchFamily="34" charset="0"/>
            </a:endParaRPr>
          </a:p>
        </p:txBody>
      </p:sp>
      <p:sp>
        <p:nvSpPr>
          <p:cNvPr id="66562" name="Rectangle 2"/>
          <p:cNvSpPr>
            <a:spLocks noGrp="1" noChangeArrowheads="1"/>
          </p:cNvSpPr>
          <p:nvPr>
            <p:ph type="title"/>
          </p:nvPr>
        </p:nvSpPr>
        <p:spPr>
          <a:xfrm>
            <a:off x="4654550" y="-68263"/>
            <a:ext cx="4489450" cy="895351"/>
          </a:xfrm>
        </p:spPr>
        <p:txBody>
          <a:bodyPr/>
          <a:lstStyle/>
          <a:p>
            <a:pPr>
              <a:defRPr/>
            </a:pPr>
            <a:r>
              <a:rPr dirty="0" smtClean="0">
                <a:solidFill>
                  <a:schemeClr val="bg1"/>
                </a:solidFill>
                <a:ea typeface="+mj-ea"/>
              </a:rPr>
              <a:t>Sexual Harassment Policy Distinctions</a:t>
            </a:r>
            <a:endParaRPr dirty="0">
              <a:solidFill>
                <a:schemeClr val="bg1"/>
              </a:solidFill>
              <a:ea typeface="+mj-ea"/>
            </a:endParaRPr>
          </a:p>
        </p:txBody>
      </p:sp>
      <p:sp>
        <p:nvSpPr>
          <p:cNvPr id="59397" name="TextBox 7"/>
          <p:cNvSpPr txBox="1">
            <a:spLocks noChangeArrowheads="1"/>
          </p:cNvSpPr>
          <p:nvPr/>
        </p:nvSpPr>
        <p:spPr bwMode="auto">
          <a:xfrm>
            <a:off x="490538" y="1133475"/>
            <a:ext cx="3916362" cy="368300"/>
          </a:xfrm>
          <a:prstGeom prst="rect">
            <a:avLst/>
          </a:prstGeom>
          <a:solidFill>
            <a:schemeClr val="accent1"/>
          </a:solidFill>
          <a:ln w="9525">
            <a:noFill/>
            <a:miter lim="800000"/>
            <a:headEnd/>
            <a:tailEnd/>
          </a:ln>
        </p:spPr>
        <p:txBody>
          <a:bodyPr>
            <a:spAutoFit/>
          </a:bodyPr>
          <a:lstStyle/>
          <a:p>
            <a:pPr algn="ctr"/>
            <a:r>
              <a:rPr lang="en-US" sz="1800" b="1">
                <a:solidFill>
                  <a:schemeClr val="bg1"/>
                </a:solidFill>
              </a:rPr>
              <a:t>Military</a:t>
            </a:r>
          </a:p>
        </p:txBody>
      </p:sp>
      <p:sp>
        <p:nvSpPr>
          <p:cNvPr id="59398" name="TextBox 8"/>
          <p:cNvSpPr txBox="1">
            <a:spLocks noChangeArrowheads="1"/>
          </p:cNvSpPr>
          <p:nvPr/>
        </p:nvSpPr>
        <p:spPr bwMode="auto">
          <a:xfrm>
            <a:off x="4806950" y="1120775"/>
            <a:ext cx="3916363" cy="369888"/>
          </a:xfrm>
          <a:prstGeom prst="rect">
            <a:avLst/>
          </a:prstGeom>
          <a:solidFill>
            <a:schemeClr val="accent1"/>
          </a:solidFill>
          <a:ln w="9525">
            <a:noFill/>
            <a:miter lim="800000"/>
            <a:headEnd/>
            <a:tailEnd/>
          </a:ln>
        </p:spPr>
        <p:txBody>
          <a:bodyPr>
            <a:spAutoFit/>
          </a:bodyPr>
          <a:lstStyle/>
          <a:p>
            <a:pPr algn="ctr"/>
            <a:r>
              <a:rPr lang="en-US" sz="1800" b="1">
                <a:solidFill>
                  <a:schemeClr val="bg1"/>
                </a:solidFill>
              </a:rPr>
              <a:t>DA Civilians</a:t>
            </a:r>
          </a:p>
        </p:txBody>
      </p:sp>
      <p:sp>
        <p:nvSpPr>
          <p:cNvPr id="10" name="TextBox 9"/>
          <p:cNvSpPr txBox="1">
            <a:spLocks noChangeArrowheads="1"/>
          </p:cNvSpPr>
          <p:nvPr/>
        </p:nvSpPr>
        <p:spPr bwMode="auto">
          <a:xfrm>
            <a:off x="7751763" y="5813425"/>
            <a:ext cx="1570037" cy="277813"/>
          </a:xfrm>
          <a:prstGeom prst="rect">
            <a:avLst/>
          </a:prstGeom>
          <a:noFill/>
          <a:ln w="9525">
            <a:noFill/>
            <a:miter lim="800000"/>
            <a:headEnd/>
            <a:tailEnd/>
          </a:ln>
        </p:spPr>
        <p:txBody>
          <a:bodyPr>
            <a:spAutoFit/>
          </a:bodyPr>
          <a:lstStyle/>
          <a:p>
            <a:r>
              <a:rPr lang="en-US" b="1">
                <a:solidFill>
                  <a:schemeClr val="bg1"/>
                </a:solidFill>
              </a:rPr>
              <a:t>REF: AR 690-600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Practical Exercise 1:</a:t>
            </a:r>
            <a:br>
              <a:rPr smtClean="0">
                <a:ln>
                  <a:noFill/>
                </a:ln>
                <a:latin typeface="Arial" pitchFamily="34" charset="0"/>
                <a:cs typeface="Arial" pitchFamily="34" charset="0"/>
              </a:rPr>
            </a:br>
            <a:r>
              <a:rPr smtClean="0">
                <a:ln>
                  <a:noFill/>
                </a:ln>
                <a:latin typeface="Arial" pitchFamily="34" charset="0"/>
                <a:cs typeface="Arial" pitchFamily="34" charset="0"/>
              </a:rPr>
              <a:t>Scenario A</a:t>
            </a:r>
          </a:p>
        </p:txBody>
      </p:sp>
      <p:sp>
        <p:nvSpPr>
          <p:cNvPr id="60419" name="Text Placeholder 10"/>
          <p:cNvSpPr>
            <a:spLocks noGrp="1"/>
          </p:cNvSpPr>
          <p:nvPr>
            <p:ph idx="1"/>
          </p:nvPr>
        </p:nvSpPr>
        <p:spPr bwMode="auto">
          <a:xfrm>
            <a:off x="150813" y="1081088"/>
            <a:ext cx="8993187" cy="5257800"/>
          </a:xfrm>
          <a:noFill/>
          <a:ln>
            <a:miter lim="800000"/>
            <a:headEnd/>
            <a:tailEnd/>
          </a:ln>
        </p:spPr>
        <p:txBody>
          <a:bodyPr vert="horz" wrap="square" lIns="91440" tIns="45720" rIns="91440" bIns="45720" numCol="1" anchor="t" anchorCtr="0" compatLnSpc="1">
            <a:prstTxWarp prst="textNoShape">
              <a:avLst/>
            </a:prstTxWarp>
          </a:bodyPr>
          <a:lstStyle/>
          <a:p>
            <a:pPr marL="0" indent="0">
              <a:buFont typeface="Arial" pitchFamily="34" charset="0"/>
              <a:buNone/>
              <a:tabLst>
                <a:tab pos="341313" algn="l"/>
              </a:tabLst>
            </a:pPr>
            <a:r>
              <a:rPr lang="en-US" sz="1600" smtClean="0">
                <a:latin typeface="Arial" pitchFamily="34" charset="0"/>
                <a:cs typeface="Arial" pitchFamily="34" charset="0"/>
              </a:rPr>
              <a:t>Ms. Leslie Robinson, a DA Civilian, works in the </a:t>
            </a:r>
            <a:r>
              <a:rPr lang="ja-JP" altLang="en-US" sz="1600" smtClean="0">
                <a:latin typeface="Arial" pitchFamily="34" charset="0"/>
                <a:cs typeface="Arial" pitchFamily="34" charset="0"/>
              </a:rPr>
              <a:t>“</a:t>
            </a:r>
            <a:r>
              <a:rPr lang="en-US" altLang="ja-JP" sz="1600" smtClean="0">
                <a:latin typeface="Arial" pitchFamily="34" charset="0"/>
                <a:cs typeface="Arial" pitchFamily="34" charset="0"/>
              </a:rPr>
              <a:t>cube farm</a:t>
            </a:r>
            <a:r>
              <a:rPr lang="ja-JP" altLang="en-US" sz="1600" smtClean="0">
                <a:latin typeface="Arial" pitchFamily="34" charset="0"/>
                <a:cs typeface="Arial" pitchFamily="34" charset="0"/>
              </a:rPr>
              <a:t>”</a:t>
            </a:r>
            <a:r>
              <a:rPr lang="en-US" altLang="ja-JP" sz="1600" smtClean="0">
                <a:latin typeface="Arial" pitchFamily="34" charset="0"/>
                <a:cs typeface="Arial" pitchFamily="34" charset="0"/>
              </a:rPr>
              <a:t> environment.  One day, Staff Sergeant (SSG) Bill Evans stopped by Specialist (SPC) Mark Fields’ cubicle to talk about Ms. Robinson</a:t>
            </a:r>
            <a:r>
              <a:rPr lang="ja-JP" altLang="en-US" sz="1600" smtClean="0">
                <a:latin typeface="Arial" pitchFamily="34" charset="0"/>
                <a:cs typeface="Arial" pitchFamily="34" charset="0"/>
              </a:rPr>
              <a:t>’</a:t>
            </a:r>
            <a:r>
              <a:rPr lang="en-US" altLang="ja-JP" sz="1600" smtClean="0">
                <a:latin typeface="Arial" pitchFamily="34" charset="0"/>
                <a:cs typeface="Arial" pitchFamily="34" charset="0"/>
              </a:rPr>
              <a:t>s breasts and butt.  SSG Evans told SPC Fields that he would like to take Ms. Robinson back to the barracks and </a:t>
            </a:r>
            <a:r>
              <a:rPr lang="ja-JP" altLang="en-US" sz="1600" smtClean="0">
                <a:latin typeface="Arial" pitchFamily="34" charset="0"/>
                <a:cs typeface="Arial" pitchFamily="34" charset="0"/>
              </a:rPr>
              <a:t>“</a:t>
            </a:r>
            <a:r>
              <a:rPr lang="en-US" altLang="ja-JP" sz="1600" smtClean="0">
                <a:latin typeface="Arial" pitchFamily="34" charset="0"/>
                <a:cs typeface="Arial" pitchFamily="34" charset="0"/>
              </a:rPr>
              <a:t>let her teach him a few things.</a:t>
            </a:r>
            <a:r>
              <a:rPr lang="ja-JP" altLang="en-US" sz="1600" smtClean="0">
                <a:latin typeface="Arial" pitchFamily="34" charset="0"/>
                <a:cs typeface="Arial" pitchFamily="34" charset="0"/>
              </a:rPr>
              <a:t>”</a:t>
            </a:r>
            <a:r>
              <a:rPr lang="en-US" altLang="ja-JP" sz="1600" smtClean="0">
                <a:latin typeface="Arial" pitchFamily="34" charset="0"/>
                <a:cs typeface="Arial" pitchFamily="34" charset="0"/>
              </a:rPr>
              <a:t>  Ms. Robinson did not hear any of it, but two other co-workers, Sergeant (SGT) John Weaver and SPC Tina Michaels did.  SGT Weaver observed that SPC Michaels was uncomfortable with the conversation.</a:t>
            </a:r>
          </a:p>
          <a:p>
            <a:pPr marL="0" indent="0">
              <a:buFont typeface="Arial" pitchFamily="34" charset="0"/>
              <a:buNone/>
              <a:tabLst>
                <a:tab pos="341313" algn="l"/>
              </a:tabLst>
            </a:pPr>
            <a:r>
              <a:rPr lang="en-US" sz="1600" smtClean="0">
                <a:latin typeface="Arial" pitchFamily="34" charset="0"/>
                <a:cs typeface="Arial" pitchFamily="34" charset="0"/>
              </a:rPr>
              <a:t>Later in the day, SSG Evans and SPC Fields passed SPC Michaels and SGT Weaver in the break room, after which SPC Michaels confides in SGT Weaver that she does not want to work with SSG Evans nor SPC Fields.  She says that was not the first off-color remark she has heard from SSG Evans, and she doesn</a:t>
            </a:r>
            <a:r>
              <a:rPr lang="en-US" altLang="en-US" sz="1600" smtClean="0">
                <a:latin typeface="Arial" pitchFamily="34" charset="0"/>
                <a:cs typeface="Arial" pitchFamily="34" charset="0"/>
              </a:rPr>
              <a:t>’</a:t>
            </a:r>
            <a:r>
              <a:rPr lang="en-US" sz="1600" smtClean="0">
                <a:latin typeface="Arial" pitchFamily="34" charset="0"/>
                <a:cs typeface="Arial" pitchFamily="34" charset="0"/>
              </a:rPr>
              <a:t>t want to work with him if that</a:t>
            </a:r>
            <a:r>
              <a:rPr lang="ja-JP" altLang="en-US" sz="1600" smtClean="0">
                <a:latin typeface="Arial" pitchFamily="34" charset="0"/>
                <a:cs typeface="Arial" pitchFamily="34" charset="0"/>
              </a:rPr>
              <a:t>’</a:t>
            </a:r>
            <a:r>
              <a:rPr lang="en-US" altLang="ja-JP" sz="1600" smtClean="0">
                <a:latin typeface="Arial" pitchFamily="34" charset="0"/>
                <a:cs typeface="Arial" pitchFamily="34" charset="0"/>
              </a:rPr>
              <a:t>s how he is going to talk about women.  SPC Michaels also mentioned that she was going to tell Ms. Robinson about the remarks when she returned to the office in the morning.</a:t>
            </a:r>
          </a:p>
          <a:p>
            <a:pPr marL="0" indent="0">
              <a:buFont typeface="Arial" pitchFamily="34" charset="0"/>
              <a:buNone/>
              <a:tabLst>
                <a:tab pos="341313" algn="l"/>
              </a:tabLst>
            </a:pPr>
            <a:r>
              <a:rPr lang="en-US" sz="1600" smtClean="0">
                <a:latin typeface="Arial" pitchFamily="34" charset="0"/>
                <a:cs typeface="Arial" pitchFamily="34" charset="0"/>
              </a:rPr>
              <a:t>The next morning, SPC Michaels tells Ms. Robinson about SSG Evans</a:t>
            </a:r>
            <a:r>
              <a:rPr lang="en-US" altLang="en-US" sz="1600" smtClean="0">
                <a:latin typeface="Arial" pitchFamily="34" charset="0"/>
                <a:cs typeface="Arial" pitchFamily="34" charset="0"/>
              </a:rPr>
              <a:t>’</a:t>
            </a:r>
            <a:r>
              <a:rPr lang="en-US" sz="1600" smtClean="0">
                <a:latin typeface="Arial" pitchFamily="34" charset="0"/>
                <a:cs typeface="Arial" pitchFamily="34" charset="0"/>
              </a:rPr>
              <a:t> comments.  Ms. Robinson becomes very angry and decides to file a complaint with her non-commissioned officer in charge.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Practical Exercise 1:</a:t>
            </a:r>
            <a:br>
              <a:rPr smtClean="0">
                <a:ln>
                  <a:noFill/>
                </a:ln>
                <a:latin typeface="Arial" pitchFamily="34" charset="0"/>
                <a:cs typeface="Arial" pitchFamily="34" charset="0"/>
              </a:rPr>
            </a:br>
            <a:r>
              <a:rPr smtClean="0">
                <a:ln>
                  <a:noFill/>
                </a:ln>
                <a:latin typeface="Arial" pitchFamily="34" charset="0"/>
                <a:cs typeface="Arial" pitchFamily="34" charset="0"/>
              </a:rPr>
              <a:t>Scenario B</a:t>
            </a:r>
          </a:p>
        </p:txBody>
      </p:sp>
      <p:sp>
        <p:nvSpPr>
          <p:cNvPr id="51203" name="Text Placeholder 10"/>
          <p:cNvSpPr>
            <a:spLocks noGrp="1"/>
          </p:cNvSpPr>
          <p:nvPr>
            <p:ph idx="1"/>
          </p:nvPr>
        </p:nvSpPr>
        <p:spPr bwMode="auto">
          <a:xfrm>
            <a:off x="228600" y="1081088"/>
            <a:ext cx="8610600" cy="5257800"/>
          </a:xfrm>
          <a:ln>
            <a:miter lim="800000"/>
            <a:headEnd/>
            <a:tailEnd/>
          </a:ln>
        </p:spPr>
        <p:txBody>
          <a:bodyPr vert="horz" wrap="square" lIns="91440" tIns="45720" rIns="91440" bIns="45720" numCol="1" anchor="t" anchorCtr="0" compatLnSpc="1">
            <a:prstTxWarp prst="textNoShape">
              <a:avLst/>
            </a:prstTxWarp>
          </a:bodyPr>
          <a:lstStyle/>
          <a:p>
            <a:pPr marL="0" indent="0">
              <a:buFont typeface="Arial"/>
              <a:buNone/>
              <a:defRPr/>
            </a:pPr>
            <a:r>
              <a:rPr lang="en-US" sz="2000" dirty="0" smtClean="0">
                <a:latin typeface="Arial" pitchFamily="34" charset="0"/>
                <a:cs typeface="Arial" pitchFamily="34" charset="0"/>
              </a:rPr>
              <a:t>SPC Jonathan Williams is assigned to Bravo Company and services information technology (IT) equipment at a Forward Operating Base in Afghanistan.  Captain (CPT) Rebecca Switzer is SPC Williams</a:t>
            </a:r>
            <a:r>
              <a:rPr lang="ja-JP" altLang="en-US" sz="2000" smtClean="0">
                <a:latin typeface="Arial" pitchFamily="34" charset="0"/>
                <a:cs typeface="Arial" pitchFamily="34" charset="0"/>
              </a:rPr>
              <a:t>’</a:t>
            </a:r>
            <a:r>
              <a:rPr lang="en-US" altLang="ja-JP" sz="2000" dirty="0" smtClean="0">
                <a:latin typeface="Arial" pitchFamily="34" charset="0"/>
                <a:cs typeface="Arial" pitchFamily="34" charset="0"/>
              </a:rPr>
              <a:t> company commander.  One evening, CPT Switzer asks SPC Williams to come to her hooch to repair her laptop.  While SPC Williams is working, CPT Switzer takes off her uniform and walks around in her bra and panties.  She then walks up behind SPC Williams and begins rubbing his shoulders.  SPC Williams says he needs to go back to his office to do some work.  CPT Switzer says, </a:t>
            </a:r>
            <a:r>
              <a:rPr lang="ja-JP" altLang="en-US" sz="2000" smtClean="0">
                <a:latin typeface="Arial" pitchFamily="34" charset="0"/>
                <a:cs typeface="Arial" pitchFamily="34" charset="0"/>
              </a:rPr>
              <a:t>“</a:t>
            </a:r>
            <a:r>
              <a:rPr lang="en-US" altLang="ja-JP" sz="2000" dirty="0" smtClean="0">
                <a:latin typeface="Arial" pitchFamily="34" charset="0"/>
                <a:cs typeface="Arial" pitchFamily="34" charset="0"/>
              </a:rPr>
              <a:t>If you give me what I want, I’ll make sure that you are able to go home on R&amp;R in time for your son</a:t>
            </a:r>
            <a:r>
              <a:rPr lang="ja-JP" altLang="en-US" sz="2000" smtClean="0">
                <a:latin typeface="Arial" pitchFamily="34" charset="0"/>
                <a:cs typeface="Arial" pitchFamily="34" charset="0"/>
              </a:rPr>
              <a:t>’</a:t>
            </a:r>
            <a:r>
              <a:rPr lang="en-US" altLang="ja-JP" sz="2000" dirty="0" smtClean="0">
                <a:latin typeface="Arial" pitchFamily="34" charset="0"/>
                <a:cs typeface="Arial" pitchFamily="34" charset="0"/>
              </a:rPr>
              <a:t>s birthday.</a:t>
            </a:r>
            <a:r>
              <a:rPr lang="ja-JP" altLang="en-US" sz="2000" smtClean="0">
                <a:latin typeface="Arial" pitchFamily="34" charset="0"/>
                <a:cs typeface="Arial" pitchFamily="34" charset="0"/>
              </a:rPr>
              <a:t>”</a:t>
            </a:r>
            <a:r>
              <a:rPr lang="en-US" altLang="ja-JP" sz="2000" dirty="0" smtClean="0">
                <a:latin typeface="Arial" pitchFamily="34" charset="0"/>
                <a:cs typeface="Arial" pitchFamily="34" charset="0"/>
              </a:rPr>
              <a:t>  SPC Williams insists that he has to get back to the office.  The next day, he avoids CPT Switzer and informs First Sergeant (1SG) Mary Green of the incident.  </a:t>
            </a:r>
          </a:p>
          <a:p>
            <a:pPr>
              <a:buFont typeface="Arial" pitchFamily="34" charset="0"/>
              <a:buChar char="•"/>
              <a:defRPr/>
            </a:pPr>
            <a:endParaRPr lang="en-US"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Practical Exercise 1:</a:t>
            </a:r>
            <a:br>
              <a:rPr smtClean="0">
                <a:ln>
                  <a:noFill/>
                </a:ln>
                <a:latin typeface="Arial" pitchFamily="34" charset="0"/>
                <a:cs typeface="Arial" pitchFamily="34" charset="0"/>
              </a:rPr>
            </a:br>
            <a:r>
              <a:rPr smtClean="0">
                <a:ln>
                  <a:noFill/>
                </a:ln>
                <a:latin typeface="Arial" pitchFamily="34" charset="0"/>
                <a:cs typeface="Arial" pitchFamily="34" charset="0"/>
              </a:rPr>
              <a:t>Scenario C</a:t>
            </a:r>
          </a:p>
        </p:txBody>
      </p:sp>
      <p:sp>
        <p:nvSpPr>
          <p:cNvPr id="52227" name="Text Placeholder 10"/>
          <p:cNvSpPr>
            <a:spLocks noGrp="1"/>
          </p:cNvSpPr>
          <p:nvPr>
            <p:ph idx="1"/>
          </p:nvPr>
        </p:nvSpPr>
        <p:spPr bwMode="auto">
          <a:xfrm>
            <a:off x="228600" y="1081088"/>
            <a:ext cx="8610600" cy="5257800"/>
          </a:xfrm>
          <a:ln>
            <a:miter lim="800000"/>
            <a:headEnd/>
            <a:tailEnd/>
          </a:ln>
        </p:spPr>
        <p:txBody>
          <a:bodyPr vert="horz" wrap="square" lIns="91440" tIns="45720" rIns="91440" bIns="45720" numCol="1" anchor="t" anchorCtr="0" compatLnSpc="1">
            <a:prstTxWarp prst="textNoShape">
              <a:avLst/>
            </a:prstTxWarp>
          </a:bodyPr>
          <a:lstStyle/>
          <a:p>
            <a:pPr marL="0" indent="0">
              <a:buFont typeface="Arial"/>
              <a:buNone/>
              <a:tabLst>
                <a:tab pos="0" algn="l"/>
              </a:tabLst>
              <a:defRPr/>
            </a:pPr>
            <a:r>
              <a:rPr lang="en-US" dirty="0" smtClean="0">
                <a:latin typeface="Arial" pitchFamily="34" charset="0"/>
                <a:cs typeface="Arial" pitchFamily="34" charset="0"/>
              </a:rPr>
              <a:t>Carla Olsen is the 18-year-old daughter of Sergeant First Class (SFC) Roger Olsen from Fort Bragg, North Carolina (NC).  While at the Post Exchange one summer day, Carla and her friend, Britney, decide to have lunch.  When Britney bends down to pick up some change she dropped, PFC Ryan Allen comments on the tattoo on her lower back.  Just then, SPC Sam King walks by and whistles at Carla.  Carla looks over at him and he winks and licks his lips.  Carla looks at him, frowns, and shakes her head.  She asks him what unit he</a:t>
            </a:r>
            <a:r>
              <a:rPr lang="ja-JP" altLang="en-US" smtClean="0">
                <a:latin typeface="Arial" pitchFamily="34" charset="0"/>
                <a:cs typeface="Arial" pitchFamily="34" charset="0"/>
              </a:rPr>
              <a:t>’</a:t>
            </a:r>
            <a:r>
              <a:rPr lang="en-US" altLang="ja-JP" dirty="0" smtClean="0">
                <a:latin typeface="Arial" pitchFamily="34" charset="0"/>
                <a:cs typeface="Arial" pitchFamily="34" charset="0"/>
              </a:rPr>
              <a:t>s from, but he ignores her and walks away.</a:t>
            </a:r>
          </a:p>
          <a:p>
            <a:pPr>
              <a:buFont typeface="Arial" pitchFamily="34" charset="0"/>
              <a:buChar char="•"/>
              <a:defRPr/>
            </a:pPr>
            <a:endParaRPr lang="en-US"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4552950" y="0"/>
            <a:ext cx="4598988" cy="942975"/>
          </a:xfrm>
          <a:ln>
            <a:miter lim="800000"/>
            <a:headEnd/>
            <a:tailEnd/>
          </a:ln>
        </p:spPr>
        <p:txBody>
          <a:bodyPr wrap="square" numCol="1" compatLnSpc="1">
            <a:prstTxWarp prst="textNoShape">
              <a:avLst/>
            </a:prstTxWarp>
            <a:normAutofit fontScale="90000"/>
          </a:bodyPr>
          <a:lstStyle/>
          <a:p>
            <a:pPr>
              <a:defRPr/>
            </a:pPr>
            <a:r>
              <a:rPr dirty="0" smtClean="0">
                <a:ln>
                  <a:noFill/>
                </a:ln>
                <a:solidFill>
                  <a:schemeClr val="bg1"/>
                </a:solidFill>
                <a:ea typeface="MS PGothic" pitchFamily="34" charset="-128"/>
              </a:rPr>
              <a:t>Terminal Learning Objective</a:t>
            </a:r>
          </a:p>
        </p:txBody>
      </p:sp>
      <p:graphicFrame>
        <p:nvGraphicFramePr>
          <p:cNvPr id="5" name="Table Placeholder 10"/>
          <p:cNvGraphicFramePr>
            <a:graphicFrameLocks noGrp="1"/>
          </p:cNvGraphicFramePr>
          <p:nvPr/>
        </p:nvGraphicFramePr>
        <p:xfrm>
          <a:off x="3262313" y="1054100"/>
          <a:ext cx="5636525" cy="4968866"/>
        </p:xfrm>
        <a:graphic>
          <a:graphicData uri="http://schemas.openxmlformats.org/drawingml/2006/table">
            <a:tbl>
              <a:tblPr/>
              <a:tblGrid>
                <a:gridCol w="5636525"/>
              </a:tblGrid>
              <a:tr h="1030288">
                <a:tc>
                  <a:txBody>
                    <a:bodyPr/>
                    <a:lstStyle/>
                    <a:p>
                      <a:pPr marL="0" marR="0" lvl="0" indent="0" algn="l" defTabSz="914400" rtl="0" eaLnBrk="1" fontAlgn="base" latinLnBrk="0" hangingPunct="1">
                        <a:lnSpc>
                          <a:spcPct val="110000"/>
                        </a:lnSpc>
                        <a:spcBef>
                          <a:spcPct val="0"/>
                        </a:spcBef>
                        <a:spcAft>
                          <a:spcPts val="300"/>
                        </a:spcAft>
                        <a:buClr>
                          <a:srgbClr val="996633"/>
                        </a:buClr>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pitchFamily="34" charset="-128"/>
                        </a:rPr>
                        <a:t>Action</a:t>
                      </a:r>
                    </a:p>
                    <a:p>
                      <a:pPr marL="0" marR="0" lvl="0" indent="0" algn="l" defTabSz="914400" rtl="0" eaLnBrk="1" fontAlgn="base" latinLnBrk="0" hangingPunct="1">
                        <a:lnSpc>
                          <a:spcPct val="110000"/>
                        </a:lnSpc>
                        <a:spcBef>
                          <a:spcPts val="300"/>
                        </a:spcBef>
                        <a:spcAft>
                          <a:spcPts val="300"/>
                        </a:spcAft>
                        <a:buClr>
                          <a:srgbClr val="996633"/>
                        </a:buClr>
                        <a:buSzTx/>
                        <a:buFontTx/>
                        <a:buNone/>
                        <a:tabLst/>
                      </a:pPr>
                      <a:r>
                        <a:rPr kumimoji="0" lang="en-US" sz="1400" b="0" i="0" u="none" strike="noStrike" cap="none" normalizeH="0" baseline="0" dirty="0" smtClean="0">
                          <a:ln>
                            <a:noFill/>
                          </a:ln>
                          <a:solidFill>
                            <a:srgbClr val="000000"/>
                          </a:solidFill>
                          <a:effectLst/>
                          <a:latin typeface="Arial" pitchFamily="34" charset="0"/>
                          <a:ea typeface="ＭＳ Ｐゴシック" pitchFamily="34" charset="-128"/>
                        </a:rPr>
                        <a:t>Demonstrate behavior consistent with the Army</a:t>
                      </a:r>
                      <a:r>
                        <a:rPr kumimoji="0" lang="ja-JP" altLang="en-US" sz="1400" b="0" i="0" u="none" strike="noStrike" cap="none" normalizeH="0" baseline="0" smtClean="0">
                          <a:ln>
                            <a:noFill/>
                          </a:ln>
                          <a:solidFill>
                            <a:srgbClr val="000000"/>
                          </a:solidFill>
                          <a:effectLst/>
                          <a:latin typeface="Arial" pitchFamily="34" charset="0"/>
                          <a:ea typeface="ＭＳ Ｐゴシック" pitchFamily="34" charset="-128"/>
                        </a:rPr>
                        <a:t>’</a:t>
                      </a:r>
                      <a:r>
                        <a:rPr kumimoji="0" lang="en-US" altLang="ja-JP" sz="1400" b="0" i="0" u="none" strike="noStrike" cap="none" normalizeH="0" baseline="0" dirty="0" smtClean="0">
                          <a:ln>
                            <a:noFill/>
                          </a:ln>
                          <a:solidFill>
                            <a:srgbClr val="000000"/>
                          </a:solidFill>
                          <a:effectLst/>
                          <a:latin typeface="Arial" pitchFamily="34" charset="0"/>
                          <a:ea typeface="ＭＳ Ｐゴシック" pitchFamily="34" charset="-128"/>
                        </a:rPr>
                        <a:t>s Sexual Harassment/Assault Response and Prevention (SHARP) Program </a:t>
                      </a:r>
                      <a:endParaRPr kumimoji="0" lang="en-US" sz="1400" b="0" i="0" u="none" strike="noStrike" cap="none" normalizeH="0" baseline="0" dirty="0" smtClean="0">
                        <a:ln>
                          <a:noFill/>
                        </a:ln>
                        <a:solidFill>
                          <a:srgbClr val="000000"/>
                        </a:solidFill>
                        <a:effectLst/>
                        <a:latin typeface="Arial" pitchFamily="34" charset="0"/>
                        <a:ea typeface="ＭＳ Ｐゴシック" pitchFamily="34" charset="-128"/>
                      </a:endParaRPr>
                    </a:p>
                  </a:txBody>
                  <a:tcPr marL="91443" marR="91443" marT="91435" marB="91435" anchor="ctr" horzOverflow="overflow">
                    <a:lnL>
                      <a:noFill/>
                    </a:lnL>
                    <a:lnR>
                      <a:noFill/>
                    </a:lnR>
                    <a:lnT w="28575" cap="flat" cmpd="sng" algn="ctr">
                      <a:solidFill>
                        <a:srgbClr val="5A5A59"/>
                      </a:solidFill>
                      <a:prstDash val="solid"/>
                      <a:round/>
                      <a:headEnd type="none" w="med" len="med"/>
                      <a:tailEnd type="none" w="med" len="med"/>
                    </a:lnT>
                    <a:lnB w="12700" cap="flat" cmpd="sng" algn="ctr">
                      <a:solidFill>
                        <a:srgbClr val="9F883D"/>
                      </a:solidFill>
                      <a:prstDash val="solid"/>
                      <a:round/>
                      <a:headEnd type="none" w="med" len="med"/>
                      <a:tailEnd type="none" w="med" len="med"/>
                    </a:lnB>
                    <a:lnTlToBr>
                      <a:noFill/>
                    </a:lnTlToBr>
                    <a:lnBlToTr>
                      <a:noFill/>
                    </a:lnBlToTr>
                    <a:solidFill>
                      <a:srgbClr val="C3AC63">
                        <a:alpha val="20000"/>
                      </a:srgbClr>
                    </a:solidFill>
                  </a:tcPr>
                </a:tc>
              </a:tr>
              <a:tr h="1500188">
                <a:tc>
                  <a:txBody>
                    <a:bodyPr/>
                    <a:lstStyle/>
                    <a:p>
                      <a:pPr marL="0" marR="0" lvl="0" indent="0" algn="l" defTabSz="914400" rtl="0" eaLnBrk="1" fontAlgn="base" latinLnBrk="0" hangingPunct="1">
                        <a:lnSpc>
                          <a:spcPct val="110000"/>
                        </a:lnSpc>
                        <a:spcBef>
                          <a:spcPts val="300"/>
                        </a:spcBef>
                        <a:spcAft>
                          <a:spcPts val="300"/>
                        </a:spcAft>
                        <a:buClr>
                          <a:srgbClr val="996633"/>
                        </a:buClr>
                        <a:buSzTx/>
                        <a:buFontTx/>
                        <a:buNone/>
                        <a:tabLst/>
                      </a:pPr>
                      <a:r>
                        <a:rPr kumimoji="0" lang="en-US" sz="1800" b="1" i="0" u="none" strike="noStrike" cap="none" normalizeH="0" baseline="0" dirty="0" smtClean="0">
                          <a:ln>
                            <a:noFill/>
                          </a:ln>
                          <a:solidFill>
                            <a:schemeClr val="bg1"/>
                          </a:solidFill>
                          <a:effectLst/>
                          <a:latin typeface="Arial" pitchFamily="34" charset="0"/>
                          <a:ea typeface="ＭＳ Ｐゴシック" pitchFamily="34" charset="-128"/>
                        </a:rPr>
                        <a:t>Condition</a:t>
                      </a:r>
                    </a:p>
                    <a:p>
                      <a:pPr marL="0" marR="0" lvl="0" indent="0" algn="l" defTabSz="914400" rtl="0" eaLnBrk="1" fontAlgn="base" latinLnBrk="0" hangingPunct="1">
                        <a:lnSpc>
                          <a:spcPct val="110000"/>
                        </a:lnSpc>
                        <a:spcBef>
                          <a:spcPts val="300"/>
                        </a:spcBef>
                        <a:spcAft>
                          <a:spcPts val="300"/>
                        </a:spcAft>
                        <a:buClr>
                          <a:srgbClr val="996633"/>
                        </a:buClr>
                        <a:buSzTx/>
                        <a:buFontTx/>
                        <a:buNone/>
                        <a:tabLst/>
                      </a:pPr>
                      <a:r>
                        <a:rPr kumimoji="0" lang="en-US" sz="1400" b="0" i="0" u="none" strike="noStrike" cap="none" normalizeH="0" baseline="0" dirty="0" smtClean="0">
                          <a:ln>
                            <a:noFill/>
                          </a:ln>
                          <a:solidFill>
                            <a:schemeClr val="bg1"/>
                          </a:solidFill>
                          <a:effectLst/>
                          <a:latin typeface="Arial" pitchFamily="34" charset="0"/>
                          <a:ea typeface="ＭＳ Ｐゴシック" pitchFamily="34" charset="-128"/>
                        </a:rPr>
                        <a:t>In a classroom environment, with facilitated group discussions, student handouts, videos, and simulated real-life scenarios involving potential and actual sexual harassment and sexual assault.</a:t>
                      </a:r>
                      <a:endParaRPr kumimoji="0" lang="en-US" sz="1400" b="0" i="0" u="none" strike="noStrike" cap="none" normalizeH="0" baseline="0" dirty="0" smtClean="0">
                        <a:ln>
                          <a:noFill/>
                        </a:ln>
                        <a:solidFill>
                          <a:srgbClr val="000000"/>
                        </a:solidFill>
                        <a:effectLst/>
                        <a:latin typeface="Arial" pitchFamily="34" charset="0"/>
                        <a:ea typeface="ＭＳ Ｐゴシック" pitchFamily="34" charset="-128"/>
                      </a:endParaRPr>
                    </a:p>
                  </a:txBody>
                  <a:tcPr marL="91443" marR="91443" marT="91435" marB="91435" anchor="ctr" horzOverflow="overflow">
                    <a:lnL>
                      <a:noFill/>
                    </a:lnL>
                    <a:lnR>
                      <a:noFill/>
                    </a:lnR>
                    <a:lnT w="12700" cap="flat" cmpd="sng" algn="ctr">
                      <a:solidFill>
                        <a:srgbClr val="9F883D"/>
                      </a:solidFill>
                      <a:prstDash val="solid"/>
                      <a:round/>
                      <a:headEnd type="none" w="med" len="med"/>
                      <a:tailEnd type="none" w="med" len="med"/>
                    </a:lnT>
                    <a:lnB w="12700" cap="flat" cmpd="sng" algn="ctr">
                      <a:solidFill>
                        <a:srgbClr val="9F883D"/>
                      </a:solidFill>
                      <a:prstDash val="solid"/>
                      <a:round/>
                      <a:headEnd type="none" w="med" len="med"/>
                      <a:tailEnd type="none" w="med" len="med"/>
                    </a:lnB>
                    <a:lnTlToBr>
                      <a:noFill/>
                    </a:lnTlToBr>
                    <a:lnBlToTr>
                      <a:noFill/>
                    </a:lnBlToTr>
                    <a:noFill/>
                  </a:tcPr>
                </a:tc>
              </a:tr>
              <a:tr h="2343150">
                <a:tc>
                  <a:txBody>
                    <a:bodyPr/>
                    <a:lstStyle/>
                    <a:p>
                      <a:pPr marL="0" marR="0" lvl="0" indent="0" algn="l" defTabSz="914400" rtl="0" eaLnBrk="1" fontAlgn="base" latinLnBrk="0" hangingPunct="1">
                        <a:lnSpc>
                          <a:spcPct val="110000"/>
                        </a:lnSpc>
                        <a:spcBef>
                          <a:spcPts val="300"/>
                        </a:spcBef>
                        <a:spcAft>
                          <a:spcPts val="30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pitchFamily="34" charset="-128"/>
                        </a:rPr>
                        <a:t>Standard</a:t>
                      </a:r>
                    </a:p>
                    <a:p>
                      <a:pPr marL="0" marR="0" lvl="0" indent="0" algn="l" defTabSz="914400" rtl="0" eaLnBrk="1" fontAlgn="base" latinLnBrk="0" hangingPunct="1">
                        <a:lnSpc>
                          <a:spcPct val="110000"/>
                        </a:lnSpc>
                        <a:spcBef>
                          <a:spcPts val="300"/>
                        </a:spcBef>
                        <a:spcAft>
                          <a:spcPts val="300"/>
                        </a:spcAft>
                        <a:buClrTx/>
                        <a:buSzTx/>
                        <a:buFontTx/>
                        <a:buNone/>
                        <a:tabLst/>
                      </a:pPr>
                      <a:r>
                        <a:rPr kumimoji="0" lang="en-US" sz="1400" b="0" i="0" u="none" strike="noStrike" cap="none" normalizeH="0" baseline="0" dirty="0" smtClean="0">
                          <a:ln>
                            <a:noFill/>
                          </a:ln>
                          <a:solidFill>
                            <a:srgbClr val="000000"/>
                          </a:solidFill>
                          <a:effectLst/>
                          <a:latin typeface="Arial" pitchFamily="34" charset="0"/>
                          <a:ea typeface="ＭＳ Ｐゴシック" pitchFamily="34" charset="-128"/>
                        </a:rPr>
                        <a:t>Describe the impact of sexual harassment and sexual assault on the Army, examine strategies to prevent sexual harassment and sexual assault, discuss support resources available to complainants of sexual harassment and victims of sexual assault, penalties for sexual harassment and sexual assault offenders, and DOD Sexual Assault Prevention and Response (SAPR) and Army SHARP Program.  Participate in all discussions and complete practical exercises with 100 percent accuracy.</a:t>
                      </a:r>
                    </a:p>
                  </a:txBody>
                  <a:tcPr marL="91443" marR="91443" marT="91435" marB="91435" anchor="ctr" horzOverflow="overflow">
                    <a:lnL>
                      <a:noFill/>
                    </a:lnL>
                    <a:lnR>
                      <a:noFill/>
                    </a:lnR>
                    <a:lnT w="12700" cap="flat" cmpd="sng" algn="ctr">
                      <a:solidFill>
                        <a:srgbClr val="9F883D"/>
                      </a:solidFill>
                      <a:prstDash val="solid"/>
                      <a:round/>
                      <a:headEnd type="none" w="med" len="med"/>
                      <a:tailEnd type="none" w="med" len="med"/>
                    </a:lnT>
                    <a:lnB w="28575" cap="flat" cmpd="sng" algn="ctr">
                      <a:solidFill>
                        <a:srgbClr val="5A5A59"/>
                      </a:solidFill>
                      <a:prstDash val="solid"/>
                      <a:round/>
                      <a:headEnd type="none" w="med" len="med"/>
                      <a:tailEnd type="none" w="med" len="med"/>
                    </a:lnB>
                    <a:lnTlToBr>
                      <a:noFill/>
                    </a:lnTlToBr>
                    <a:lnBlToTr>
                      <a:noFill/>
                    </a:lnBlToTr>
                    <a:solidFill>
                      <a:srgbClr val="C3AC63">
                        <a:alpha val="20000"/>
                      </a:srgbClr>
                    </a:solidFill>
                  </a:tcPr>
                </a:tc>
              </a:tr>
            </a:tbl>
          </a:graphicData>
        </a:graphic>
      </p:graphicFrame>
      <p:pic>
        <p:nvPicPr>
          <p:cNvPr id="3" name="CSA Odierno - 4 min 33 se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350838" y="1643063"/>
            <a:ext cx="2708275" cy="2560637"/>
          </a:xfrm>
          <a:prstGeom prst="rect">
            <a:avLst/>
          </a:prstGeom>
          <a:noFill/>
          <a:ln w="9525">
            <a:noFill/>
            <a:miter lim="800000"/>
            <a:headEnd/>
            <a:tailEnd/>
          </a:ln>
        </p:spPr>
      </p:pic>
      <p:sp>
        <p:nvSpPr>
          <p:cNvPr id="45068" name="Rectangle 5"/>
          <p:cNvSpPr>
            <a:spLocks noChangeArrowheads="1"/>
          </p:cNvSpPr>
          <p:nvPr/>
        </p:nvSpPr>
        <p:spPr bwMode="auto">
          <a:xfrm>
            <a:off x="1008063" y="2755900"/>
            <a:ext cx="1217612" cy="307975"/>
          </a:xfrm>
          <a:prstGeom prst="rect">
            <a:avLst/>
          </a:prstGeom>
          <a:noFill/>
          <a:ln w="9525">
            <a:noFill/>
            <a:miter lim="800000"/>
            <a:headEnd/>
            <a:tailEnd/>
          </a:ln>
        </p:spPr>
        <p:txBody>
          <a:bodyPr wrap="none">
            <a:spAutoFit/>
          </a:bodyPr>
          <a:lstStyle/>
          <a:p>
            <a:r>
              <a:rPr lang="en-US" sz="1400" b="1"/>
              <a:t>Video (CSA)</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4288"/>
            <a:ext cx="8534400" cy="1063626"/>
          </a:xfrm>
          <a:prstGeom prst="rect">
            <a:avLst/>
          </a:prstGeom>
        </p:spPr>
        <p:txBody>
          <a:bodyPr/>
          <a:lstStyle/>
          <a:p>
            <a:pPr algn="r">
              <a:defRPr/>
            </a:pPr>
            <a:r>
              <a:rPr lang="en-US" sz="3200" spc="-100" dirty="0">
                <a:ln w="3200">
                  <a:noFill/>
                  <a:prstDash val="solid"/>
                  <a:round/>
                </a:ln>
                <a:solidFill>
                  <a:schemeClr val="bg1"/>
                </a:solidFill>
                <a:ea typeface="MS PGothic" pitchFamily="34" charset="-128"/>
              </a:rPr>
              <a:t>Responses to </a:t>
            </a:r>
          </a:p>
          <a:p>
            <a:pPr algn="r">
              <a:defRPr/>
            </a:pPr>
            <a:r>
              <a:rPr lang="en-US" sz="3200" spc="-100" dirty="0">
                <a:ln w="3200">
                  <a:noFill/>
                  <a:prstDash val="solid"/>
                  <a:round/>
                </a:ln>
                <a:solidFill>
                  <a:schemeClr val="bg1"/>
                </a:solidFill>
                <a:ea typeface="MS PGothic" pitchFamily="34" charset="-128"/>
              </a:rPr>
              <a:t>Sexual Harassment</a:t>
            </a:r>
          </a:p>
        </p:txBody>
      </p:sp>
      <p:sp>
        <p:nvSpPr>
          <p:cNvPr id="3" name="Rectangle 3"/>
          <p:cNvSpPr txBox="1">
            <a:spLocks noChangeArrowheads="1"/>
          </p:cNvSpPr>
          <p:nvPr/>
        </p:nvSpPr>
        <p:spPr bwMode="auto">
          <a:xfrm>
            <a:off x="295275" y="1089025"/>
            <a:ext cx="8655050" cy="4710113"/>
          </a:xfrm>
          <a:prstGeom prst="rect">
            <a:avLst/>
          </a:prstGeom>
          <a:noFill/>
          <a:ln w="9525">
            <a:noFill/>
            <a:miter lim="800000"/>
            <a:headEnd/>
            <a:tailEnd/>
          </a:ln>
        </p:spPr>
        <p:txBody>
          <a:bodyPr/>
          <a:lstStyle/>
          <a:p>
            <a:pPr marL="228600" lvl="1" indent="-228600">
              <a:lnSpc>
                <a:spcPct val="114000"/>
              </a:lnSpc>
              <a:spcAft>
                <a:spcPts val="600"/>
              </a:spcAft>
              <a:buClr>
                <a:srgbClr val="222613"/>
              </a:buClr>
              <a:buSzPct val="100000"/>
              <a:buFont typeface="Arial" pitchFamily="34" charset="0"/>
              <a:buChar char="•"/>
            </a:pPr>
            <a:r>
              <a:rPr lang="en-US" sz="2000" b="1">
                <a:solidFill>
                  <a:schemeClr val="bg1"/>
                </a:solidFill>
              </a:rPr>
              <a:t>Direct approach</a:t>
            </a:r>
          </a:p>
          <a:p>
            <a:pPr marL="228600" lvl="1" indent="-228600">
              <a:lnSpc>
                <a:spcPct val="114000"/>
              </a:lnSpc>
              <a:spcAft>
                <a:spcPts val="600"/>
              </a:spcAft>
              <a:buClr>
                <a:srgbClr val="222613"/>
              </a:buClr>
              <a:buSzPct val="100000"/>
              <a:buFont typeface="Arial" pitchFamily="34" charset="0"/>
              <a:buChar char="−"/>
            </a:pPr>
            <a:r>
              <a:rPr lang="en-US" sz="1600" b="1">
                <a:solidFill>
                  <a:schemeClr val="bg1"/>
                </a:solidFill>
              </a:rPr>
              <a:t>Confront the harasser and inform the person that the behavior is not appreciated or welcomed and that it must stop</a:t>
            </a:r>
          </a:p>
          <a:p>
            <a:pPr marL="228600" lvl="1" indent="-228600">
              <a:lnSpc>
                <a:spcPct val="114000"/>
              </a:lnSpc>
              <a:spcAft>
                <a:spcPts val="600"/>
              </a:spcAft>
              <a:buClr>
                <a:srgbClr val="222613"/>
              </a:buClr>
              <a:buSzPct val="100000"/>
              <a:buFont typeface="Arial" pitchFamily="34" charset="0"/>
              <a:buChar char="−"/>
            </a:pPr>
            <a:r>
              <a:rPr lang="en-US" sz="1600" b="1">
                <a:solidFill>
                  <a:schemeClr val="bg1"/>
                </a:solidFill>
              </a:rPr>
              <a:t>Focus on behavior and its impact—offer behavior-centered feedback</a:t>
            </a:r>
          </a:p>
          <a:p>
            <a:pPr marL="228600" lvl="1" indent="-228600">
              <a:lnSpc>
                <a:spcPct val="114000"/>
              </a:lnSpc>
              <a:spcAft>
                <a:spcPts val="600"/>
              </a:spcAft>
              <a:buClr>
                <a:srgbClr val="222613"/>
              </a:buClr>
              <a:buSzPct val="100000"/>
              <a:buFont typeface="Arial" pitchFamily="34" charset="0"/>
              <a:buChar char="•"/>
            </a:pPr>
            <a:r>
              <a:rPr lang="en-US" sz="2000" b="1">
                <a:solidFill>
                  <a:schemeClr val="bg1"/>
                </a:solidFill>
              </a:rPr>
              <a:t>Indirect approach</a:t>
            </a:r>
          </a:p>
          <a:p>
            <a:pPr marL="228600" lvl="1" indent="-228600">
              <a:lnSpc>
                <a:spcPct val="114000"/>
              </a:lnSpc>
              <a:spcAft>
                <a:spcPts val="600"/>
              </a:spcAft>
              <a:buClr>
                <a:srgbClr val="222613"/>
              </a:buClr>
              <a:buSzPct val="100000"/>
              <a:buFont typeface="Arial" pitchFamily="34" charset="0"/>
              <a:buChar char="−"/>
            </a:pPr>
            <a:r>
              <a:rPr lang="en-US" sz="1600" b="1">
                <a:solidFill>
                  <a:schemeClr val="bg1"/>
                </a:solidFill>
              </a:rPr>
              <a:t>Address the harasser without a face-to-face conversation (e.g., send a letter)</a:t>
            </a:r>
          </a:p>
          <a:p>
            <a:pPr marL="228600" lvl="1" indent="-228600">
              <a:lnSpc>
                <a:spcPct val="115000"/>
              </a:lnSpc>
              <a:spcAft>
                <a:spcPts val="600"/>
              </a:spcAft>
              <a:buClr>
                <a:srgbClr val="222613"/>
              </a:buClr>
              <a:buSzPct val="100000"/>
              <a:buFont typeface="Arial" pitchFamily="34" charset="0"/>
              <a:buChar char="•"/>
            </a:pPr>
            <a:r>
              <a:rPr lang="en-US" sz="2000" b="1">
                <a:solidFill>
                  <a:schemeClr val="bg1"/>
                </a:solidFill>
              </a:rPr>
              <a:t>Third-party assistance</a:t>
            </a:r>
          </a:p>
          <a:p>
            <a:pPr marL="231775" lvl="2" indent="-231775">
              <a:lnSpc>
                <a:spcPct val="115000"/>
              </a:lnSpc>
              <a:spcAft>
                <a:spcPts val="600"/>
              </a:spcAft>
              <a:buClr>
                <a:srgbClr val="222613"/>
              </a:buClr>
              <a:buSzPct val="85000"/>
              <a:buFont typeface="Arial" pitchFamily="34" charset="0"/>
              <a:buChar char="−"/>
            </a:pPr>
            <a:r>
              <a:rPr lang="en-US" sz="1600" b="1">
                <a:solidFill>
                  <a:schemeClr val="bg1"/>
                </a:solidFill>
              </a:rPr>
              <a:t>Ask someone else to talk to the harasser, to accompany the complainant, or to intervene on behalf of the complainant to resolve the conflict</a:t>
            </a:r>
          </a:p>
          <a:p>
            <a:pPr marL="228600" lvl="1" indent="-228600">
              <a:lnSpc>
                <a:spcPct val="115000"/>
              </a:lnSpc>
              <a:spcAft>
                <a:spcPts val="600"/>
              </a:spcAft>
              <a:buClr>
                <a:srgbClr val="222613"/>
              </a:buClr>
              <a:buSzPct val="100000"/>
              <a:buFont typeface="Arial" pitchFamily="34" charset="0"/>
              <a:buChar char="•"/>
            </a:pPr>
            <a:r>
              <a:rPr lang="en-US" sz="2000" b="1">
                <a:solidFill>
                  <a:schemeClr val="bg1"/>
                </a:solidFill>
              </a:rPr>
              <a:t>Chain of command</a:t>
            </a:r>
          </a:p>
          <a:p>
            <a:pPr marL="231775" lvl="2" indent="-231775">
              <a:lnSpc>
                <a:spcPct val="115000"/>
              </a:lnSpc>
              <a:spcAft>
                <a:spcPts val="600"/>
              </a:spcAft>
              <a:buClr>
                <a:srgbClr val="222613"/>
              </a:buClr>
              <a:buSzPct val="85000"/>
              <a:buFont typeface="Arial" pitchFamily="34" charset="0"/>
              <a:buChar char="−"/>
            </a:pPr>
            <a:r>
              <a:rPr lang="en-US" sz="1600" b="1">
                <a:solidFill>
                  <a:schemeClr val="bg1"/>
                </a:solidFill>
              </a:rPr>
              <a:t>Report the behavior to your immediate supervisor or others in the chain of command and ask for assistance in resolving the situation</a:t>
            </a:r>
          </a:p>
          <a:p>
            <a:pPr marL="228600" lvl="1" indent="-228600">
              <a:lnSpc>
                <a:spcPct val="115000"/>
              </a:lnSpc>
              <a:spcAft>
                <a:spcPts val="600"/>
              </a:spcAft>
              <a:buClr>
                <a:srgbClr val="222613"/>
              </a:buClr>
              <a:buSzPct val="100000"/>
              <a:buFont typeface="Arial" pitchFamily="34" charset="0"/>
              <a:buChar char="•"/>
            </a:pPr>
            <a:r>
              <a:rPr lang="en-US" sz="2000" b="1">
                <a:solidFill>
                  <a:schemeClr val="bg1"/>
                </a:solidFill>
              </a:rPr>
              <a:t>File a formal complaint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4288"/>
            <a:ext cx="8534400" cy="1063626"/>
          </a:xfrm>
          <a:prstGeom prst="rect">
            <a:avLst/>
          </a:prstGeom>
        </p:spPr>
        <p:txBody>
          <a:bodyPr/>
          <a:lstStyle/>
          <a:p>
            <a:pPr algn="r">
              <a:defRPr/>
            </a:pPr>
            <a:r>
              <a:rPr lang="en-US" sz="3200" spc="-100" dirty="0">
                <a:ln w="3200">
                  <a:noFill/>
                  <a:prstDash val="solid"/>
                  <a:round/>
                </a:ln>
                <a:solidFill>
                  <a:schemeClr val="bg1"/>
                </a:solidFill>
                <a:ea typeface="MS PGothic" pitchFamily="34" charset="-128"/>
              </a:rPr>
              <a:t>Complaint Check</a:t>
            </a:r>
          </a:p>
        </p:txBody>
      </p:sp>
      <p:sp>
        <p:nvSpPr>
          <p:cNvPr id="64515" name="Content Placeholder 7"/>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Arial" pitchFamily="34" charset="0"/>
                <a:cs typeface="Arial" pitchFamily="34" charset="0"/>
              </a:rPr>
              <a:t>Description		Formal Complaint	Informal Complaint</a:t>
            </a:r>
          </a:p>
          <a:p>
            <a:r>
              <a:rPr lang="en-US" smtClean="0">
                <a:latin typeface="Arial" pitchFamily="34" charset="0"/>
                <a:cs typeface="Arial" pitchFamily="34" charset="0"/>
              </a:rPr>
              <a:t>Subject to </a:t>
            </a:r>
          </a:p>
          <a:p>
            <a:r>
              <a:rPr lang="en-US" smtClean="0">
                <a:latin typeface="Arial" pitchFamily="34" charset="0"/>
                <a:cs typeface="Arial" pitchFamily="34" charset="0"/>
              </a:rPr>
              <a:t>Timelines</a:t>
            </a:r>
          </a:p>
          <a:p>
            <a:r>
              <a:rPr lang="en-US" smtClean="0">
                <a:latin typeface="Arial" pitchFamily="34" charset="0"/>
                <a:cs typeface="Arial" pitchFamily="34" charset="0"/>
              </a:rPr>
              <a:t>Not filed in </a:t>
            </a:r>
          </a:p>
          <a:p>
            <a:r>
              <a:rPr lang="en-US" smtClean="0">
                <a:latin typeface="Arial" pitchFamily="34" charset="0"/>
                <a:cs typeface="Arial" pitchFamily="34" charset="0"/>
              </a:rPr>
              <a:t>Writing</a:t>
            </a:r>
          </a:p>
          <a:p>
            <a:r>
              <a:rPr lang="en-US" smtClean="0">
                <a:latin typeface="Arial" pitchFamily="34" charset="0"/>
                <a:cs typeface="Arial" pitchFamily="34" charset="0"/>
              </a:rPr>
              <a:t>Requires an official</a:t>
            </a:r>
          </a:p>
          <a:p>
            <a:r>
              <a:rPr lang="en-US" smtClean="0">
                <a:latin typeface="Arial" pitchFamily="34" charset="0"/>
                <a:cs typeface="Arial" pitchFamily="34" charset="0"/>
              </a:rPr>
              <a:t>investigation</a:t>
            </a:r>
          </a:p>
          <a:p>
            <a:r>
              <a:rPr lang="en-US" smtClean="0">
                <a:latin typeface="Arial" pitchFamily="34" charset="0"/>
                <a:cs typeface="Arial" pitchFamily="34" charset="0"/>
              </a:rPr>
              <a:t>Requires a reprisal</a:t>
            </a:r>
          </a:p>
          <a:p>
            <a:r>
              <a:rPr lang="en-US" smtClean="0">
                <a:latin typeface="Arial" pitchFamily="34" charset="0"/>
                <a:cs typeface="Arial" pitchFamily="34" charset="0"/>
              </a:rPr>
              <a:t>plan</a:t>
            </a:r>
          </a:p>
        </p:txBody>
      </p:sp>
      <p:cxnSp>
        <p:nvCxnSpPr>
          <p:cNvPr id="11" name="Straight Connector 10"/>
          <p:cNvCxnSpPr/>
          <p:nvPr/>
        </p:nvCxnSpPr>
        <p:spPr>
          <a:xfrm>
            <a:off x="3157538" y="1055688"/>
            <a:ext cx="9525" cy="426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63513" y="1414463"/>
            <a:ext cx="8545512" cy="11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95263" y="2351088"/>
            <a:ext cx="8556625" cy="11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74625" y="3265488"/>
            <a:ext cx="8588375" cy="11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06375" y="4244975"/>
            <a:ext cx="8599488" cy="111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813425" y="1055688"/>
            <a:ext cx="31750" cy="430053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4-Point Star 22"/>
          <p:cNvSpPr/>
          <p:nvPr/>
        </p:nvSpPr>
        <p:spPr>
          <a:xfrm>
            <a:off x="4157663" y="1687513"/>
            <a:ext cx="555625" cy="479425"/>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4-Point Star 23"/>
          <p:cNvSpPr/>
          <p:nvPr/>
        </p:nvSpPr>
        <p:spPr>
          <a:xfrm>
            <a:off x="6967538" y="2624138"/>
            <a:ext cx="554037" cy="477837"/>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4-Point Star 24"/>
          <p:cNvSpPr/>
          <p:nvPr/>
        </p:nvSpPr>
        <p:spPr>
          <a:xfrm>
            <a:off x="4213225" y="3559175"/>
            <a:ext cx="554038" cy="479425"/>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4-Point Star 25"/>
          <p:cNvSpPr/>
          <p:nvPr/>
        </p:nvSpPr>
        <p:spPr>
          <a:xfrm>
            <a:off x="4224338" y="4583113"/>
            <a:ext cx="554037" cy="479425"/>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26" name="TextBox 13"/>
          <p:cNvSpPr txBox="1">
            <a:spLocks noChangeArrowheads="1"/>
          </p:cNvSpPr>
          <p:nvPr/>
        </p:nvSpPr>
        <p:spPr bwMode="auto">
          <a:xfrm>
            <a:off x="8709025" y="6262688"/>
            <a:ext cx="434975" cy="276225"/>
          </a:xfrm>
          <a:prstGeom prst="rect">
            <a:avLst/>
          </a:prstGeom>
          <a:noFill/>
          <a:ln w="9525">
            <a:noFill/>
            <a:miter lim="800000"/>
            <a:headEnd/>
            <a:tailEnd/>
          </a:ln>
        </p:spPr>
        <p:txBody>
          <a:bodyPr>
            <a:spAutoFit/>
          </a:bodyPr>
          <a:lstStyle/>
          <a:p>
            <a:fld id="{33A8A147-5E67-4429-9A22-9831F01C48B6}" type="slidenum">
              <a:rPr lang="en-US" altLang="en-US">
                <a:solidFill>
                  <a:srgbClr val="FFFF00"/>
                </a:solidFill>
              </a:rPr>
              <a:pPr/>
              <a:t>21</a:t>
            </a:fld>
            <a:endParaRPr lang="en-US" altLang="en-US">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ox(in)">
                                      <p:cBhvr>
                                        <p:cTn id="17" dur="500"/>
                                        <p:tgtEl>
                                          <p:spTgt spid="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2"/>
          <p:cNvSpPr>
            <a:spLocks noGrp="1"/>
          </p:cNvSpPr>
          <p:nvPr>
            <p:ph type="title"/>
          </p:nvPr>
        </p:nvSpPr>
        <p:spPr bwMode="auto">
          <a:xfrm>
            <a:off x="3819525" y="0"/>
            <a:ext cx="5324475" cy="895350"/>
          </a:xfrm>
        </p:spPr>
        <p:txBody>
          <a:bodyPr wrap="square" numCol="1" compatLnSpc="1">
            <a:prstTxWarp prst="textNoShape">
              <a:avLst/>
            </a:prstTxWarp>
          </a:bodyPr>
          <a:lstStyle/>
          <a:p>
            <a:r>
              <a:rPr smtClean="0">
                <a:ln>
                  <a:noFill/>
                </a:ln>
                <a:solidFill>
                  <a:schemeClr val="bg1"/>
                </a:solidFill>
                <a:latin typeface="Arial" pitchFamily="34" charset="0"/>
                <a:cs typeface="Arial" pitchFamily="34" charset="0"/>
              </a:rPr>
              <a:t>Admin &amp; UCMJ Sexual Harassment Penalties</a:t>
            </a:r>
            <a:endParaRPr smtClean="0">
              <a:ln>
                <a:noFill/>
              </a:ln>
              <a:latin typeface="Arial" pitchFamily="34" charset="0"/>
              <a:cs typeface="Arial" pitchFamily="34" charset="0"/>
            </a:endParaRPr>
          </a:p>
        </p:txBody>
      </p:sp>
      <p:graphicFrame>
        <p:nvGraphicFramePr>
          <p:cNvPr id="4" name="Table Placeholder 10"/>
          <p:cNvGraphicFramePr>
            <a:graphicFrameLocks/>
          </p:cNvGraphicFramePr>
          <p:nvPr/>
        </p:nvGraphicFramePr>
        <p:xfrm>
          <a:off x="260350" y="1019175"/>
          <a:ext cx="2819400" cy="4891087"/>
        </p:xfrm>
        <a:graphic>
          <a:graphicData uri="http://schemas.openxmlformats.org/drawingml/2006/table">
            <a:tbl>
              <a:tblPr/>
              <a:tblGrid>
                <a:gridCol w="2819400"/>
              </a:tblGrid>
              <a:tr h="474949">
                <a:tc>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r>
                        <a:rPr kumimoji="0" lang="en-US" sz="20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Admin Penalties</a:t>
                      </a:r>
                    </a:p>
                  </a:txBody>
                  <a:tcPr marL="91464" marR="91464"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439175">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Mandatory</a:t>
                      </a:r>
                      <a:r>
                        <a:rPr lang="en-US" sz="1600" b="1" baseline="0" dirty="0" smtClean="0">
                          <a:solidFill>
                            <a:schemeClr val="bg1"/>
                          </a:solidFill>
                          <a:latin typeface="Arial"/>
                          <a:ea typeface="Times New Roman"/>
                          <a:cs typeface="Times New Roman"/>
                        </a:rPr>
                        <a:t> counseling</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393665">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Discharge from service</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435393">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Bar to re-enlistment</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518410">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Adverse performance evaluations</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367420">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Relief for cause</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386950">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Administrative reduction</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353461">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Admonition</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328603">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Reprimand</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590714">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Admin withholding</a:t>
                      </a:r>
                      <a:r>
                        <a:rPr lang="en-US" sz="1600" b="1" baseline="0" dirty="0" smtClean="0">
                          <a:solidFill>
                            <a:schemeClr val="bg1"/>
                          </a:solidFill>
                          <a:latin typeface="Arial"/>
                          <a:ea typeface="Times New Roman"/>
                          <a:cs typeface="Times New Roman"/>
                        </a:rPr>
                        <a:t> of privileges</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r>
              <a:tr h="602347">
                <a:tc>
                  <a:txBody>
                    <a:bodyPr/>
                    <a:lstStyle/>
                    <a:p>
                      <a:pPr marL="0" marR="0">
                        <a:spcBef>
                          <a:spcPts val="300"/>
                        </a:spcBef>
                        <a:spcAft>
                          <a:spcPts val="300"/>
                        </a:spcAft>
                      </a:pPr>
                      <a:r>
                        <a:rPr lang="en-US" sz="1600" b="1" dirty="0" smtClean="0">
                          <a:solidFill>
                            <a:schemeClr val="bg1"/>
                          </a:solidFill>
                          <a:latin typeface="Arial"/>
                          <a:ea typeface="Times New Roman"/>
                          <a:cs typeface="Times New Roman"/>
                        </a:rPr>
                        <a:t>Rehabilitative transfer to another unit</a:t>
                      </a:r>
                      <a:endParaRPr lang="en-US" sz="1600" b="1" dirty="0">
                        <a:solidFill>
                          <a:schemeClr val="bg1"/>
                        </a:solidFill>
                        <a:latin typeface="Arial"/>
                        <a:ea typeface="Times New Roman"/>
                        <a:cs typeface="Times New Roman"/>
                      </a:endParaRPr>
                    </a:p>
                  </a:txBody>
                  <a:tcPr marL="68598" marR="685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bl>
          </a:graphicData>
        </a:graphic>
      </p:graphicFrame>
      <p:graphicFrame>
        <p:nvGraphicFramePr>
          <p:cNvPr id="5" name="Table Placeholder 10"/>
          <p:cNvGraphicFramePr>
            <a:graphicFrameLocks/>
          </p:cNvGraphicFramePr>
          <p:nvPr/>
        </p:nvGraphicFramePr>
        <p:xfrm>
          <a:off x="3228975" y="1020763"/>
          <a:ext cx="5738813" cy="4886326"/>
        </p:xfrm>
        <a:graphic>
          <a:graphicData uri="http://schemas.openxmlformats.org/drawingml/2006/table">
            <a:tbl>
              <a:tblPr/>
              <a:tblGrid>
                <a:gridCol w="1666859"/>
                <a:gridCol w="1041787"/>
                <a:gridCol w="3030167"/>
              </a:tblGrid>
              <a:tr h="491087">
                <a:tc gridSpan="3">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r>
                        <a:rPr kumimoji="0" lang="en-US" sz="20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UCMJ Penalties </a:t>
                      </a:r>
                    </a:p>
                  </a:txBody>
                  <a:tcPr marL="91446" marR="91446"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endParaRPr kumimoji="0" lang="en-US" sz="20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endParaRPr kumimoji="0" lang="en-US" sz="20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517498">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Offense</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Article</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20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Maximum Penalties</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r>
              <a:tr h="1108924">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Failure to obey order or regulation</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lgn="ctr">
                        <a:spcBef>
                          <a:spcPts val="300"/>
                        </a:spcBef>
                        <a:spcAft>
                          <a:spcPts val="300"/>
                        </a:spcAft>
                      </a:pPr>
                      <a:r>
                        <a:rPr kumimoji="0" lang="en-US" sz="1600" b="1" kern="1200" dirty="0" smtClean="0">
                          <a:solidFill>
                            <a:schemeClr val="bg1"/>
                          </a:solidFill>
                          <a:latin typeface="Arial"/>
                          <a:ea typeface="Times New Roman"/>
                          <a:cs typeface="Times New Roman"/>
                        </a:rPr>
                        <a:t>92</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Bad Conduct Discharge (BCD), 6 months confinement, and forfeiture of all pay and allowances</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1133524">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Cruelty and maltreatment</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lgn="ctr">
                        <a:spcBef>
                          <a:spcPts val="300"/>
                        </a:spcBef>
                        <a:spcAft>
                          <a:spcPts val="300"/>
                        </a:spcAft>
                      </a:pPr>
                      <a:r>
                        <a:rPr kumimoji="0" lang="en-US" sz="1600" b="1" kern="1200" dirty="0" smtClean="0">
                          <a:solidFill>
                            <a:schemeClr val="bg1"/>
                          </a:solidFill>
                          <a:latin typeface="Arial"/>
                          <a:ea typeface="Times New Roman"/>
                          <a:cs typeface="Times New Roman"/>
                        </a:rPr>
                        <a:t>93</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Dishonorable Discharge, 1 yr confinement, and forfeiture of all pay and allowances</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856582">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Provoking speeches or gestures</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lgn="ctr">
                        <a:spcBef>
                          <a:spcPts val="300"/>
                        </a:spcBef>
                        <a:spcAft>
                          <a:spcPts val="300"/>
                        </a:spcAft>
                      </a:pPr>
                      <a:r>
                        <a:rPr kumimoji="0" lang="en-US" sz="1600" b="1" kern="1200" dirty="0" smtClean="0">
                          <a:solidFill>
                            <a:schemeClr val="bg1"/>
                          </a:solidFill>
                          <a:latin typeface="Arial"/>
                          <a:ea typeface="Times New Roman"/>
                          <a:cs typeface="Times New Roman"/>
                        </a:rPr>
                        <a:t>117</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6 months confinement and forfeiture of 2/3 of all pay and allowances for 6 months</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778711">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Indecent language</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lgn="ctr">
                        <a:spcBef>
                          <a:spcPts val="300"/>
                        </a:spcBef>
                        <a:spcAft>
                          <a:spcPts val="300"/>
                        </a:spcAft>
                      </a:pPr>
                      <a:r>
                        <a:rPr kumimoji="0" lang="en-US" sz="1600" b="1" kern="1200" dirty="0" smtClean="0">
                          <a:solidFill>
                            <a:schemeClr val="bg1"/>
                          </a:solidFill>
                          <a:latin typeface="Arial"/>
                          <a:ea typeface="Times New Roman"/>
                          <a:cs typeface="Times New Roman"/>
                        </a:rPr>
                        <a:t>134</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kumimoji="0" lang="en-US" sz="1600" b="1" kern="1200" dirty="0" smtClean="0">
                          <a:solidFill>
                            <a:schemeClr val="bg1"/>
                          </a:solidFill>
                          <a:latin typeface="Arial"/>
                          <a:ea typeface="Times New Roman"/>
                          <a:cs typeface="Times New Roman"/>
                        </a:rPr>
                        <a:t>BCD, 6 months confinement, and forfeiture of 2/3 of all pay and allowances</a:t>
                      </a:r>
                      <a:endParaRPr kumimoji="0" lang="en-US" sz="1600" b="1" kern="1200" dirty="0">
                        <a:solidFill>
                          <a:schemeClr val="bg1"/>
                        </a:solidFill>
                        <a:latin typeface="Arial"/>
                        <a:ea typeface="Times New Roman"/>
                        <a:cs typeface="Times New Roman"/>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Army Policy on </a:t>
            </a:r>
            <a:br>
              <a:rPr smtClean="0">
                <a:ln>
                  <a:noFill/>
                </a:ln>
                <a:latin typeface="Arial" pitchFamily="34" charset="0"/>
                <a:cs typeface="Arial" pitchFamily="34" charset="0"/>
              </a:rPr>
            </a:br>
            <a:r>
              <a:rPr smtClean="0">
                <a:ln>
                  <a:noFill/>
                </a:ln>
                <a:latin typeface="Arial" pitchFamily="34" charset="0"/>
                <a:cs typeface="Arial" pitchFamily="34" charset="0"/>
              </a:rPr>
              <a:t>Sexual Assault </a:t>
            </a:r>
          </a:p>
        </p:txBody>
      </p:sp>
      <p:sp>
        <p:nvSpPr>
          <p:cNvPr id="66563" name="Text Placeholder 2"/>
          <p:cNvSpPr>
            <a:spLocks noGrp="1"/>
          </p:cNvSpPr>
          <p:nvPr>
            <p:ph type="body" sz="quarter" idx="10"/>
          </p:nvPr>
        </p:nvSpPr>
        <p:spPr bwMode="auto">
          <a:xfrm>
            <a:off x="381000" y="1184275"/>
            <a:ext cx="8439150" cy="4454525"/>
          </a:xfrm>
          <a:noFill/>
          <a:ln>
            <a:miter lim="800000"/>
            <a:headEnd/>
            <a:tailEnd/>
          </a:ln>
        </p:spPr>
        <p:txBody>
          <a:bodyPr vert="horz" wrap="square" lIns="91440" tIns="45720" rIns="91440" bIns="45720" numCol="1" anchor="t" anchorCtr="0" compatLnSpc="1">
            <a:prstTxWarp prst="textNoShape">
              <a:avLst/>
            </a:prstTxWarp>
          </a:bodyPr>
          <a:lstStyle/>
          <a:p>
            <a:pPr>
              <a:spcAft>
                <a:spcPts val="900"/>
              </a:spcAft>
              <a:buSzPct val="100000"/>
              <a:buFont typeface="Arial" pitchFamily="34" charset="0"/>
              <a:buChar char="•"/>
            </a:pPr>
            <a:r>
              <a:rPr lang="en-US" sz="2200" smtClean="0">
                <a:latin typeface="Arial" pitchFamily="34" charset="0"/>
                <a:cs typeface="Arial" pitchFamily="34" charset="0"/>
              </a:rPr>
              <a:t>Sexual assault is a criminal offense.</a:t>
            </a:r>
          </a:p>
          <a:p>
            <a:pPr>
              <a:spcAft>
                <a:spcPts val="900"/>
              </a:spcAft>
              <a:buSzPct val="100000"/>
              <a:buFont typeface="Arial" pitchFamily="34" charset="0"/>
              <a:buChar char="•"/>
            </a:pPr>
            <a:r>
              <a:rPr lang="en-US" sz="2200" smtClean="0">
                <a:latin typeface="Arial" pitchFamily="34" charset="0"/>
                <a:cs typeface="Arial" pitchFamily="34" charset="0"/>
              </a:rPr>
              <a:t>It degrades mission readiness.</a:t>
            </a:r>
          </a:p>
          <a:p>
            <a:pPr>
              <a:spcAft>
                <a:spcPts val="900"/>
              </a:spcAft>
              <a:buSzPct val="100000"/>
              <a:buFont typeface="Arial" pitchFamily="34" charset="0"/>
              <a:buChar char="•"/>
            </a:pPr>
            <a:r>
              <a:rPr lang="en-US" sz="2200" smtClean="0">
                <a:latin typeface="Arial" pitchFamily="34" charset="0"/>
                <a:cs typeface="Arial" pitchFamily="34" charset="0"/>
              </a:rPr>
              <a:t>Soldiers who are aware of a sexual assault incident should report it immediately (within 24 hours).</a:t>
            </a:r>
          </a:p>
          <a:p>
            <a:pPr>
              <a:spcAft>
                <a:spcPts val="900"/>
              </a:spcAft>
              <a:buSzPct val="100000"/>
              <a:buFont typeface="Arial" pitchFamily="34" charset="0"/>
              <a:buChar char="•"/>
            </a:pPr>
            <a:r>
              <a:rPr lang="en-US" sz="2200" smtClean="0">
                <a:latin typeface="Arial" pitchFamily="34" charset="0"/>
                <a:cs typeface="Arial" pitchFamily="34" charset="0"/>
              </a:rPr>
              <a:t>Sexual assault is incompatible with Army Values and is punishable under the UCMJ and other federal and local civilian laws.</a:t>
            </a:r>
          </a:p>
          <a:p>
            <a:pPr>
              <a:spcAft>
                <a:spcPts val="900"/>
              </a:spcAft>
              <a:buSzPct val="100000"/>
              <a:buFont typeface="Arial" pitchFamily="34" charset="0"/>
              <a:buChar char="•"/>
            </a:pPr>
            <a:r>
              <a:rPr lang="en-US" sz="2200" smtClean="0">
                <a:latin typeface="Arial" pitchFamily="34" charset="0"/>
                <a:cs typeface="Arial" pitchFamily="34" charset="0"/>
              </a:rPr>
              <a:t>All victims of sexual assault will be treated with dignity, fairness, and respect.</a:t>
            </a:r>
          </a:p>
        </p:txBody>
      </p:sp>
      <p:sp>
        <p:nvSpPr>
          <p:cNvPr id="4" name="Rectangle 3"/>
          <p:cNvSpPr txBox="1">
            <a:spLocks noChangeArrowheads="1"/>
          </p:cNvSpPr>
          <p:nvPr/>
        </p:nvSpPr>
        <p:spPr bwMode="auto">
          <a:xfrm>
            <a:off x="1666875" y="5602288"/>
            <a:ext cx="5486400" cy="533400"/>
          </a:xfrm>
          <a:prstGeom prst="rect">
            <a:avLst/>
          </a:prstGeom>
          <a:solidFill>
            <a:schemeClr val="bg1">
              <a:lumMod val="85000"/>
            </a:schemeClr>
          </a:solidFill>
          <a:ln w="9525">
            <a:noFill/>
            <a:miter lim="800000"/>
            <a:headEnd/>
            <a:tailEnd/>
          </a:ln>
          <a:effectLst/>
        </p:spPr>
        <p:txBody>
          <a:bodyPr anchor="ctr"/>
          <a:lstStyle/>
          <a:p>
            <a:pPr algn="ctr">
              <a:spcBef>
                <a:spcPts val="0"/>
              </a:spcBef>
              <a:buClr>
                <a:srgbClr val="996633"/>
              </a:buClr>
              <a:defRPr/>
            </a:pPr>
            <a:r>
              <a:rPr lang="en-US" sz="2800" kern="0" dirty="0">
                <a:ea typeface="+mn-ea"/>
              </a:rPr>
              <a:t>Applies 24/7 On and Off Post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4400" y="0"/>
            <a:ext cx="8229600" cy="939800"/>
          </a:xfrm>
        </p:spPr>
        <p:txBody>
          <a:bodyPr/>
          <a:lstStyle/>
          <a:p>
            <a:pPr>
              <a:defRPr/>
            </a:pPr>
            <a:r>
              <a:rPr dirty="0" smtClean="0">
                <a:ea typeface="+mj-ea"/>
              </a:rPr>
              <a:t>Restricted vs. </a:t>
            </a:r>
            <a:br>
              <a:rPr dirty="0" smtClean="0">
                <a:ea typeface="+mj-ea"/>
              </a:rPr>
            </a:br>
            <a:r>
              <a:rPr dirty="0" smtClean="0">
                <a:ea typeface="+mj-ea"/>
              </a:rPr>
              <a:t>Unrestricted Reporting</a:t>
            </a:r>
            <a:endParaRPr dirty="0">
              <a:ea typeface="+mj-ea"/>
            </a:endParaRPr>
          </a:p>
        </p:txBody>
      </p:sp>
      <p:graphicFrame>
        <p:nvGraphicFramePr>
          <p:cNvPr id="3" name="Table 2"/>
          <p:cNvGraphicFramePr>
            <a:graphicFrameLocks noGrp="1"/>
          </p:cNvGraphicFramePr>
          <p:nvPr/>
        </p:nvGraphicFramePr>
        <p:xfrm>
          <a:off x="411163" y="1114425"/>
          <a:ext cx="8213726" cy="4937125"/>
        </p:xfrm>
        <a:graphic>
          <a:graphicData uri="http://schemas.openxmlformats.org/drawingml/2006/table">
            <a:tbl>
              <a:tblPr firstRow="1" bandRow="1">
                <a:tableStyleId>{5C22544A-7EE6-4342-B048-85BDC9FD1C3A}</a:tableStyleId>
              </a:tblPr>
              <a:tblGrid>
                <a:gridCol w="4106863"/>
                <a:gridCol w="4106863"/>
              </a:tblGrid>
              <a:tr h="461893">
                <a:tc>
                  <a:txBody>
                    <a:bodyPr/>
                    <a:lstStyle/>
                    <a:p>
                      <a:pPr algn="ctr"/>
                      <a:r>
                        <a:rPr lang="en-US" sz="2000" b="1" dirty="0" smtClean="0">
                          <a:solidFill>
                            <a:schemeClr val="tx1"/>
                          </a:solidFill>
                          <a:latin typeface="Arial" pitchFamily="34" charset="0"/>
                          <a:cs typeface="Arial" pitchFamily="34" charset="0"/>
                        </a:rPr>
                        <a:t>Restricted Report</a:t>
                      </a:r>
                      <a:endParaRPr lang="en-US" sz="2000" b="1" dirty="0">
                        <a:solidFill>
                          <a:schemeClr val="tx1"/>
                        </a:solidFill>
                        <a:latin typeface="Arial" pitchFamily="34" charset="0"/>
                        <a:cs typeface="Arial" pitchFamily="34" charset="0"/>
                      </a:endParaRPr>
                    </a:p>
                  </a:txBody>
                  <a:tcPr marT="45714" marB="45714">
                    <a:solidFill>
                      <a:schemeClr val="accent2"/>
                    </a:solidFill>
                  </a:tcPr>
                </a:tc>
                <a:tc>
                  <a:txBody>
                    <a:bodyPr/>
                    <a:lstStyle/>
                    <a:p>
                      <a:pPr algn="ctr"/>
                      <a:r>
                        <a:rPr lang="en-US" sz="2000" b="1" dirty="0" smtClean="0">
                          <a:solidFill>
                            <a:schemeClr val="tx1"/>
                          </a:solidFill>
                          <a:latin typeface="Arial" pitchFamily="34" charset="0"/>
                          <a:cs typeface="Arial" pitchFamily="34" charset="0"/>
                        </a:rPr>
                        <a:t>Unrestricted</a:t>
                      </a:r>
                      <a:r>
                        <a:rPr lang="en-US" sz="2000" b="1" baseline="0" dirty="0" smtClean="0">
                          <a:solidFill>
                            <a:schemeClr val="tx1"/>
                          </a:solidFill>
                          <a:latin typeface="Arial" pitchFamily="34" charset="0"/>
                          <a:cs typeface="Arial" pitchFamily="34" charset="0"/>
                        </a:rPr>
                        <a:t> Report</a:t>
                      </a:r>
                      <a:endParaRPr lang="en-US" sz="2000" b="1" dirty="0">
                        <a:solidFill>
                          <a:schemeClr val="tx1"/>
                        </a:solidFill>
                        <a:latin typeface="Arial" pitchFamily="34" charset="0"/>
                        <a:cs typeface="Arial" pitchFamily="34" charset="0"/>
                      </a:endParaRPr>
                    </a:p>
                  </a:txBody>
                  <a:tcPr marT="45714" marB="45714">
                    <a:solidFill>
                      <a:schemeClr val="accent2"/>
                    </a:solidFill>
                  </a:tcPr>
                </a:tc>
              </a:tr>
              <a:tr h="2560598">
                <a:tc>
                  <a:txBody>
                    <a:bodyPr/>
                    <a:lstStyle/>
                    <a:p>
                      <a:r>
                        <a:rPr lang="en-US" sz="1800" b="1" dirty="0" smtClean="0">
                          <a:solidFill>
                            <a:schemeClr val="bg1"/>
                          </a:solidFill>
                          <a:latin typeface="Arial" pitchFamily="34" charset="0"/>
                          <a:cs typeface="Arial" pitchFamily="34" charset="0"/>
                        </a:rPr>
                        <a:t>Benefits</a:t>
                      </a:r>
                    </a:p>
                    <a:p>
                      <a:pPr marL="285750" indent="-285750">
                        <a:buFont typeface="Arial" pitchFamily="34" charset="0"/>
                        <a:buChar char="•"/>
                      </a:pPr>
                      <a:r>
                        <a:rPr lang="en-US" sz="1600" b="0" dirty="0" smtClean="0">
                          <a:solidFill>
                            <a:schemeClr val="bg1"/>
                          </a:solidFill>
                          <a:latin typeface="Arial" pitchFamily="34" charset="0"/>
                          <a:cs typeface="Arial" pitchFamily="34" charset="0"/>
                        </a:rPr>
                        <a:t>Access to medical,</a:t>
                      </a:r>
                      <a:r>
                        <a:rPr lang="en-US" sz="1600" b="0" baseline="0" dirty="0" smtClean="0">
                          <a:solidFill>
                            <a:schemeClr val="bg1"/>
                          </a:solidFill>
                          <a:latin typeface="Arial" pitchFamily="34" charset="0"/>
                          <a:cs typeface="Arial" pitchFamily="34" charset="0"/>
                        </a:rPr>
                        <a:t> advocacy, legal, and counseling services</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Receive the Sexual Assault Forensic Examination (SAFE)</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Control the release of personal information </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Can change to Unrestricted Report at any time</a:t>
                      </a:r>
                      <a:endParaRPr lang="en-US" sz="1600" b="0" dirty="0">
                        <a:solidFill>
                          <a:schemeClr val="bg1"/>
                        </a:solidFill>
                        <a:latin typeface="Arial" pitchFamily="34" charset="0"/>
                        <a:cs typeface="Arial" pitchFamily="34" charset="0"/>
                      </a:endParaRPr>
                    </a:p>
                  </a:txBody>
                  <a:tcPr marT="45714" marB="45714">
                    <a:solidFill>
                      <a:schemeClr val="accent2">
                        <a:lumMod val="60000"/>
                        <a:lumOff val="40000"/>
                      </a:schemeClr>
                    </a:solidFill>
                  </a:tcPr>
                </a:tc>
                <a:tc>
                  <a:txBody>
                    <a:bodyPr/>
                    <a:lstStyle/>
                    <a:p>
                      <a:r>
                        <a:rPr lang="en-US" sz="1800" b="1" dirty="0" smtClean="0">
                          <a:latin typeface="Arial" pitchFamily="34" charset="0"/>
                          <a:cs typeface="Arial" pitchFamily="34" charset="0"/>
                        </a:rPr>
                        <a:t>Benefits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0" dirty="0" smtClean="0">
                          <a:latin typeface="Arial" pitchFamily="34" charset="0"/>
                          <a:cs typeface="Arial" pitchFamily="34" charset="0"/>
                        </a:rPr>
                        <a:t>Access to medical,</a:t>
                      </a:r>
                      <a:r>
                        <a:rPr lang="en-US" sz="1600" b="0" baseline="0" dirty="0" smtClean="0">
                          <a:latin typeface="Arial" pitchFamily="34" charset="0"/>
                          <a:cs typeface="Arial" pitchFamily="34" charset="0"/>
                        </a:rPr>
                        <a:t> advocacy, legal, and counseling services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0" baseline="0" dirty="0" smtClean="0">
                          <a:latin typeface="Arial" pitchFamily="34" charset="0"/>
                          <a:cs typeface="Arial" pitchFamily="34" charset="0"/>
                        </a:rPr>
                        <a:t>Receive the SAFE</a:t>
                      </a:r>
                    </a:p>
                    <a:p>
                      <a:pPr marL="285750" indent="-285750">
                        <a:buFont typeface="Arial" pitchFamily="34" charset="0"/>
                        <a:buChar char="•"/>
                      </a:pPr>
                      <a:r>
                        <a:rPr lang="en-US" sz="1600" b="0" dirty="0" smtClean="0">
                          <a:latin typeface="Arial" pitchFamily="34" charset="0"/>
                          <a:cs typeface="Arial" pitchFamily="34" charset="0"/>
                        </a:rPr>
                        <a:t>Alleged offender </a:t>
                      </a:r>
                      <a:r>
                        <a:rPr lang="en-US" sz="1600" b="0" i="1" dirty="0" smtClean="0">
                          <a:latin typeface="Arial" pitchFamily="34" charset="0"/>
                          <a:cs typeface="Arial" pitchFamily="34" charset="0"/>
                        </a:rPr>
                        <a:t>may</a:t>
                      </a:r>
                      <a:r>
                        <a:rPr lang="en-US" sz="1600" b="0" i="0" dirty="0" smtClean="0">
                          <a:latin typeface="Arial" pitchFamily="34" charset="0"/>
                          <a:cs typeface="Arial" pitchFamily="34" charset="0"/>
                        </a:rPr>
                        <a:t> be held</a:t>
                      </a:r>
                      <a:r>
                        <a:rPr lang="en-US" sz="1600" b="0" i="0" baseline="0" dirty="0" smtClean="0">
                          <a:latin typeface="Arial" pitchFamily="34" charset="0"/>
                          <a:cs typeface="Arial" pitchFamily="34" charset="0"/>
                        </a:rPr>
                        <a:t> accountable</a:t>
                      </a:r>
                    </a:p>
                    <a:p>
                      <a:pPr marL="285750" indent="-285750">
                        <a:buFont typeface="Arial" pitchFamily="34" charset="0"/>
                        <a:buChar char="•"/>
                      </a:pPr>
                      <a:r>
                        <a:rPr lang="en-US" sz="1600" b="0" i="0" baseline="0" dirty="0" smtClean="0">
                          <a:latin typeface="Arial" pitchFamily="34" charset="0"/>
                          <a:cs typeface="Arial" pitchFamily="34" charset="0"/>
                        </a:rPr>
                        <a:t>Command support</a:t>
                      </a:r>
                    </a:p>
                    <a:p>
                      <a:pPr marL="285750" indent="-285750">
                        <a:buFont typeface="Arial" pitchFamily="34" charset="0"/>
                        <a:buChar char="•"/>
                      </a:pPr>
                      <a:r>
                        <a:rPr lang="en-US" sz="1600" b="0" i="0" baseline="0" dirty="0" smtClean="0">
                          <a:latin typeface="Arial" pitchFamily="34" charset="0"/>
                          <a:cs typeface="Arial" pitchFamily="34" charset="0"/>
                        </a:rPr>
                        <a:t>Can receive protective order (Military Protective Order [MPO] or Civilian Protective Order [CPO])</a:t>
                      </a:r>
                    </a:p>
                  </a:txBody>
                  <a:tcPr marT="45714" marB="45714">
                    <a:solidFill>
                      <a:schemeClr val="accent2">
                        <a:lumMod val="60000"/>
                        <a:lumOff val="40000"/>
                      </a:schemeClr>
                    </a:solidFill>
                  </a:tcPr>
                </a:tc>
              </a:tr>
              <a:tr h="1914634">
                <a:tc>
                  <a:txBody>
                    <a:bodyPr/>
                    <a:lstStyle/>
                    <a:p>
                      <a:r>
                        <a:rPr lang="en-US" sz="1800" b="1" dirty="0" smtClean="0">
                          <a:latin typeface="Arial" pitchFamily="34" charset="0"/>
                          <a:cs typeface="Arial" pitchFamily="34" charset="0"/>
                        </a:rPr>
                        <a:t>Limitations</a:t>
                      </a:r>
                    </a:p>
                    <a:p>
                      <a:pPr marL="285750" indent="-285750">
                        <a:buFont typeface="Arial" pitchFamily="34" charset="0"/>
                        <a:buChar char="•"/>
                      </a:pPr>
                      <a:r>
                        <a:rPr lang="en-US" sz="1600" b="0" dirty="0" smtClean="0">
                          <a:latin typeface="Arial" pitchFamily="34" charset="0"/>
                          <a:cs typeface="Arial" pitchFamily="34" charset="0"/>
                        </a:rPr>
                        <a:t>The alleged offender will not be held accountable </a:t>
                      </a:r>
                    </a:p>
                    <a:p>
                      <a:pPr marL="285750" indent="-285750">
                        <a:buFont typeface="Arial" pitchFamily="34" charset="0"/>
                        <a:buChar char="•"/>
                      </a:pPr>
                      <a:r>
                        <a:rPr lang="en-US" sz="1600" b="0" dirty="0" smtClean="0">
                          <a:latin typeface="Arial" pitchFamily="34" charset="0"/>
                          <a:cs typeface="Arial" pitchFamily="34" charset="0"/>
                        </a:rPr>
                        <a:t>Ineligible for expedited transfer or reassignment</a:t>
                      </a:r>
                    </a:p>
                    <a:p>
                      <a:pPr marL="285750" indent="-285750">
                        <a:buFont typeface="Arial" pitchFamily="34" charset="0"/>
                        <a:buChar char="•"/>
                      </a:pPr>
                      <a:r>
                        <a:rPr lang="en-US" sz="1600" b="0" dirty="0" smtClean="0">
                          <a:latin typeface="Arial" pitchFamily="34" charset="0"/>
                          <a:cs typeface="Arial" pitchFamily="34" charset="0"/>
                        </a:rPr>
                        <a:t>No command support</a:t>
                      </a:r>
                    </a:p>
                    <a:p>
                      <a:pPr marL="285750" indent="-285750">
                        <a:buFont typeface="Arial" pitchFamily="34" charset="0"/>
                        <a:buChar char="•"/>
                      </a:pPr>
                      <a:r>
                        <a:rPr lang="en-US" sz="1600" b="0" dirty="0" smtClean="0">
                          <a:latin typeface="Arial" pitchFamily="34" charset="0"/>
                          <a:cs typeface="Arial" pitchFamily="34" charset="0"/>
                        </a:rPr>
                        <a:t>Cannot</a:t>
                      </a:r>
                      <a:r>
                        <a:rPr lang="en-US" sz="1600" b="0" baseline="0" dirty="0" smtClean="0">
                          <a:latin typeface="Arial" pitchFamily="34" charset="0"/>
                          <a:cs typeface="Arial" pitchFamily="34" charset="0"/>
                        </a:rPr>
                        <a:t> </a:t>
                      </a:r>
                      <a:r>
                        <a:rPr lang="en-US" sz="1600" b="0" dirty="0" smtClean="0">
                          <a:latin typeface="Arial" pitchFamily="34" charset="0"/>
                          <a:cs typeface="Arial" pitchFamily="34" charset="0"/>
                        </a:rPr>
                        <a:t>receive a protective</a:t>
                      </a:r>
                      <a:r>
                        <a:rPr lang="en-US" sz="1600" b="0" baseline="0" dirty="0" smtClean="0">
                          <a:latin typeface="Arial" pitchFamily="34" charset="0"/>
                          <a:cs typeface="Arial" pitchFamily="34" charset="0"/>
                        </a:rPr>
                        <a:t> order</a:t>
                      </a:r>
                      <a:endParaRPr lang="en-US" sz="1600" b="0" dirty="0">
                        <a:latin typeface="Arial" pitchFamily="34" charset="0"/>
                        <a:cs typeface="Arial" pitchFamily="34" charset="0"/>
                      </a:endParaRPr>
                    </a:p>
                  </a:txBody>
                  <a:tcPr marT="45714" marB="45714">
                    <a:solidFill>
                      <a:schemeClr val="accent3">
                        <a:lumMod val="40000"/>
                        <a:lumOff val="60000"/>
                      </a:schemeClr>
                    </a:solidFill>
                  </a:tcPr>
                </a:tc>
                <a:tc>
                  <a:txBody>
                    <a:bodyPr/>
                    <a:lstStyle/>
                    <a:p>
                      <a:r>
                        <a:rPr lang="en-US" sz="1800" b="1" dirty="0" smtClean="0">
                          <a:latin typeface="Arial" pitchFamily="34" charset="0"/>
                          <a:cs typeface="Arial" pitchFamily="34" charset="0"/>
                        </a:rPr>
                        <a:t>Limitations</a:t>
                      </a:r>
                    </a:p>
                    <a:p>
                      <a:pPr marL="285750" indent="-285750">
                        <a:buFont typeface="Arial" pitchFamily="34" charset="0"/>
                        <a:buChar char="•"/>
                      </a:pPr>
                      <a:r>
                        <a:rPr lang="en-US" sz="1600" b="0" dirty="0" smtClean="0">
                          <a:latin typeface="Arial" pitchFamily="34" charset="0"/>
                          <a:cs typeface="Arial" pitchFamily="34" charset="0"/>
                        </a:rPr>
                        <a:t>More people will know about the sexual</a:t>
                      </a:r>
                      <a:r>
                        <a:rPr lang="en-US" sz="1600" b="0" baseline="0" dirty="0" smtClean="0">
                          <a:latin typeface="Arial" pitchFamily="34" charset="0"/>
                          <a:cs typeface="Arial" pitchFamily="34" charset="0"/>
                        </a:rPr>
                        <a:t> assault</a:t>
                      </a:r>
                    </a:p>
                    <a:p>
                      <a:pPr marL="285750" indent="-285750">
                        <a:buFont typeface="Arial" pitchFamily="34" charset="0"/>
                        <a:buChar char="•"/>
                      </a:pPr>
                      <a:r>
                        <a:rPr lang="en-US" sz="1600" b="0" baseline="0" dirty="0" smtClean="0">
                          <a:latin typeface="Arial" pitchFamily="34" charset="0"/>
                          <a:cs typeface="Arial" pitchFamily="34" charset="0"/>
                        </a:rPr>
                        <a:t>Investigation may be intrusive and difficult</a:t>
                      </a:r>
                    </a:p>
                    <a:p>
                      <a:pPr marL="285750" indent="-285750">
                        <a:buFont typeface="Arial" pitchFamily="34" charset="0"/>
                        <a:buChar char="•"/>
                      </a:pPr>
                      <a:r>
                        <a:rPr lang="en-US" sz="1600" b="0" baseline="0" dirty="0" smtClean="0">
                          <a:latin typeface="Arial" pitchFamily="34" charset="0"/>
                          <a:cs typeface="Arial" pitchFamily="34" charset="0"/>
                        </a:rPr>
                        <a:t>Cannot change to Restricted Repo</a:t>
                      </a:r>
                      <a:r>
                        <a:rPr lang="en-US" sz="1800" b="0" baseline="0" dirty="0" smtClean="0">
                          <a:latin typeface="Arial" pitchFamily="34" charset="0"/>
                          <a:cs typeface="Arial" pitchFamily="34" charset="0"/>
                        </a:rPr>
                        <a:t>rt</a:t>
                      </a:r>
                      <a:endParaRPr lang="en-US" sz="1800" b="0" dirty="0">
                        <a:latin typeface="Arial" pitchFamily="34" charset="0"/>
                        <a:cs typeface="Arial" pitchFamily="34" charset="0"/>
                      </a:endParaRPr>
                    </a:p>
                  </a:txBody>
                  <a:tcPr marT="45714" marB="45714">
                    <a:solidFill>
                      <a:schemeClr val="accent3">
                        <a:lumMod val="40000"/>
                        <a:lumOff val="60000"/>
                      </a:schemeClr>
                    </a:solidFill>
                  </a:tcPr>
                </a:tc>
              </a:tr>
            </a:tbl>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4400" y="0"/>
            <a:ext cx="8229600" cy="939800"/>
          </a:xfrm>
        </p:spPr>
        <p:txBody>
          <a:bodyPr/>
          <a:lstStyle/>
          <a:p>
            <a:pPr>
              <a:defRPr/>
            </a:pPr>
            <a:r>
              <a:rPr sz="2800" dirty="0" smtClean="0">
                <a:ea typeface="+mj-ea"/>
              </a:rPr>
              <a:t>Filing Restricted vs. </a:t>
            </a:r>
            <a:br>
              <a:rPr sz="2800" dirty="0" smtClean="0">
                <a:ea typeface="+mj-ea"/>
              </a:rPr>
            </a:br>
            <a:r>
              <a:rPr sz="2800" dirty="0" smtClean="0">
                <a:ea typeface="+mj-ea"/>
              </a:rPr>
              <a:t>Unrestricted Reporting </a:t>
            </a:r>
            <a:r>
              <a:rPr sz="2800" dirty="0" err="1" smtClean="0">
                <a:ea typeface="+mj-ea"/>
              </a:rPr>
              <a:t>Con't</a:t>
            </a:r>
            <a:endParaRPr sz="2800" dirty="0">
              <a:ea typeface="+mj-ea"/>
            </a:endParaRPr>
          </a:p>
        </p:txBody>
      </p:sp>
      <p:graphicFrame>
        <p:nvGraphicFramePr>
          <p:cNvPr id="3" name="Table 2"/>
          <p:cNvGraphicFramePr>
            <a:graphicFrameLocks noGrp="1"/>
          </p:cNvGraphicFramePr>
          <p:nvPr/>
        </p:nvGraphicFramePr>
        <p:xfrm>
          <a:off x="411163" y="1114425"/>
          <a:ext cx="8213726" cy="4937125"/>
        </p:xfrm>
        <a:graphic>
          <a:graphicData uri="http://schemas.openxmlformats.org/drawingml/2006/table">
            <a:tbl>
              <a:tblPr firstRow="1" bandRow="1">
                <a:tableStyleId>{5C22544A-7EE6-4342-B048-85BDC9FD1C3A}</a:tableStyleId>
              </a:tblPr>
              <a:tblGrid>
                <a:gridCol w="4106863"/>
                <a:gridCol w="4106863"/>
              </a:tblGrid>
              <a:tr h="461893">
                <a:tc>
                  <a:txBody>
                    <a:bodyPr/>
                    <a:lstStyle/>
                    <a:p>
                      <a:pPr algn="ctr"/>
                      <a:r>
                        <a:rPr lang="en-US" sz="2000" b="1" dirty="0" smtClean="0">
                          <a:solidFill>
                            <a:schemeClr val="tx1"/>
                          </a:solidFill>
                          <a:latin typeface="Arial" pitchFamily="34" charset="0"/>
                          <a:cs typeface="Arial" pitchFamily="34" charset="0"/>
                        </a:rPr>
                        <a:t>Restricted Report</a:t>
                      </a:r>
                      <a:endParaRPr lang="en-US" sz="2000" b="1" dirty="0">
                        <a:solidFill>
                          <a:schemeClr val="tx1"/>
                        </a:solidFill>
                        <a:latin typeface="Arial" pitchFamily="34" charset="0"/>
                        <a:cs typeface="Arial" pitchFamily="34" charset="0"/>
                      </a:endParaRPr>
                    </a:p>
                  </a:txBody>
                  <a:tcPr marT="45714" marB="45714">
                    <a:solidFill>
                      <a:schemeClr val="accent2"/>
                    </a:solidFill>
                  </a:tcPr>
                </a:tc>
                <a:tc>
                  <a:txBody>
                    <a:bodyPr/>
                    <a:lstStyle/>
                    <a:p>
                      <a:pPr algn="ctr"/>
                      <a:r>
                        <a:rPr lang="en-US" sz="2000" b="1" dirty="0" smtClean="0">
                          <a:solidFill>
                            <a:schemeClr val="tx1"/>
                          </a:solidFill>
                          <a:latin typeface="Arial" pitchFamily="34" charset="0"/>
                          <a:cs typeface="Arial" pitchFamily="34" charset="0"/>
                        </a:rPr>
                        <a:t>Unrestricted</a:t>
                      </a:r>
                      <a:r>
                        <a:rPr lang="en-US" sz="2000" b="1" baseline="0" dirty="0" smtClean="0">
                          <a:solidFill>
                            <a:schemeClr val="tx1"/>
                          </a:solidFill>
                          <a:latin typeface="Arial" pitchFamily="34" charset="0"/>
                          <a:cs typeface="Arial" pitchFamily="34" charset="0"/>
                        </a:rPr>
                        <a:t> Report</a:t>
                      </a:r>
                      <a:endParaRPr lang="en-US" sz="2000" b="1" dirty="0">
                        <a:solidFill>
                          <a:schemeClr val="tx1"/>
                        </a:solidFill>
                        <a:latin typeface="Arial" pitchFamily="34" charset="0"/>
                        <a:cs typeface="Arial" pitchFamily="34" charset="0"/>
                      </a:endParaRPr>
                    </a:p>
                  </a:txBody>
                  <a:tcPr marT="45714" marB="45714">
                    <a:solidFill>
                      <a:schemeClr val="accent2"/>
                    </a:solidFill>
                  </a:tcPr>
                </a:tc>
              </a:tr>
              <a:tr h="2560598">
                <a:tc>
                  <a:txBody>
                    <a:bodyPr/>
                    <a:lstStyle/>
                    <a:p>
                      <a:r>
                        <a:rPr lang="en-US" sz="1800" b="1" dirty="0" smtClean="0">
                          <a:solidFill>
                            <a:schemeClr val="bg1"/>
                          </a:solidFill>
                          <a:latin typeface="Arial" pitchFamily="34" charset="0"/>
                          <a:cs typeface="Arial" pitchFamily="34" charset="0"/>
                        </a:rPr>
                        <a:t>Who can file a report:</a:t>
                      </a:r>
                    </a:p>
                    <a:p>
                      <a:pPr marL="285750" indent="-285750">
                        <a:buFont typeface="Arial" pitchFamily="34" charset="0"/>
                        <a:buChar char="•"/>
                      </a:pPr>
                      <a:endParaRPr lang="en-US" sz="1600" b="0" dirty="0" smtClean="0">
                        <a:solidFill>
                          <a:schemeClr val="bg1"/>
                        </a:solidFill>
                        <a:latin typeface="Arial" pitchFamily="34" charset="0"/>
                        <a:cs typeface="Arial" pitchFamily="34" charset="0"/>
                      </a:endParaRPr>
                    </a:p>
                    <a:p>
                      <a:pPr marL="285750" indent="-285750">
                        <a:buFont typeface="Arial" pitchFamily="34" charset="0"/>
                        <a:buChar char="•"/>
                      </a:pPr>
                      <a:r>
                        <a:rPr lang="en-US" sz="1600" b="0" dirty="0" smtClean="0">
                          <a:solidFill>
                            <a:schemeClr val="bg1"/>
                          </a:solidFill>
                          <a:latin typeface="Arial" pitchFamily="34" charset="0"/>
                          <a:cs typeface="Arial" pitchFamily="34" charset="0"/>
                        </a:rPr>
                        <a:t>SARC/SHARP</a:t>
                      </a:r>
                      <a:r>
                        <a:rPr lang="en-US" sz="1600" b="0" baseline="0" dirty="0" smtClean="0">
                          <a:solidFill>
                            <a:schemeClr val="bg1"/>
                          </a:solidFill>
                          <a:latin typeface="Arial" pitchFamily="34" charset="0"/>
                          <a:cs typeface="Arial" pitchFamily="34" charset="0"/>
                        </a:rPr>
                        <a:t> Specialist</a:t>
                      </a:r>
                    </a:p>
                    <a:p>
                      <a:pPr marL="285750" indent="-285750">
                        <a:buFont typeface="Arial" pitchFamily="34" charset="0"/>
                        <a:buChar char="•"/>
                      </a:pPr>
                      <a:endParaRPr lang="en-US" sz="1600" b="0" baseline="0" dirty="0" smtClean="0">
                        <a:solidFill>
                          <a:schemeClr val="bg1"/>
                        </a:solidFill>
                        <a:latin typeface="Arial" pitchFamily="34" charset="0"/>
                        <a:cs typeface="Arial" pitchFamily="34" charset="0"/>
                      </a:endParaRP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VA/SHARP Specialist</a:t>
                      </a:r>
                    </a:p>
                    <a:p>
                      <a:pPr marL="285750" indent="-285750">
                        <a:buFont typeface="Arial" pitchFamily="34" charset="0"/>
                        <a:buChar char="•"/>
                      </a:pPr>
                      <a:endParaRPr lang="en-US" sz="1600" b="0" baseline="0" dirty="0" smtClean="0">
                        <a:solidFill>
                          <a:schemeClr val="bg1"/>
                        </a:solidFill>
                        <a:latin typeface="Arial" pitchFamily="34" charset="0"/>
                        <a:cs typeface="Arial" pitchFamily="34" charset="0"/>
                      </a:endParaRP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Healthcare Provider</a:t>
                      </a:r>
                      <a:endParaRPr lang="en-US" sz="1600" b="0" dirty="0">
                        <a:solidFill>
                          <a:schemeClr val="bg1"/>
                        </a:solidFill>
                        <a:latin typeface="Arial" pitchFamily="34" charset="0"/>
                        <a:cs typeface="Arial" pitchFamily="34" charset="0"/>
                      </a:endParaRPr>
                    </a:p>
                  </a:txBody>
                  <a:tcPr marT="45714" marB="45714">
                    <a:solidFill>
                      <a:schemeClr val="accent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Arial" pitchFamily="34" charset="0"/>
                          <a:cs typeface="Arial" pitchFamily="34" charset="0"/>
                        </a:rPr>
                        <a:t>Who can file a report:</a:t>
                      </a:r>
                    </a:p>
                    <a:p>
                      <a:pPr marL="285750" indent="-285750">
                        <a:buFont typeface="Arial" pitchFamily="34" charset="0"/>
                        <a:buChar char="•"/>
                      </a:pPr>
                      <a:endParaRPr lang="en-US" sz="1800" b="0" dirty="0" smtClean="0">
                        <a:solidFill>
                          <a:schemeClr val="bg1"/>
                        </a:solidFill>
                        <a:latin typeface="Arial" pitchFamily="34" charset="0"/>
                        <a:cs typeface="Arial" pitchFamily="34" charset="0"/>
                      </a:endParaRPr>
                    </a:p>
                    <a:p>
                      <a:pPr marL="285750" indent="-285750">
                        <a:buFont typeface="Arial" pitchFamily="34" charset="0"/>
                        <a:buChar char="•"/>
                      </a:pPr>
                      <a:r>
                        <a:rPr lang="en-US" sz="1600" b="0" dirty="0" smtClean="0">
                          <a:solidFill>
                            <a:schemeClr val="bg1"/>
                          </a:solidFill>
                          <a:latin typeface="Arial" pitchFamily="34" charset="0"/>
                          <a:cs typeface="Arial" pitchFamily="34" charset="0"/>
                        </a:rPr>
                        <a:t>SARC/SHARP</a:t>
                      </a:r>
                      <a:r>
                        <a:rPr lang="en-US" sz="1600" b="0" baseline="0" dirty="0" smtClean="0">
                          <a:solidFill>
                            <a:schemeClr val="bg1"/>
                          </a:solidFill>
                          <a:latin typeface="Arial" pitchFamily="34" charset="0"/>
                          <a:cs typeface="Arial" pitchFamily="34" charset="0"/>
                        </a:rPr>
                        <a:t> Specialist</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VA/SHARP Specialist</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Healthcare Provider</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CID</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Commander</a:t>
                      </a:r>
                    </a:p>
                    <a:p>
                      <a:pPr marL="285750" indent="-285750">
                        <a:buFont typeface="Arial" pitchFamily="34" charset="0"/>
                        <a:buChar char="•"/>
                      </a:pPr>
                      <a:r>
                        <a:rPr lang="en-US" sz="1600" b="0" baseline="0" dirty="0" smtClean="0">
                          <a:solidFill>
                            <a:schemeClr val="bg1"/>
                          </a:solidFill>
                          <a:latin typeface="Arial" pitchFamily="34" charset="0"/>
                          <a:cs typeface="Arial" pitchFamily="34" charset="0"/>
                        </a:rPr>
                        <a:t>JAG</a:t>
                      </a:r>
                    </a:p>
                    <a:p>
                      <a:pPr marL="285750" indent="-285750">
                        <a:buFont typeface="Arial" pitchFamily="34" charset="0"/>
                        <a:buChar char="•"/>
                      </a:pPr>
                      <a:r>
                        <a:rPr lang="en-US" sz="1600" b="0" baseline="0" smtClean="0">
                          <a:solidFill>
                            <a:schemeClr val="bg1"/>
                          </a:solidFill>
                          <a:latin typeface="Arial" pitchFamily="34" charset="0"/>
                          <a:cs typeface="Arial" pitchFamily="34" charset="0"/>
                        </a:rPr>
                        <a:t>IG</a:t>
                      </a:r>
                      <a:endParaRPr lang="en-US" sz="1800" b="0" dirty="0">
                        <a:solidFill>
                          <a:schemeClr val="bg1"/>
                        </a:solidFill>
                        <a:latin typeface="Arial" pitchFamily="34" charset="0"/>
                        <a:cs typeface="Arial" pitchFamily="34" charset="0"/>
                      </a:endParaRPr>
                    </a:p>
                  </a:txBody>
                  <a:tcPr marT="45714" marB="45714">
                    <a:solidFill>
                      <a:schemeClr val="accent2">
                        <a:lumMod val="60000"/>
                        <a:lumOff val="40000"/>
                      </a:schemeClr>
                    </a:solidFill>
                  </a:tcPr>
                </a:tc>
              </a:tr>
              <a:tr h="1914634">
                <a:tc>
                  <a:txBody>
                    <a:bodyPr/>
                    <a:lstStyle/>
                    <a:p>
                      <a:r>
                        <a:rPr lang="en-US" sz="1800" b="1" dirty="0" smtClean="0">
                          <a:latin typeface="Arial" pitchFamily="34" charset="0"/>
                          <a:cs typeface="Arial" pitchFamily="34" charset="0"/>
                        </a:rPr>
                        <a:t>Limitations</a:t>
                      </a:r>
                    </a:p>
                    <a:p>
                      <a:pPr marL="285750" indent="-285750">
                        <a:buFont typeface="Arial" pitchFamily="34" charset="0"/>
                        <a:buChar char="•"/>
                      </a:pPr>
                      <a:r>
                        <a:rPr lang="en-US" sz="1600" b="0" dirty="0" smtClean="0">
                          <a:latin typeface="Arial" pitchFamily="34" charset="0"/>
                          <a:cs typeface="Arial" pitchFamily="34" charset="0"/>
                        </a:rPr>
                        <a:t>Chaplains – can</a:t>
                      </a:r>
                      <a:r>
                        <a:rPr lang="en-US" sz="1600" b="0" baseline="0" dirty="0" smtClean="0">
                          <a:latin typeface="Arial" pitchFamily="34" charset="0"/>
                          <a:cs typeface="Arial" pitchFamily="34" charset="0"/>
                        </a:rPr>
                        <a:t> not file a report, but remains confidential</a:t>
                      </a:r>
                      <a:endParaRPr lang="en-US" sz="1600" b="0" dirty="0" smtClean="0">
                        <a:latin typeface="Arial" pitchFamily="34" charset="0"/>
                        <a:cs typeface="Arial" pitchFamily="34" charset="0"/>
                      </a:endParaRPr>
                    </a:p>
                    <a:p>
                      <a:pPr marL="285750" indent="-285750">
                        <a:buFont typeface="Arial" pitchFamily="34" charset="0"/>
                        <a:buChar char="•"/>
                      </a:pPr>
                      <a:endParaRPr lang="en-US" sz="1600" b="0" dirty="0">
                        <a:latin typeface="Arial" pitchFamily="34" charset="0"/>
                        <a:cs typeface="Arial" pitchFamily="34" charset="0"/>
                      </a:endParaRPr>
                    </a:p>
                  </a:txBody>
                  <a:tcPr marT="45714" marB="45714">
                    <a:solidFill>
                      <a:schemeClr val="accent3">
                        <a:lumMod val="40000"/>
                        <a:lumOff val="60000"/>
                      </a:schemeClr>
                    </a:solidFill>
                  </a:tcPr>
                </a:tc>
                <a:tc>
                  <a:txBody>
                    <a:bodyPr/>
                    <a:lstStyle/>
                    <a:p>
                      <a:r>
                        <a:rPr lang="en-US" sz="1800" b="1" dirty="0" smtClean="0">
                          <a:latin typeface="Arial" pitchFamily="34" charset="0"/>
                          <a:cs typeface="Arial" pitchFamily="34" charset="0"/>
                        </a:rPr>
                        <a:t>Limitations</a:t>
                      </a:r>
                    </a:p>
                    <a:p>
                      <a:pPr marL="285750" indent="-285750">
                        <a:buFont typeface="Arial" pitchFamily="34" charset="0"/>
                        <a:buChar char="•"/>
                      </a:pPr>
                      <a:r>
                        <a:rPr lang="en-US" sz="1600" b="0" dirty="0" smtClean="0">
                          <a:latin typeface="Arial" pitchFamily="34" charset="0"/>
                          <a:cs typeface="Arial" pitchFamily="34" charset="0"/>
                        </a:rPr>
                        <a:t>More people will know about the sexual</a:t>
                      </a:r>
                      <a:r>
                        <a:rPr lang="en-US" sz="1600" b="0" baseline="0" dirty="0" smtClean="0">
                          <a:latin typeface="Arial" pitchFamily="34" charset="0"/>
                          <a:cs typeface="Arial" pitchFamily="34" charset="0"/>
                        </a:rPr>
                        <a:t> assault</a:t>
                      </a:r>
                    </a:p>
                    <a:p>
                      <a:pPr marL="285750" indent="-285750">
                        <a:buFont typeface="Arial" pitchFamily="34" charset="0"/>
                        <a:buChar char="•"/>
                      </a:pPr>
                      <a:r>
                        <a:rPr lang="en-US" sz="1600" b="0" baseline="0" dirty="0" smtClean="0">
                          <a:latin typeface="Arial" pitchFamily="34" charset="0"/>
                          <a:cs typeface="Arial" pitchFamily="34" charset="0"/>
                        </a:rPr>
                        <a:t>Investigation may be intrusive and difficult</a:t>
                      </a:r>
                    </a:p>
                    <a:p>
                      <a:pPr marL="285750" indent="-285750">
                        <a:buFont typeface="Arial" pitchFamily="34" charset="0"/>
                        <a:buChar char="•"/>
                      </a:pPr>
                      <a:r>
                        <a:rPr lang="en-US" sz="1600" b="0" baseline="0" dirty="0" smtClean="0">
                          <a:latin typeface="Arial" pitchFamily="34" charset="0"/>
                          <a:cs typeface="Arial" pitchFamily="34" charset="0"/>
                        </a:rPr>
                        <a:t>Cannot change to Restricted Repo</a:t>
                      </a:r>
                      <a:r>
                        <a:rPr lang="en-US" sz="1800" b="0" baseline="0" dirty="0" smtClean="0">
                          <a:latin typeface="Arial" pitchFamily="34" charset="0"/>
                          <a:cs typeface="Arial" pitchFamily="34" charset="0"/>
                        </a:rPr>
                        <a:t>rt</a:t>
                      </a:r>
                      <a:endParaRPr lang="en-US" sz="1800" b="0" dirty="0">
                        <a:latin typeface="Arial" pitchFamily="34" charset="0"/>
                        <a:cs typeface="Arial" pitchFamily="34" charset="0"/>
                      </a:endParaRPr>
                    </a:p>
                  </a:txBody>
                  <a:tcPr marT="45714" marB="45714">
                    <a:solidFill>
                      <a:schemeClr val="accent3">
                        <a:lumMod val="40000"/>
                        <a:lumOff val="60000"/>
                      </a:schemeClr>
                    </a:solidFill>
                  </a:tcPr>
                </a:tc>
              </a:tr>
            </a:tbl>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Definition of Consent</a:t>
            </a:r>
          </a:p>
        </p:txBody>
      </p:sp>
      <p:sp>
        <p:nvSpPr>
          <p:cNvPr id="19459" name="Text Placeholder 2"/>
          <p:cNvSpPr>
            <a:spLocks noGrp="1"/>
          </p:cNvSpPr>
          <p:nvPr>
            <p:ph type="body" sz="quarter" idx="10"/>
          </p:nvPr>
        </p:nvSpPr>
        <p:spPr bwMode="auto">
          <a:xfrm>
            <a:off x="312738" y="1312863"/>
            <a:ext cx="8439150" cy="4572000"/>
          </a:xfrm>
          <a:noFill/>
          <a:ln>
            <a:miter lim="800000"/>
            <a:headEnd/>
            <a:tailEnd/>
          </a:ln>
        </p:spPr>
        <p:txBody>
          <a:bodyPr vert="horz" wrap="square" lIns="91440" tIns="45720" rIns="91440" bIns="45720" numCol="1" anchor="t" anchorCtr="0" compatLnSpc="1">
            <a:prstTxWarp prst="textNoShape">
              <a:avLst/>
            </a:prstTxWarp>
          </a:bodyPr>
          <a:lstStyle/>
          <a:p>
            <a:pPr>
              <a:spcAft>
                <a:spcPts val="900"/>
              </a:spcAft>
              <a:buSzPct val="100000"/>
              <a:buFont typeface="Arial" pitchFamily="34" charset="0"/>
              <a:buChar char="•"/>
            </a:pPr>
            <a:r>
              <a:rPr lang="en-US" sz="2000" smtClean="0">
                <a:latin typeface="Arial" pitchFamily="34" charset="0"/>
                <a:cs typeface="Arial" pitchFamily="34" charset="0"/>
              </a:rPr>
              <a:t>Consent will not be deemed or construed to mean the failure by the victim to offer physical resistance.  Consent is not given when a person uses force, threat of force, or coercion or when the victim is asleep, incapacitated, or unconscious. </a:t>
            </a:r>
          </a:p>
          <a:p>
            <a:pPr>
              <a:spcAft>
                <a:spcPts val="900"/>
              </a:spcAft>
              <a:buSzPct val="100000"/>
              <a:buFont typeface="Arial" pitchFamily="34" charset="0"/>
              <a:buChar char="•"/>
            </a:pPr>
            <a:r>
              <a:rPr lang="en-US" sz="2000" smtClean="0">
                <a:latin typeface="Arial" pitchFamily="34" charset="0"/>
                <a:cs typeface="Arial" pitchFamily="34" charset="0"/>
              </a:rPr>
              <a:t>A person cannot consent to sexual activity if he or she is substantially incapable due to:</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Mental impairment or unconsciousness resulting from consumption of alcohol, drugs, or a similar substance</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Mental disease or defect which renders the person unable to understand the nature of the sexual conduct at issue</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Physically declining participation in the sexual conduct at issue</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Physically communicating unwillingness to engage in the sexual conduct at issue</a:t>
            </a:r>
          </a:p>
          <a:p>
            <a:pPr>
              <a:spcAft>
                <a:spcPts val="900"/>
              </a:spcAft>
              <a:buFont typeface="Arial" pitchFamily="34" charset="0"/>
              <a:buChar char="•"/>
            </a:pPr>
            <a:endParaRPr lang="en-US" sz="2200" smtClean="0">
              <a:latin typeface="Arial" pitchFamily="34" charset="0"/>
              <a:cs typeface="Arial" pitchFamily="34" charset="0"/>
            </a:endParaRPr>
          </a:p>
        </p:txBody>
      </p:sp>
      <p:sp>
        <p:nvSpPr>
          <p:cNvPr id="4" name="TextBox 3"/>
          <p:cNvSpPr txBox="1">
            <a:spLocks noChangeArrowheads="1"/>
          </p:cNvSpPr>
          <p:nvPr/>
        </p:nvSpPr>
        <p:spPr bwMode="auto">
          <a:xfrm>
            <a:off x="641350" y="955675"/>
            <a:ext cx="8093075" cy="400050"/>
          </a:xfrm>
          <a:prstGeom prst="rect">
            <a:avLst/>
          </a:prstGeom>
          <a:noFill/>
          <a:ln w="9525">
            <a:noFill/>
            <a:miter lim="800000"/>
            <a:headEnd/>
            <a:tailEnd/>
          </a:ln>
        </p:spPr>
        <p:txBody>
          <a:bodyPr>
            <a:spAutoFit/>
          </a:bodyPr>
          <a:lstStyle/>
          <a:p>
            <a:r>
              <a:rPr lang="en-US" sz="2000" b="1">
                <a:solidFill>
                  <a:schemeClr val="bg1"/>
                </a:solidFill>
              </a:rPr>
              <a:t>What is Consent?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12" dur="500"/>
                                        <p:tgtEl>
                                          <p:spTgt spid="194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Obtaining Consent: Scenario 1</a:t>
            </a:r>
          </a:p>
        </p:txBody>
      </p:sp>
      <p:sp>
        <p:nvSpPr>
          <p:cNvPr id="19459" name="Text Placeholder 2"/>
          <p:cNvSpPr>
            <a:spLocks noGrp="1"/>
          </p:cNvSpPr>
          <p:nvPr>
            <p:ph type="body" sz="quarter" idx="10"/>
          </p:nvPr>
        </p:nvSpPr>
        <p:spPr bwMode="auto">
          <a:xfrm>
            <a:off x="381000" y="1066800"/>
            <a:ext cx="8439150" cy="4572000"/>
          </a:xfrm>
          <a:noFill/>
          <a:ln>
            <a:miter lim="800000"/>
            <a:headEnd/>
            <a:tailEnd/>
          </a:ln>
        </p:spPr>
        <p:txBody>
          <a:bodyPr vert="horz" wrap="square" lIns="91440" tIns="45720" rIns="91440" bIns="45720" numCol="1" anchor="t" anchorCtr="0" compatLnSpc="1">
            <a:prstTxWarp prst="textNoShape">
              <a:avLst/>
            </a:prstTxWarp>
          </a:bodyPr>
          <a:lstStyle/>
          <a:p>
            <a:pPr>
              <a:spcAft>
                <a:spcPts val="900"/>
              </a:spcAft>
              <a:buSzPct val="100000"/>
              <a:buFont typeface="Arial" pitchFamily="34" charset="0"/>
              <a:buChar char="•"/>
            </a:pPr>
            <a:r>
              <a:rPr lang="en-US" sz="2000" smtClean="0">
                <a:latin typeface="Arial" pitchFamily="34" charset="0"/>
                <a:cs typeface="Arial" pitchFamily="34" charset="0"/>
              </a:rPr>
              <a:t>SSG Emily Barnes calls SSG Kevin Nash to pick her up from a bar and take her home.  Though heavily intoxicated, SSG Barnes asks SSG Nash to walk her up to her apartment, where she tells him she wants to have sex with him.  Once they enter her apartment, SSG Barnes begins kissing SSG Nash.  SSG Nash kisses her back and asks, “Where is your bedroom?”  SSG Nash guides SSG Barnes to her bedroom and he begins to undress.  While he</a:t>
            </a:r>
            <a:r>
              <a:rPr lang="en-US" altLang="en-US" sz="2000" smtClean="0">
                <a:latin typeface="Arial" pitchFamily="34" charset="0"/>
                <a:cs typeface="Arial" pitchFamily="34" charset="0"/>
              </a:rPr>
              <a:t>’</a:t>
            </a:r>
            <a:r>
              <a:rPr lang="en-US" sz="2000" smtClean="0">
                <a:latin typeface="Arial" pitchFamily="34" charset="0"/>
                <a:cs typeface="Arial" pitchFamily="34" charset="0"/>
              </a:rPr>
              <a:t>s undressing, SSG Barnes lays back and passes out.  SSG Nash undresses SSG Barnes and begins performing oral sex on her attempting to arouse her even though she is passed out.</a:t>
            </a:r>
          </a:p>
          <a:p>
            <a:pPr lvl="1">
              <a:spcAft>
                <a:spcPts val="900"/>
              </a:spcAft>
              <a:buFont typeface="Arial" pitchFamily="34" charset="0"/>
              <a:buChar char="•"/>
              <a:tabLst>
                <a:tab pos="230188" algn="l"/>
              </a:tabLst>
            </a:pPr>
            <a:endParaRPr lang="en-US" sz="1600" smtClean="0">
              <a:latin typeface="Arial" pitchFamily="34" charset="0"/>
              <a:ea typeface="Arial" pitchFamily="34" charset="0"/>
              <a:cs typeface="Arial" pitchFamily="34" charset="0"/>
            </a:endParaRPr>
          </a:p>
          <a:p>
            <a:pPr lvl="1">
              <a:spcAft>
                <a:spcPts val="900"/>
              </a:spcAft>
              <a:buFont typeface="Arial" pitchFamily="34" charset="0"/>
              <a:buChar char="−"/>
              <a:tabLst>
                <a:tab pos="230188" algn="l"/>
              </a:tabLst>
            </a:pPr>
            <a:r>
              <a:rPr lang="en-US" sz="1600" smtClean="0">
                <a:latin typeface="Arial" pitchFamily="34" charset="0"/>
                <a:ea typeface="Arial" pitchFamily="34" charset="0"/>
                <a:cs typeface="Arial" pitchFamily="34" charset="0"/>
              </a:rPr>
              <a:t>Has SSG Nash obtained consent from SSG Barnes in this situation?  </a:t>
            </a:r>
          </a:p>
          <a:p>
            <a:pPr>
              <a:spcAft>
                <a:spcPts val="900"/>
              </a:spcAft>
              <a:buFont typeface="Arial" pitchFamily="34" charset="0"/>
              <a:buChar char="•"/>
            </a:pPr>
            <a:endParaRPr lang="en-US" sz="220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Obtaining Consent:</a:t>
            </a:r>
            <a:br>
              <a:rPr smtClean="0">
                <a:ln>
                  <a:noFill/>
                </a:ln>
                <a:latin typeface="Arial" pitchFamily="34" charset="0"/>
                <a:cs typeface="Arial" pitchFamily="34" charset="0"/>
              </a:rPr>
            </a:br>
            <a:r>
              <a:rPr smtClean="0">
                <a:ln>
                  <a:noFill/>
                </a:ln>
                <a:latin typeface="Arial" pitchFamily="34" charset="0"/>
                <a:cs typeface="Arial" pitchFamily="34" charset="0"/>
              </a:rPr>
              <a:t>Scenario 2</a:t>
            </a:r>
          </a:p>
        </p:txBody>
      </p:sp>
      <p:sp>
        <p:nvSpPr>
          <p:cNvPr id="19459" name="Text Placeholder 2"/>
          <p:cNvSpPr>
            <a:spLocks noGrp="1"/>
          </p:cNvSpPr>
          <p:nvPr>
            <p:ph type="body" sz="quarter" idx="10"/>
          </p:nvPr>
        </p:nvSpPr>
        <p:spPr bwMode="auto">
          <a:xfrm>
            <a:off x="381000" y="1066800"/>
            <a:ext cx="8439150" cy="4572000"/>
          </a:xfrm>
          <a:noFill/>
          <a:ln>
            <a:miter lim="800000"/>
            <a:headEnd/>
            <a:tailEnd/>
          </a:ln>
        </p:spPr>
        <p:txBody>
          <a:bodyPr vert="horz" wrap="square" lIns="91440" tIns="45720" rIns="91440" bIns="45720" numCol="1" anchor="t" anchorCtr="0" compatLnSpc="1">
            <a:prstTxWarp prst="textNoShape">
              <a:avLst/>
            </a:prstTxWarp>
          </a:bodyPr>
          <a:lstStyle/>
          <a:p>
            <a:pPr>
              <a:spcAft>
                <a:spcPts val="900"/>
              </a:spcAft>
              <a:buSzPct val="100000"/>
              <a:buFont typeface="Arial" pitchFamily="34" charset="0"/>
              <a:buChar char="•"/>
            </a:pPr>
            <a:r>
              <a:rPr lang="en-US" smtClean="0">
                <a:latin typeface="Arial" pitchFamily="34" charset="0"/>
                <a:cs typeface="Arial" pitchFamily="34" charset="0"/>
              </a:rPr>
              <a:t>SGT David Kenworthy and SPC Olivia Clark are off-base and begin making out.  SGT Kenworthy begins to undress SPC Clark, who </a:t>
            </a:r>
            <a:r>
              <a:rPr lang="en-US" altLang="en-US" smtClean="0">
                <a:latin typeface="Arial" pitchFamily="34" charset="0"/>
                <a:cs typeface="Arial" pitchFamily="34" charset="0"/>
              </a:rPr>
              <a:t>“</a:t>
            </a:r>
            <a:r>
              <a:rPr lang="en-US" smtClean="0">
                <a:latin typeface="Arial" pitchFamily="34" charset="0"/>
                <a:cs typeface="Arial" pitchFamily="34" charset="0"/>
              </a:rPr>
              <a:t>seems to want it.</a:t>
            </a:r>
            <a:r>
              <a:rPr lang="en-US" altLang="en-US" smtClean="0">
                <a:latin typeface="Arial" pitchFamily="34" charset="0"/>
                <a:cs typeface="Arial" pitchFamily="34" charset="0"/>
              </a:rPr>
              <a:t>”</a:t>
            </a:r>
            <a:r>
              <a:rPr lang="en-US" smtClean="0">
                <a:latin typeface="Arial" pitchFamily="34" charset="0"/>
                <a:cs typeface="Arial" pitchFamily="34" charset="0"/>
              </a:rPr>
              <a:t>  As they kiss, she says </a:t>
            </a:r>
            <a:r>
              <a:rPr lang="en-US" altLang="en-US" smtClean="0">
                <a:latin typeface="Arial" pitchFamily="34" charset="0"/>
                <a:cs typeface="Arial" pitchFamily="34" charset="0"/>
              </a:rPr>
              <a:t>“</a:t>
            </a:r>
            <a:r>
              <a:rPr lang="en-US" smtClean="0">
                <a:latin typeface="Arial" pitchFamily="34" charset="0"/>
                <a:cs typeface="Arial" pitchFamily="34" charset="0"/>
              </a:rPr>
              <a:t>yes</a:t>
            </a:r>
            <a:r>
              <a:rPr lang="en-US" altLang="en-US" smtClean="0">
                <a:latin typeface="Arial" pitchFamily="34" charset="0"/>
                <a:cs typeface="Arial" pitchFamily="34" charset="0"/>
              </a:rPr>
              <a:t>”</a:t>
            </a:r>
            <a:r>
              <a:rPr lang="en-US" smtClean="0">
                <a:latin typeface="Arial" pitchFamily="34" charset="0"/>
                <a:cs typeface="Arial" pitchFamily="34" charset="0"/>
              </a:rPr>
              <a:t> but as he goes to remove her skirt, she says </a:t>
            </a:r>
            <a:r>
              <a:rPr lang="en-US" altLang="en-US" smtClean="0">
                <a:latin typeface="Arial" pitchFamily="34" charset="0"/>
                <a:cs typeface="Arial" pitchFamily="34" charset="0"/>
              </a:rPr>
              <a:t>“</a:t>
            </a:r>
            <a:r>
              <a:rPr lang="en-US" smtClean="0">
                <a:latin typeface="Arial" pitchFamily="34" charset="0"/>
                <a:cs typeface="Arial" pitchFamily="34" charset="0"/>
              </a:rPr>
              <a:t>no</a:t>
            </a:r>
            <a:r>
              <a:rPr lang="en-US" altLang="en-US" smtClean="0">
                <a:latin typeface="Arial" pitchFamily="34" charset="0"/>
                <a:cs typeface="Arial" pitchFamily="34" charset="0"/>
              </a:rPr>
              <a:t>”</a:t>
            </a:r>
            <a:r>
              <a:rPr lang="en-US" smtClean="0">
                <a:latin typeface="Arial" pitchFamily="34" charset="0"/>
                <a:cs typeface="Arial" pitchFamily="34" charset="0"/>
              </a:rPr>
              <a:t> and places his hands back on her shoulders.</a:t>
            </a:r>
          </a:p>
          <a:p>
            <a:pPr lvl="1">
              <a:spcAft>
                <a:spcPts val="900"/>
              </a:spcAft>
              <a:buFont typeface="Arial" pitchFamily="34" charset="0"/>
              <a:buChar char="−"/>
              <a:tabLst>
                <a:tab pos="230188" algn="l"/>
              </a:tabLst>
            </a:pPr>
            <a:r>
              <a:rPr lang="en-US" smtClean="0">
                <a:latin typeface="Arial" pitchFamily="34" charset="0"/>
                <a:ea typeface="Arial" pitchFamily="34" charset="0"/>
                <a:cs typeface="Arial" pitchFamily="34" charset="0"/>
              </a:rPr>
              <a:t>Has SGT Kenworthy obtained consent from SPC Clark in this situation?  </a:t>
            </a:r>
          </a:p>
          <a:p>
            <a:pPr>
              <a:spcAft>
                <a:spcPts val="900"/>
              </a:spcAft>
              <a:buFont typeface="Arial" pitchFamily="34" charset="0"/>
              <a:buChar char="•"/>
            </a:pPr>
            <a:endParaRPr lang="en-US" sz="220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33388" y="1774825"/>
            <a:ext cx="8305800" cy="1905000"/>
          </a:xfrm>
        </p:spPr>
        <p:txBody>
          <a:bodyPr/>
          <a:lstStyle/>
          <a:p>
            <a:pPr>
              <a:defRPr/>
            </a:pPr>
            <a:r>
              <a:rPr smtClean="0">
                <a:ea typeface="MS PGothic" pitchFamily="34" charset="-128"/>
              </a:rPr>
              <a:t>BREAK</a:t>
            </a:r>
            <a:endParaRPr>
              <a:ea typeface="MS PGothic"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214563" y="923925"/>
            <a:ext cx="4657725" cy="4241800"/>
            <a:chOff x="2153572" y="980319"/>
            <a:chExt cx="4817806" cy="4817806"/>
          </a:xfrm>
        </p:grpSpPr>
        <p:sp>
          <p:nvSpPr>
            <p:cNvPr id="6" name="Freeform 5"/>
            <p:cNvSpPr/>
            <p:nvPr/>
          </p:nvSpPr>
          <p:spPr>
            <a:xfrm>
              <a:off x="2153572" y="980319"/>
              <a:ext cx="4817806" cy="4817806"/>
            </a:xfrm>
            <a:custGeom>
              <a:avLst/>
              <a:gdLst>
                <a:gd name="connsiteX0" fmla="*/ 0 w 4817806"/>
                <a:gd name="connsiteY0" fmla="*/ 2408903 h 4817806"/>
                <a:gd name="connsiteX1" fmla="*/ 2408903 w 4817806"/>
                <a:gd name="connsiteY1" fmla="*/ 0 h 4817806"/>
                <a:gd name="connsiteX2" fmla="*/ 4817806 w 4817806"/>
                <a:gd name="connsiteY2" fmla="*/ 2408903 h 4817806"/>
                <a:gd name="connsiteX3" fmla="*/ 2408903 w 4817806"/>
                <a:gd name="connsiteY3" fmla="*/ 4817806 h 4817806"/>
                <a:gd name="connsiteX4" fmla="*/ 0 w 4817806"/>
                <a:gd name="connsiteY4" fmla="*/ 2408903 h 4817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806" h="4817806">
                  <a:moveTo>
                    <a:pt x="0" y="2408903"/>
                  </a:moveTo>
                  <a:cubicBezTo>
                    <a:pt x="0" y="1078503"/>
                    <a:pt x="1078503" y="0"/>
                    <a:pt x="2408903" y="0"/>
                  </a:cubicBezTo>
                  <a:cubicBezTo>
                    <a:pt x="3739303" y="0"/>
                    <a:pt x="4817806" y="1078503"/>
                    <a:pt x="4817806" y="2408903"/>
                  </a:cubicBezTo>
                  <a:cubicBezTo>
                    <a:pt x="4817806" y="3739303"/>
                    <a:pt x="3739303" y="4817806"/>
                    <a:pt x="2408903" y="4817806"/>
                  </a:cubicBezTo>
                  <a:cubicBezTo>
                    <a:pt x="1078503" y="4817806"/>
                    <a:pt x="0" y="3739303"/>
                    <a:pt x="0" y="2408903"/>
                  </a:cubicBezTo>
                  <a:close/>
                </a:path>
              </a:pathLst>
            </a:custGeom>
            <a:solidFill>
              <a:srgbClr val="FAC931"/>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9231" tIns="383130" rIns="1709232" bIns="3996486" spcCol="1270" anchor="ctr"/>
            <a:lstStyle/>
            <a:p>
              <a:pPr algn="ctr" defTabSz="889000">
                <a:lnSpc>
                  <a:spcPct val="90000"/>
                </a:lnSpc>
                <a:spcAft>
                  <a:spcPct val="35000"/>
                </a:spcAft>
                <a:defRPr/>
              </a:pPr>
              <a:endParaRPr lang="en-US" sz="2000" dirty="0">
                <a:solidFill>
                  <a:schemeClr val="bg1"/>
                </a:solidFill>
                <a:latin typeface="Arial" pitchFamily="34" charset="0"/>
                <a:cs typeface="Arial" pitchFamily="34" charset="0"/>
              </a:endParaRPr>
            </a:p>
          </p:txBody>
        </p:sp>
        <p:sp>
          <p:nvSpPr>
            <p:cNvPr id="46111" name="TextBox 28"/>
            <p:cNvSpPr txBox="1">
              <a:spLocks noChangeArrowheads="1"/>
            </p:cNvSpPr>
            <p:nvPr/>
          </p:nvSpPr>
          <p:spPr bwMode="auto">
            <a:xfrm>
              <a:off x="2487280" y="2004612"/>
              <a:ext cx="960438" cy="646112"/>
            </a:xfrm>
            <a:prstGeom prst="rect">
              <a:avLst/>
            </a:prstGeom>
            <a:noFill/>
            <a:ln w="9525">
              <a:noFill/>
              <a:miter lim="800000"/>
              <a:headEnd/>
              <a:tailEnd/>
            </a:ln>
          </p:spPr>
          <p:txBody>
            <a:bodyPr wrap="none">
              <a:spAutoFit/>
            </a:bodyPr>
            <a:lstStyle/>
            <a:p>
              <a:pPr algn="ctr"/>
              <a:r>
                <a:rPr lang="en-US">
                  <a:solidFill>
                    <a:schemeClr val="bg1"/>
                  </a:solidFill>
                </a:rPr>
                <a:t>Diminishes</a:t>
              </a:r>
            </a:p>
            <a:p>
              <a:pPr algn="ctr"/>
              <a:r>
                <a:rPr lang="en-US">
                  <a:solidFill>
                    <a:schemeClr val="bg1"/>
                  </a:solidFill>
                </a:rPr>
                <a:t>Community</a:t>
              </a:r>
            </a:p>
            <a:p>
              <a:pPr algn="ctr"/>
              <a:r>
                <a:rPr lang="en-US">
                  <a:solidFill>
                    <a:schemeClr val="bg1"/>
                  </a:solidFill>
                </a:rPr>
                <a:t>Relations</a:t>
              </a:r>
            </a:p>
          </p:txBody>
        </p:sp>
        <p:sp>
          <p:nvSpPr>
            <p:cNvPr id="46112" name="TextBox 29"/>
            <p:cNvSpPr txBox="1">
              <a:spLocks noChangeArrowheads="1"/>
            </p:cNvSpPr>
            <p:nvPr/>
          </p:nvSpPr>
          <p:spPr bwMode="auto">
            <a:xfrm>
              <a:off x="5380386" y="1907473"/>
              <a:ext cx="1132041" cy="461665"/>
            </a:xfrm>
            <a:prstGeom prst="rect">
              <a:avLst/>
            </a:prstGeom>
            <a:noFill/>
            <a:ln w="9525">
              <a:noFill/>
              <a:miter lim="800000"/>
              <a:headEnd/>
              <a:tailEnd/>
            </a:ln>
          </p:spPr>
          <p:txBody>
            <a:bodyPr wrap="none">
              <a:spAutoFit/>
            </a:bodyPr>
            <a:lstStyle/>
            <a:p>
              <a:pPr algn="ctr"/>
              <a:r>
                <a:rPr lang="en-US">
                  <a:solidFill>
                    <a:schemeClr val="bg1"/>
                  </a:solidFill>
                </a:rPr>
                <a:t>Degradation</a:t>
              </a:r>
            </a:p>
            <a:p>
              <a:pPr algn="ctr"/>
              <a:r>
                <a:rPr lang="en-US">
                  <a:solidFill>
                    <a:schemeClr val="bg1"/>
                  </a:solidFill>
                </a:rPr>
                <a:t>to Community</a:t>
              </a:r>
            </a:p>
          </p:txBody>
        </p:sp>
        <p:sp>
          <p:nvSpPr>
            <p:cNvPr id="46113" name="TextBox 30"/>
            <p:cNvSpPr txBox="1">
              <a:spLocks noChangeArrowheads="1"/>
            </p:cNvSpPr>
            <p:nvPr/>
          </p:nvSpPr>
          <p:spPr bwMode="auto">
            <a:xfrm>
              <a:off x="3033041" y="1567272"/>
              <a:ext cx="1250663" cy="461664"/>
            </a:xfrm>
            <a:prstGeom prst="rect">
              <a:avLst/>
            </a:prstGeom>
            <a:noFill/>
            <a:ln w="9525">
              <a:noFill/>
              <a:miter lim="800000"/>
              <a:headEnd/>
              <a:tailEnd/>
            </a:ln>
          </p:spPr>
          <p:txBody>
            <a:bodyPr wrap="none">
              <a:spAutoFit/>
            </a:bodyPr>
            <a:lstStyle/>
            <a:p>
              <a:pPr algn="ctr"/>
              <a:r>
                <a:rPr lang="en-US">
                  <a:solidFill>
                    <a:schemeClr val="bg1"/>
                  </a:solidFill>
                </a:rPr>
                <a:t>Higher Rates of</a:t>
              </a:r>
            </a:p>
            <a:p>
              <a:pPr algn="ctr"/>
              <a:r>
                <a:rPr lang="en-US">
                  <a:solidFill>
                    <a:schemeClr val="bg1"/>
                  </a:solidFill>
                </a:rPr>
                <a:t>Violent Crime</a:t>
              </a:r>
            </a:p>
          </p:txBody>
        </p:sp>
        <p:sp>
          <p:nvSpPr>
            <p:cNvPr id="46114" name="TextBox 31"/>
            <p:cNvSpPr txBox="1">
              <a:spLocks noChangeArrowheads="1"/>
            </p:cNvSpPr>
            <p:nvPr/>
          </p:nvSpPr>
          <p:spPr bwMode="auto">
            <a:xfrm>
              <a:off x="6096738" y="2568478"/>
              <a:ext cx="679994" cy="461665"/>
            </a:xfrm>
            <a:prstGeom prst="rect">
              <a:avLst/>
            </a:prstGeom>
            <a:noFill/>
            <a:ln w="9525">
              <a:noFill/>
              <a:miter lim="800000"/>
              <a:headEnd/>
              <a:tailEnd/>
            </a:ln>
          </p:spPr>
          <p:txBody>
            <a:bodyPr wrap="none">
              <a:spAutoFit/>
            </a:bodyPr>
            <a:lstStyle/>
            <a:p>
              <a:pPr algn="ctr"/>
              <a:r>
                <a:rPr lang="en-US">
                  <a:solidFill>
                    <a:schemeClr val="bg1"/>
                  </a:solidFill>
                </a:rPr>
                <a:t>Loss of</a:t>
              </a:r>
            </a:p>
            <a:p>
              <a:pPr algn="ctr"/>
              <a:r>
                <a:rPr lang="en-US">
                  <a:solidFill>
                    <a:schemeClr val="bg1"/>
                  </a:solidFill>
                </a:rPr>
                <a:t>Safety</a:t>
              </a:r>
            </a:p>
          </p:txBody>
        </p:sp>
        <p:sp>
          <p:nvSpPr>
            <p:cNvPr id="46115" name="TextBox 32"/>
            <p:cNvSpPr txBox="1">
              <a:spLocks noChangeArrowheads="1"/>
            </p:cNvSpPr>
            <p:nvPr/>
          </p:nvSpPr>
          <p:spPr bwMode="auto">
            <a:xfrm>
              <a:off x="4519850" y="1703338"/>
              <a:ext cx="823912" cy="276225"/>
            </a:xfrm>
            <a:prstGeom prst="rect">
              <a:avLst/>
            </a:prstGeom>
            <a:noFill/>
            <a:ln w="9525">
              <a:noFill/>
              <a:miter lim="800000"/>
              <a:headEnd/>
              <a:tailEnd/>
            </a:ln>
          </p:spPr>
          <p:txBody>
            <a:bodyPr wrap="none">
              <a:spAutoFit/>
            </a:bodyPr>
            <a:lstStyle/>
            <a:p>
              <a:pPr algn="ctr"/>
              <a:r>
                <a:rPr lang="en-US">
                  <a:solidFill>
                    <a:schemeClr val="bg1"/>
                  </a:solidFill>
                </a:rPr>
                <a:t>Instability</a:t>
              </a:r>
            </a:p>
          </p:txBody>
        </p:sp>
        <p:sp>
          <p:nvSpPr>
            <p:cNvPr id="46116" name="TextBox 33"/>
            <p:cNvSpPr txBox="1">
              <a:spLocks noChangeArrowheads="1"/>
            </p:cNvSpPr>
            <p:nvPr/>
          </p:nvSpPr>
          <p:spPr bwMode="auto">
            <a:xfrm>
              <a:off x="3609975" y="1143000"/>
              <a:ext cx="1905000" cy="400050"/>
            </a:xfrm>
            <a:prstGeom prst="rect">
              <a:avLst/>
            </a:prstGeom>
            <a:noFill/>
            <a:ln w="9525">
              <a:noFill/>
              <a:miter lim="800000"/>
              <a:headEnd/>
              <a:tailEnd/>
            </a:ln>
          </p:spPr>
          <p:txBody>
            <a:bodyPr>
              <a:spAutoFit/>
            </a:bodyPr>
            <a:lstStyle/>
            <a:p>
              <a:pPr algn="ctr"/>
              <a:r>
                <a:rPr lang="en-US" sz="2000" b="1">
                  <a:solidFill>
                    <a:schemeClr val="bg1"/>
                  </a:solidFill>
                </a:rPr>
                <a:t>COMMUNITY</a:t>
              </a:r>
            </a:p>
          </p:txBody>
        </p:sp>
      </p:grpSp>
      <p:grpSp>
        <p:nvGrpSpPr>
          <p:cNvPr id="3" name="Group 12"/>
          <p:cNvGrpSpPr>
            <a:grpSpLocks/>
          </p:cNvGrpSpPr>
          <p:nvPr/>
        </p:nvGrpSpPr>
        <p:grpSpPr bwMode="auto">
          <a:xfrm>
            <a:off x="2814638" y="1968500"/>
            <a:ext cx="3473450" cy="3181350"/>
            <a:chOff x="2833153" y="2145361"/>
            <a:chExt cx="3613354" cy="3613354"/>
          </a:xfrm>
        </p:grpSpPr>
        <p:sp>
          <p:nvSpPr>
            <p:cNvPr id="7" name="Freeform 6"/>
            <p:cNvSpPr/>
            <p:nvPr/>
          </p:nvSpPr>
          <p:spPr>
            <a:xfrm>
              <a:off x="2833153" y="2145361"/>
              <a:ext cx="3613354" cy="3613354"/>
            </a:xfrm>
            <a:custGeom>
              <a:avLst/>
              <a:gdLst>
                <a:gd name="connsiteX0" fmla="*/ 0 w 3613354"/>
                <a:gd name="connsiteY0" fmla="*/ 1806677 h 3613354"/>
                <a:gd name="connsiteX1" fmla="*/ 1806677 w 3613354"/>
                <a:gd name="connsiteY1" fmla="*/ 0 h 3613354"/>
                <a:gd name="connsiteX2" fmla="*/ 3613354 w 3613354"/>
                <a:gd name="connsiteY2" fmla="*/ 1806677 h 3613354"/>
                <a:gd name="connsiteX3" fmla="*/ 1806677 w 3613354"/>
                <a:gd name="connsiteY3" fmla="*/ 3613354 h 3613354"/>
                <a:gd name="connsiteX4" fmla="*/ 0 w 3613354"/>
                <a:gd name="connsiteY4" fmla="*/ 1806677 h 361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3354" h="3613354">
                  <a:moveTo>
                    <a:pt x="0" y="1806677"/>
                  </a:moveTo>
                  <a:cubicBezTo>
                    <a:pt x="0" y="808877"/>
                    <a:pt x="808877" y="0"/>
                    <a:pt x="1806677" y="0"/>
                  </a:cubicBezTo>
                  <a:cubicBezTo>
                    <a:pt x="2804477" y="0"/>
                    <a:pt x="3613354" y="808877"/>
                    <a:pt x="3613354" y="1806677"/>
                  </a:cubicBezTo>
                  <a:cubicBezTo>
                    <a:pt x="3613354" y="2804477"/>
                    <a:pt x="2804477" y="3613354"/>
                    <a:pt x="1806677" y="3613354"/>
                  </a:cubicBezTo>
                  <a:cubicBezTo>
                    <a:pt x="808877" y="3613354"/>
                    <a:pt x="0" y="2804477"/>
                    <a:pt x="0" y="1806677"/>
                  </a:cubicBezTo>
                  <a:close/>
                </a:path>
              </a:pathLst>
            </a:custGeom>
            <a:solidFill>
              <a:srgbClr val="ADBDAC"/>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135454" tIns="396523" rIns="1135453" bIns="2880704" spcCol="1270" anchor="ctr"/>
            <a:lstStyle/>
            <a:p>
              <a:pPr algn="ctr" defTabSz="1066800">
                <a:lnSpc>
                  <a:spcPct val="90000"/>
                </a:lnSpc>
                <a:spcAft>
                  <a:spcPct val="35000"/>
                </a:spcAft>
                <a:defRPr/>
              </a:pPr>
              <a:endParaRPr lang="en-US" sz="2400" dirty="0">
                <a:latin typeface="Arial" pitchFamily="34" charset="0"/>
                <a:cs typeface="Arial" pitchFamily="34" charset="0"/>
              </a:endParaRPr>
            </a:p>
          </p:txBody>
        </p:sp>
        <p:sp>
          <p:nvSpPr>
            <p:cNvPr id="46104" name="TextBox 22"/>
            <p:cNvSpPr txBox="1">
              <a:spLocks noChangeArrowheads="1"/>
            </p:cNvSpPr>
            <p:nvPr/>
          </p:nvSpPr>
          <p:spPr bwMode="auto">
            <a:xfrm>
              <a:off x="3048000" y="2822400"/>
              <a:ext cx="1219200" cy="646112"/>
            </a:xfrm>
            <a:prstGeom prst="rect">
              <a:avLst/>
            </a:prstGeom>
            <a:noFill/>
            <a:ln w="9525">
              <a:noFill/>
              <a:miter lim="800000"/>
              <a:headEnd/>
              <a:tailEnd/>
            </a:ln>
          </p:spPr>
          <p:txBody>
            <a:bodyPr>
              <a:spAutoFit/>
            </a:bodyPr>
            <a:lstStyle/>
            <a:p>
              <a:pPr algn="ctr"/>
              <a:r>
                <a:rPr lang="en-US">
                  <a:solidFill>
                    <a:srgbClr val="141313"/>
                  </a:solidFill>
                </a:rPr>
                <a:t>Loss of Unit </a:t>
              </a:r>
            </a:p>
            <a:p>
              <a:pPr algn="ctr"/>
              <a:r>
                <a:rPr lang="en-US">
                  <a:solidFill>
                    <a:srgbClr val="141313"/>
                  </a:solidFill>
                </a:rPr>
                <a:t>Cohesion and </a:t>
              </a:r>
            </a:p>
            <a:p>
              <a:pPr algn="ctr"/>
              <a:r>
                <a:rPr lang="en-US">
                  <a:solidFill>
                    <a:srgbClr val="141313"/>
                  </a:solidFill>
                </a:rPr>
                <a:t>Teamwork</a:t>
              </a:r>
            </a:p>
          </p:txBody>
        </p:sp>
        <p:sp>
          <p:nvSpPr>
            <p:cNvPr id="46105" name="TextBox 23"/>
            <p:cNvSpPr txBox="1">
              <a:spLocks noChangeArrowheads="1"/>
            </p:cNvSpPr>
            <p:nvPr/>
          </p:nvSpPr>
          <p:spPr bwMode="auto">
            <a:xfrm>
              <a:off x="5559973" y="3340160"/>
              <a:ext cx="873957" cy="461665"/>
            </a:xfrm>
            <a:prstGeom prst="rect">
              <a:avLst/>
            </a:prstGeom>
            <a:noFill/>
            <a:ln w="9525">
              <a:noFill/>
              <a:miter lim="800000"/>
              <a:headEnd/>
              <a:tailEnd/>
            </a:ln>
          </p:spPr>
          <p:txBody>
            <a:bodyPr wrap="none">
              <a:spAutoFit/>
            </a:bodyPr>
            <a:lstStyle/>
            <a:p>
              <a:pPr algn="ctr"/>
              <a:r>
                <a:rPr lang="en-US">
                  <a:solidFill>
                    <a:srgbClr val="141313"/>
                  </a:solidFill>
                </a:rPr>
                <a:t>Loss of </a:t>
              </a:r>
            </a:p>
            <a:p>
              <a:pPr algn="ctr"/>
              <a:r>
                <a:rPr lang="en-US">
                  <a:solidFill>
                    <a:srgbClr val="141313"/>
                  </a:solidFill>
                </a:rPr>
                <a:t>Personnel</a:t>
              </a:r>
            </a:p>
          </p:txBody>
        </p:sp>
        <p:sp>
          <p:nvSpPr>
            <p:cNvPr id="46106" name="TextBox 24"/>
            <p:cNvSpPr txBox="1">
              <a:spLocks noChangeArrowheads="1"/>
            </p:cNvSpPr>
            <p:nvPr/>
          </p:nvSpPr>
          <p:spPr bwMode="auto">
            <a:xfrm>
              <a:off x="5005031" y="2939563"/>
              <a:ext cx="1053494" cy="461665"/>
            </a:xfrm>
            <a:prstGeom prst="rect">
              <a:avLst/>
            </a:prstGeom>
            <a:noFill/>
            <a:ln w="9525">
              <a:noFill/>
              <a:miter lim="800000"/>
              <a:headEnd/>
              <a:tailEnd/>
            </a:ln>
          </p:spPr>
          <p:txBody>
            <a:bodyPr wrap="none">
              <a:spAutoFit/>
            </a:bodyPr>
            <a:lstStyle/>
            <a:p>
              <a:pPr algn="ctr"/>
              <a:r>
                <a:rPr lang="en-US">
                  <a:solidFill>
                    <a:srgbClr val="141313"/>
                  </a:solidFill>
                </a:rPr>
                <a:t>Undermines </a:t>
              </a:r>
            </a:p>
            <a:p>
              <a:pPr algn="ctr"/>
              <a:r>
                <a:rPr lang="en-US">
                  <a:solidFill>
                    <a:srgbClr val="141313"/>
                  </a:solidFill>
                </a:rPr>
                <a:t>Readiness</a:t>
              </a:r>
            </a:p>
          </p:txBody>
        </p:sp>
        <p:sp>
          <p:nvSpPr>
            <p:cNvPr id="46107" name="TextBox 25"/>
            <p:cNvSpPr txBox="1">
              <a:spLocks noChangeArrowheads="1"/>
            </p:cNvSpPr>
            <p:nvPr/>
          </p:nvSpPr>
          <p:spPr bwMode="auto">
            <a:xfrm>
              <a:off x="3849471" y="2530396"/>
              <a:ext cx="1601721" cy="461665"/>
            </a:xfrm>
            <a:prstGeom prst="rect">
              <a:avLst/>
            </a:prstGeom>
            <a:noFill/>
            <a:ln w="9525">
              <a:noFill/>
              <a:miter lim="800000"/>
              <a:headEnd/>
              <a:tailEnd/>
            </a:ln>
          </p:spPr>
          <p:txBody>
            <a:bodyPr wrap="none">
              <a:spAutoFit/>
            </a:bodyPr>
            <a:lstStyle/>
            <a:p>
              <a:pPr algn="ctr"/>
              <a:r>
                <a:rPr lang="en-US">
                  <a:solidFill>
                    <a:srgbClr val="141313"/>
                  </a:solidFill>
                </a:rPr>
                <a:t>Disrupts Good Order</a:t>
              </a:r>
            </a:p>
            <a:p>
              <a:pPr algn="ctr"/>
              <a:r>
                <a:rPr lang="en-US">
                  <a:solidFill>
                    <a:srgbClr val="141313"/>
                  </a:solidFill>
                </a:rPr>
                <a:t>And Discipline</a:t>
              </a:r>
            </a:p>
          </p:txBody>
        </p:sp>
        <p:sp>
          <p:nvSpPr>
            <p:cNvPr id="46108" name="TextBox 26"/>
            <p:cNvSpPr txBox="1">
              <a:spLocks noChangeArrowheads="1"/>
            </p:cNvSpPr>
            <p:nvPr/>
          </p:nvSpPr>
          <p:spPr bwMode="auto">
            <a:xfrm>
              <a:off x="2833381" y="3601290"/>
              <a:ext cx="652463" cy="461962"/>
            </a:xfrm>
            <a:prstGeom prst="rect">
              <a:avLst/>
            </a:prstGeom>
            <a:noFill/>
            <a:ln w="9525">
              <a:noFill/>
              <a:miter lim="800000"/>
              <a:headEnd/>
              <a:tailEnd/>
            </a:ln>
          </p:spPr>
          <p:txBody>
            <a:bodyPr wrap="none">
              <a:spAutoFit/>
            </a:bodyPr>
            <a:lstStyle/>
            <a:p>
              <a:pPr algn="ctr"/>
              <a:r>
                <a:rPr lang="en-US">
                  <a:solidFill>
                    <a:srgbClr val="141313"/>
                  </a:solidFill>
                </a:rPr>
                <a:t>Low </a:t>
              </a:r>
            </a:p>
            <a:p>
              <a:pPr algn="ctr"/>
              <a:r>
                <a:rPr lang="en-US">
                  <a:solidFill>
                    <a:srgbClr val="141313"/>
                  </a:solidFill>
                </a:rPr>
                <a:t>Morale</a:t>
              </a:r>
            </a:p>
          </p:txBody>
        </p:sp>
        <p:sp>
          <p:nvSpPr>
            <p:cNvPr id="46109" name="TextBox 27"/>
            <p:cNvSpPr txBox="1">
              <a:spLocks noChangeArrowheads="1"/>
            </p:cNvSpPr>
            <p:nvPr/>
          </p:nvSpPr>
          <p:spPr bwMode="auto">
            <a:xfrm>
              <a:off x="4170381" y="2209800"/>
              <a:ext cx="784189" cy="400110"/>
            </a:xfrm>
            <a:prstGeom prst="rect">
              <a:avLst/>
            </a:prstGeom>
            <a:noFill/>
            <a:ln w="9525">
              <a:noFill/>
              <a:miter lim="800000"/>
              <a:headEnd/>
              <a:tailEnd/>
            </a:ln>
          </p:spPr>
          <p:txBody>
            <a:bodyPr wrap="none">
              <a:spAutoFit/>
            </a:bodyPr>
            <a:lstStyle/>
            <a:p>
              <a:pPr algn="ctr"/>
              <a:r>
                <a:rPr lang="en-US" sz="2000" b="1">
                  <a:solidFill>
                    <a:srgbClr val="141313"/>
                  </a:solidFill>
                </a:rPr>
                <a:t>UNIT</a:t>
              </a:r>
            </a:p>
          </p:txBody>
        </p:sp>
      </p:grpSp>
      <p:sp>
        <p:nvSpPr>
          <p:cNvPr id="9" name="Rectangle 8"/>
          <p:cNvSpPr/>
          <p:nvPr/>
        </p:nvSpPr>
        <p:spPr>
          <a:xfrm>
            <a:off x="2065616" y="5384134"/>
            <a:ext cx="5012573" cy="82296"/>
          </a:xfrm>
          <a:prstGeom prst="rect">
            <a:avLst/>
          </a:prstGeom>
          <a:solidFill>
            <a:srgbClr val="FAC931"/>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46087" name="TextBox 7"/>
          <p:cNvSpPr txBox="1">
            <a:spLocks noChangeArrowheads="1"/>
          </p:cNvSpPr>
          <p:nvPr/>
        </p:nvSpPr>
        <p:spPr bwMode="auto">
          <a:xfrm>
            <a:off x="3810000" y="3657600"/>
            <a:ext cx="1270000" cy="400050"/>
          </a:xfrm>
          <a:prstGeom prst="rect">
            <a:avLst/>
          </a:prstGeom>
          <a:noFill/>
          <a:ln w="9525">
            <a:noFill/>
            <a:miter lim="800000"/>
            <a:headEnd/>
            <a:tailEnd/>
          </a:ln>
        </p:spPr>
        <p:txBody>
          <a:bodyPr wrap="none">
            <a:spAutoFit/>
          </a:bodyPr>
          <a:lstStyle/>
          <a:p>
            <a:r>
              <a:rPr lang="en-US" sz="2000"/>
              <a:t>Individual</a:t>
            </a:r>
          </a:p>
        </p:txBody>
      </p:sp>
      <p:grpSp>
        <p:nvGrpSpPr>
          <p:cNvPr id="4" name="Group 22"/>
          <p:cNvGrpSpPr>
            <a:grpSpLocks/>
          </p:cNvGrpSpPr>
          <p:nvPr/>
        </p:nvGrpSpPr>
        <p:grpSpPr bwMode="auto">
          <a:xfrm>
            <a:off x="3390900" y="3040063"/>
            <a:ext cx="2322513" cy="2120900"/>
            <a:chOff x="3355467" y="3389222"/>
            <a:chExt cx="2414016" cy="2408903"/>
          </a:xfrm>
        </p:grpSpPr>
        <p:sp>
          <p:nvSpPr>
            <p:cNvPr id="8" name="Freeform 7"/>
            <p:cNvSpPr/>
            <p:nvPr/>
          </p:nvSpPr>
          <p:spPr>
            <a:xfrm>
              <a:off x="3355467" y="3389222"/>
              <a:ext cx="2414016" cy="2408903"/>
            </a:xfrm>
            <a:custGeom>
              <a:avLst/>
              <a:gdLst>
                <a:gd name="connsiteX0" fmla="*/ 0 w 2666992"/>
                <a:gd name="connsiteY0" fmla="*/ 1204452 h 2408903"/>
                <a:gd name="connsiteX1" fmla="*/ 1333496 w 2666992"/>
                <a:gd name="connsiteY1" fmla="*/ 0 h 2408903"/>
                <a:gd name="connsiteX2" fmla="*/ 2666992 w 2666992"/>
                <a:gd name="connsiteY2" fmla="*/ 1204452 h 2408903"/>
                <a:gd name="connsiteX3" fmla="*/ 1333496 w 2666992"/>
                <a:gd name="connsiteY3" fmla="*/ 2408904 h 2408903"/>
                <a:gd name="connsiteX4" fmla="*/ 0 w 2666992"/>
                <a:gd name="connsiteY4" fmla="*/ 1204452 h 2408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92" h="2408903">
                  <a:moveTo>
                    <a:pt x="0" y="1204452"/>
                  </a:moveTo>
                  <a:cubicBezTo>
                    <a:pt x="0" y="539252"/>
                    <a:pt x="597026" y="0"/>
                    <a:pt x="1333496" y="0"/>
                  </a:cubicBezTo>
                  <a:cubicBezTo>
                    <a:pt x="2069966" y="0"/>
                    <a:pt x="2666992" y="539252"/>
                    <a:pt x="2666992" y="1204452"/>
                  </a:cubicBezTo>
                  <a:cubicBezTo>
                    <a:pt x="2666992" y="1869652"/>
                    <a:pt x="2069966" y="2408904"/>
                    <a:pt x="1333496" y="2408904"/>
                  </a:cubicBezTo>
                  <a:cubicBezTo>
                    <a:pt x="597026" y="2408904"/>
                    <a:pt x="0" y="1869652"/>
                    <a:pt x="0" y="1204452"/>
                  </a:cubicBezTo>
                  <a:close/>
                </a:path>
              </a:pathLst>
            </a:custGeom>
            <a:solidFill>
              <a:srgbClr val="61705A"/>
            </a:solidFill>
            <a:ln>
              <a:solidFill>
                <a:srgbClr val="FFFF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532812" tIns="744465" rIns="532812" bIns="744467" spcCol="1270"/>
            <a:lstStyle/>
            <a:p>
              <a:pPr algn="ctr" defTabSz="889000">
                <a:lnSpc>
                  <a:spcPct val="90000"/>
                </a:lnSpc>
                <a:spcAft>
                  <a:spcPct val="35000"/>
                </a:spcAft>
                <a:defRPr/>
              </a:pPr>
              <a:endParaRPr lang="en-US" sz="2000" dirty="0">
                <a:latin typeface="Arial" pitchFamily="34" charset="0"/>
                <a:cs typeface="Arial" pitchFamily="34" charset="0"/>
              </a:endParaRPr>
            </a:p>
          </p:txBody>
        </p:sp>
        <p:sp>
          <p:nvSpPr>
            <p:cNvPr id="46093" name="TextBox 11"/>
            <p:cNvSpPr txBox="1">
              <a:spLocks noChangeArrowheads="1"/>
            </p:cNvSpPr>
            <p:nvPr/>
          </p:nvSpPr>
          <p:spPr bwMode="auto">
            <a:xfrm>
              <a:off x="3381868" y="4229453"/>
              <a:ext cx="755720" cy="275869"/>
            </a:xfrm>
            <a:prstGeom prst="rect">
              <a:avLst/>
            </a:prstGeom>
            <a:noFill/>
            <a:ln w="9525">
              <a:noFill/>
              <a:miter lim="800000"/>
              <a:headEnd/>
              <a:tailEnd/>
            </a:ln>
          </p:spPr>
          <p:txBody>
            <a:bodyPr wrap="none">
              <a:spAutoFit/>
            </a:bodyPr>
            <a:lstStyle/>
            <a:p>
              <a:pPr algn="ctr"/>
              <a:r>
                <a:rPr lang="en-US"/>
                <a:t>Isolation</a:t>
              </a:r>
            </a:p>
          </p:txBody>
        </p:sp>
        <p:sp>
          <p:nvSpPr>
            <p:cNvPr id="46094" name="TextBox 13"/>
            <p:cNvSpPr txBox="1">
              <a:spLocks noChangeArrowheads="1"/>
            </p:cNvSpPr>
            <p:nvPr/>
          </p:nvSpPr>
          <p:spPr bwMode="auto">
            <a:xfrm>
              <a:off x="4084787" y="4617113"/>
              <a:ext cx="960326" cy="277673"/>
            </a:xfrm>
            <a:prstGeom prst="rect">
              <a:avLst/>
            </a:prstGeom>
            <a:noFill/>
            <a:ln w="9525">
              <a:noFill/>
              <a:miter lim="800000"/>
              <a:headEnd/>
              <a:tailEnd/>
            </a:ln>
          </p:spPr>
          <p:txBody>
            <a:bodyPr wrap="none">
              <a:spAutoFit/>
            </a:bodyPr>
            <a:lstStyle/>
            <a:p>
              <a:pPr algn="ctr"/>
              <a:r>
                <a:rPr lang="en-US"/>
                <a:t>Depression</a:t>
              </a:r>
            </a:p>
          </p:txBody>
        </p:sp>
        <p:sp>
          <p:nvSpPr>
            <p:cNvPr id="46095" name="TextBox 14"/>
            <p:cNvSpPr txBox="1">
              <a:spLocks noChangeArrowheads="1"/>
            </p:cNvSpPr>
            <p:nvPr/>
          </p:nvSpPr>
          <p:spPr bwMode="auto">
            <a:xfrm>
              <a:off x="4173889" y="4341244"/>
              <a:ext cx="895975" cy="275869"/>
            </a:xfrm>
            <a:prstGeom prst="rect">
              <a:avLst/>
            </a:prstGeom>
            <a:noFill/>
            <a:ln w="9525">
              <a:noFill/>
              <a:miter lim="800000"/>
              <a:headEnd/>
              <a:tailEnd/>
            </a:ln>
          </p:spPr>
          <p:txBody>
            <a:bodyPr wrap="none">
              <a:spAutoFit/>
            </a:bodyPr>
            <a:lstStyle/>
            <a:p>
              <a:pPr algn="ctr"/>
              <a:r>
                <a:rPr lang="en-US"/>
                <a:t>Avoidance</a:t>
              </a:r>
            </a:p>
          </p:txBody>
        </p:sp>
        <p:sp>
          <p:nvSpPr>
            <p:cNvPr id="46096" name="TextBox 15"/>
            <p:cNvSpPr txBox="1">
              <a:spLocks noChangeArrowheads="1"/>
            </p:cNvSpPr>
            <p:nvPr/>
          </p:nvSpPr>
          <p:spPr bwMode="auto">
            <a:xfrm>
              <a:off x="5089665" y="4532369"/>
              <a:ext cx="608866" cy="275869"/>
            </a:xfrm>
            <a:prstGeom prst="rect">
              <a:avLst/>
            </a:prstGeom>
            <a:noFill/>
            <a:ln w="9525">
              <a:noFill/>
              <a:miter lim="800000"/>
              <a:headEnd/>
              <a:tailEnd/>
            </a:ln>
          </p:spPr>
          <p:txBody>
            <a:bodyPr wrap="none">
              <a:spAutoFit/>
            </a:bodyPr>
            <a:lstStyle/>
            <a:p>
              <a:r>
                <a:rPr lang="en-US">
                  <a:solidFill>
                    <a:srgbClr val="FFFFFF"/>
                  </a:solidFill>
                </a:rPr>
                <a:t>Anger</a:t>
              </a:r>
            </a:p>
          </p:txBody>
        </p:sp>
        <p:sp>
          <p:nvSpPr>
            <p:cNvPr id="46097" name="TextBox 16"/>
            <p:cNvSpPr txBox="1">
              <a:spLocks noChangeArrowheads="1"/>
            </p:cNvSpPr>
            <p:nvPr/>
          </p:nvSpPr>
          <p:spPr bwMode="auto">
            <a:xfrm>
              <a:off x="3429720" y="4530565"/>
              <a:ext cx="542864" cy="275870"/>
            </a:xfrm>
            <a:prstGeom prst="rect">
              <a:avLst/>
            </a:prstGeom>
            <a:noFill/>
            <a:ln w="9525">
              <a:noFill/>
              <a:miter lim="800000"/>
              <a:headEnd/>
              <a:tailEnd/>
            </a:ln>
          </p:spPr>
          <p:txBody>
            <a:bodyPr wrap="none">
              <a:spAutoFit/>
            </a:bodyPr>
            <a:lstStyle/>
            <a:p>
              <a:pPr algn="ctr"/>
              <a:r>
                <a:rPr lang="en-US"/>
                <a:t>Fear </a:t>
              </a:r>
            </a:p>
          </p:txBody>
        </p:sp>
        <p:sp>
          <p:nvSpPr>
            <p:cNvPr id="46098" name="TextBox 17"/>
            <p:cNvSpPr txBox="1">
              <a:spLocks noChangeArrowheads="1"/>
            </p:cNvSpPr>
            <p:nvPr/>
          </p:nvSpPr>
          <p:spPr bwMode="auto">
            <a:xfrm>
              <a:off x="5074814" y="4267317"/>
              <a:ext cx="688069" cy="277673"/>
            </a:xfrm>
            <a:prstGeom prst="rect">
              <a:avLst/>
            </a:prstGeom>
            <a:noFill/>
            <a:ln w="9525">
              <a:noFill/>
              <a:miter lim="800000"/>
              <a:headEnd/>
              <a:tailEnd/>
            </a:ln>
          </p:spPr>
          <p:txBody>
            <a:bodyPr wrap="none">
              <a:spAutoFit/>
            </a:bodyPr>
            <a:lstStyle/>
            <a:p>
              <a:pPr algn="ctr"/>
              <a:r>
                <a:rPr lang="en-US"/>
                <a:t>Anxiety</a:t>
              </a:r>
            </a:p>
          </p:txBody>
        </p:sp>
        <p:sp>
          <p:nvSpPr>
            <p:cNvPr id="46099" name="TextBox 18"/>
            <p:cNvSpPr txBox="1">
              <a:spLocks noChangeArrowheads="1"/>
            </p:cNvSpPr>
            <p:nvPr/>
          </p:nvSpPr>
          <p:spPr bwMode="auto">
            <a:xfrm>
              <a:off x="4102938" y="4054555"/>
              <a:ext cx="925675" cy="277673"/>
            </a:xfrm>
            <a:prstGeom prst="rect">
              <a:avLst/>
            </a:prstGeom>
            <a:noFill/>
            <a:ln w="9525">
              <a:noFill/>
              <a:miter lim="800000"/>
              <a:headEnd/>
              <a:tailEnd/>
            </a:ln>
          </p:spPr>
          <p:txBody>
            <a:bodyPr wrap="none">
              <a:spAutoFit/>
            </a:bodyPr>
            <a:lstStyle/>
            <a:p>
              <a:pPr algn="ctr"/>
              <a:r>
                <a:rPr lang="en-US"/>
                <a:t>Self Blame</a:t>
              </a:r>
            </a:p>
          </p:txBody>
        </p:sp>
        <p:sp>
          <p:nvSpPr>
            <p:cNvPr id="46100" name="TextBox 19"/>
            <p:cNvSpPr txBox="1">
              <a:spLocks noChangeArrowheads="1"/>
            </p:cNvSpPr>
            <p:nvPr/>
          </p:nvSpPr>
          <p:spPr bwMode="auto">
            <a:xfrm>
              <a:off x="4626001" y="4858724"/>
              <a:ext cx="910825" cy="463390"/>
            </a:xfrm>
            <a:prstGeom prst="rect">
              <a:avLst/>
            </a:prstGeom>
            <a:noFill/>
            <a:ln w="9525">
              <a:noFill/>
              <a:miter lim="800000"/>
              <a:headEnd/>
              <a:tailEnd/>
            </a:ln>
          </p:spPr>
          <p:txBody>
            <a:bodyPr wrap="none">
              <a:spAutoFit/>
            </a:bodyPr>
            <a:lstStyle/>
            <a:p>
              <a:pPr algn="ctr"/>
              <a:r>
                <a:rPr lang="en-US"/>
                <a:t>Less </a:t>
              </a:r>
            </a:p>
            <a:p>
              <a:pPr algn="ctr"/>
              <a:r>
                <a:rPr lang="en-US"/>
                <a:t>Productive</a:t>
              </a:r>
            </a:p>
          </p:txBody>
        </p:sp>
        <p:sp>
          <p:nvSpPr>
            <p:cNvPr id="46101" name="TextBox 20"/>
            <p:cNvSpPr txBox="1">
              <a:spLocks noChangeArrowheads="1"/>
            </p:cNvSpPr>
            <p:nvPr/>
          </p:nvSpPr>
          <p:spPr bwMode="auto">
            <a:xfrm>
              <a:off x="3637625" y="4972318"/>
              <a:ext cx="1079129" cy="461586"/>
            </a:xfrm>
            <a:prstGeom prst="rect">
              <a:avLst/>
            </a:prstGeom>
            <a:noFill/>
            <a:ln w="9525">
              <a:noFill/>
              <a:miter lim="800000"/>
              <a:headEnd/>
              <a:tailEnd/>
            </a:ln>
          </p:spPr>
          <p:txBody>
            <a:bodyPr wrap="none">
              <a:spAutoFit/>
            </a:bodyPr>
            <a:lstStyle/>
            <a:p>
              <a:pPr algn="ctr"/>
              <a:r>
                <a:rPr lang="en-US"/>
                <a:t>Reduction in </a:t>
              </a:r>
            </a:p>
            <a:p>
              <a:pPr algn="ctr"/>
              <a:r>
                <a:rPr lang="en-US"/>
                <a:t>Performance</a:t>
              </a:r>
            </a:p>
          </p:txBody>
        </p:sp>
        <p:sp>
          <p:nvSpPr>
            <p:cNvPr id="46102" name="TextBox 21"/>
            <p:cNvSpPr txBox="1">
              <a:spLocks noChangeArrowheads="1"/>
            </p:cNvSpPr>
            <p:nvPr/>
          </p:nvSpPr>
          <p:spPr bwMode="auto">
            <a:xfrm>
              <a:off x="3734977" y="3657879"/>
              <a:ext cx="1654995" cy="400282"/>
            </a:xfrm>
            <a:prstGeom prst="rect">
              <a:avLst/>
            </a:prstGeom>
            <a:noFill/>
            <a:ln w="9525">
              <a:noFill/>
              <a:miter lim="800000"/>
              <a:headEnd/>
              <a:tailEnd/>
            </a:ln>
          </p:spPr>
          <p:txBody>
            <a:bodyPr wrap="none">
              <a:spAutoFit/>
            </a:bodyPr>
            <a:lstStyle/>
            <a:p>
              <a:pPr algn="ctr"/>
              <a:r>
                <a:rPr lang="en-US" sz="2000" b="1"/>
                <a:t>INDIVIDUAL</a:t>
              </a:r>
            </a:p>
          </p:txBody>
        </p:sp>
      </p:grpSp>
      <p:pic>
        <p:nvPicPr>
          <p:cNvPr id="46089" name="Picture 9"/>
          <p:cNvPicPr>
            <a:picLocks noChangeAspect="1" noChangeArrowheads="1"/>
          </p:cNvPicPr>
          <p:nvPr/>
        </p:nvPicPr>
        <p:blipFill>
          <a:blip r:embed="rId3" cstate="print"/>
          <a:srcRect/>
          <a:stretch>
            <a:fillRect/>
          </a:stretch>
        </p:blipFill>
        <p:spPr bwMode="auto">
          <a:xfrm>
            <a:off x="1588" y="0"/>
            <a:ext cx="5715000" cy="895350"/>
          </a:xfrm>
          <a:prstGeom prst="rect">
            <a:avLst/>
          </a:prstGeom>
          <a:noFill/>
          <a:ln w="9525">
            <a:noFill/>
            <a:miter lim="800000"/>
            <a:headEnd/>
            <a:tailEnd/>
          </a:ln>
        </p:spPr>
      </p:pic>
      <p:sp>
        <p:nvSpPr>
          <p:cNvPr id="46090" name="Title 1"/>
          <p:cNvSpPr>
            <a:spLocks noGrp="1"/>
          </p:cNvSpPr>
          <p:nvPr>
            <p:ph type="title"/>
          </p:nvPr>
        </p:nvSpPr>
        <p:spPr bwMode="auto">
          <a:xfrm>
            <a:off x="5019675" y="36513"/>
            <a:ext cx="4121150" cy="422275"/>
          </a:xfrm>
          <a:noFill/>
        </p:spPr>
        <p:txBody>
          <a:bodyPr wrap="square" numCol="1" compatLnSpc="1">
            <a:prstTxWarp prst="textNoShape">
              <a:avLst/>
            </a:prstTxWarp>
          </a:bodyPr>
          <a:lstStyle/>
          <a:p>
            <a:r>
              <a:rPr smtClean="0">
                <a:ln>
                  <a:noFill/>
                </a:ln>
                <a:solidFill>
                  <a:schemeClr val="bg1"/>
                </a:solidFill>
                <a:latin typeface="Arial" pitchFamily="34" charset="0"/>
                <a:cs typeface="Arial" pitchFamily="34" charset="0"/>
              </a:rPr>
              <a:t>The Impact</a:t>
            </a:r>
          </a:p>
        </p:txBody>
      </p:sp>
      <p:sp>
        <p:nvSpPr>
          <p:cNvPr id="29" name="TextBox 35"/>
          <p:cNvSpPr txBox="1">
            <a:spLocks noChangeArrowheads="1"/>
          </p:cNvSpPr>
          <p:nvPr/>
        </p:nvSpPr>
        <p:spPr bwMode="auto">
          <a:xfrm>
            <a:off x="0" y="5072063"/>
            <a:ext cx="9144000" cy="968375"/>
          </a:xfrm>
          <a:prstGeom prst="rect">
            <a:avLst/>
          </a:prstGeom>
          <a:noFill/>
          <a:ln w="25400">
            <a:noFill/>
            <a:miter lim="800000"/>
            <a:headEnd/>
            <a:tailEnd/>
          </a:ln>
        </p:spPr>
        <p:txBody>
          <a:bodyPr>
            <a:spAutoFit/>
          </a:bodyPr>
          <a:lstStyle/>
          <a:p>
            <a:pPr algn="ctr">
              <a:lnSpc>
                <a:spcPct val="95000"/>
              </a:lnSpc>
            </a:pPr>
            <a:r>
              <a:rPr lang="en-US" sz="2000" b="1">
                <a:solidFill>
                  <a:schemeClr val="bg1"/>
                </a:solidFill>
              </a:rPr>
              <a:t>Bottom Line:</a:t>
            </a:r>
            <a:r>
              <a:rPr lang="en-US" sz="2000" b="1" i="1">
                <a:solidFill>
                  <a:schemeClr val="bg1"/>
                </a:solidFill>
              </a:rPr>
              <a:t/>
            </a:r>
            <a:br>
              <a:rPr lang="en-US" sz="2000" b="1" i="1">
                <a:solidFill>
                  <a:schemeClr val="bg1"/>
                </a:solidFill>
              </a:rPr>
            </a:br>
            <a:r>
              <a:rPr lang="en-US" sz="2000" b="1">
                <a:solidFill>
                  <a:schemeClr val="bg1"/>
                </a:solidFill>
              </a:rPr>
              <a:t>Sexual harassment and sexual assault endanger lives of </a:t>
            </a:r>
            <a:br>
              <a:rPr lang="en-US" sz="2000" b="1">
                <a:solidFill>
                  <a:schemeClr val="bg1"/>
                </a:solidFill>
              </a:rPr>
            </a:br>
            <a:r>
              <a:rPr lang="en-US" sz="2000" b="1">
                <a:solidFill>
                  <a:schemeClr val="bg1"/>
                </a:solidFill>
              </a:rPr>
              <a:t>individuals and threaten the Army</a:t>
            </a:r>
            <a:r>
              <a:rPr lang="en-US" altLang="en-US" sz="2000" b="1">
                <a:solidFill>
                  <a:schemeClr val="bg1"/>
                </a:solidFill>
              </a:rPr>
              <a:t>’</a:t>
            </a:r>
            <a:r>
              <a:rPr lang="en-US" sz="2000" b="1">
                <a:solidFill>
                  <a:schemeClr val="bg1"/>
                </a:solidFill>
              </a:rPr>
              <a:t>s mission.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1"/>
          <p:cNvSpPr>
            <a:spLocks noGrp="1"/>
          </p:cNvSpPr>
          <p:nvPr>
            <p:ph idx="1"/>
          </p:nvPr>
        </p:nvSpPr>
        <p:spPr bwMode="auto">
          <a:xfrm>
            <a:off x="260350" y="5473700"/>
            <a:ext cx="8569325" cy="501650"/>
          </a:xfrm>
          <a:noFill/>
          <a:ln>
            <a:miter lim="800000"/>
            <a:headEnd/>
            <a:tailEnd/>
          </a:ln>
        </p:spPr>
        <p:txBody>
          <a:bodyPr vert="horz" wrap="square" lIns="91440" tIns="45720" rIns="91440" bIns="45720" numCol="1" anchor="t" anchorCtr="0" compatLnSpc="1">
            <a:prstTxWarp prst="textNoShape">
              <a:avLst/>
            </a:prstTxWarp>
          </a:bodyPr>
          <a:lstStyle/>
          <a:p>
            <a:pPr marL="0" indent="0" algn="ctr">
              <a:buFont typeface="Arial" pitchFamily="34" charset="0"/>
              <a:buNone/>
            </a:pPr>
            <a:r>
              <a:rPr lang="en-US" altLang="en-US" smtClean="0">
                <a:latin typeface="Arial" pitchFamily="34" charset="0"/>
                <a:cs typeface="Arial" pitchFamily="34" charset="0"/>
              </a:rPr>
              <a:t>Soldier Training Video</a:t>
            </a:r>
          </a:p>
        </p:txBody>
      </p:sp>
      <p:sp>
        <p:nvSpPr>
          <p:cNvPr id="73731" name="Title 2"/>
          <p:cNvSpPr>
            <a:spLocks noGrp="1"/>
          </p:cNvSpPr>
          <p:nvPr>
            <p:ph type="title"/>
          </p:nvPr>
        </p:nvSpPr>
        <p:spPr bwMode="auto">
          <a:xfrm>
            <a:off x="4752975" y="0"/>
            <a:ext cx="4391025" cy="895350"/>
          </a:xfrm>
        </p:spPr>
        <p:txBody>
          <a:bodyPr wrap="square" numCol="1" compatLnSpc="1">
            <a:prstTxWarp prst="textNoShape">
              <a:avLst/>
            </a:prstTxWarp>
          </a:bodyPr>
          <a:lstStyle/>
          <a:p>
            <a:r>
              <a:rPr altLang="en-US" smtClean="0">
                <a:ln>
                  <a:noFill/>
                </a:ln>
                <a:latin typeface="Arial" pitchFamily="34" charset="0"/>
                <a:cs typeface="Arial" pitchFamily="34" charset="0"/>
              </a:rPr>
              <a:t>Real Time Impact,</a:t>
            </a:r>
            <a:br>
              <a:rPr altLang="en-US" smtClean="0">
                <a:ln>
                  <a:noFill/>
                </a:ln>
                <a:latin typeface="Arial" pitchFamily="34" charset="0"/>
                <a:cs typeface="Arial" pitchFamily="34" charset="0"/>
              </a:rPr>
            </a:br>
            <a:r>
              <a:rPr altLang="en-US" smtClean="0">
                <a:ln>
                  <a:noFill/>
                </a:ln>
                <a:latin typeface="Arial" pitchFamily="34" charset="0"/>
                <a:cs typeface="Arial" pitchFamily="34" charset="0"/>
              </a:rPr>
              <a:t>Part I</a:t>
            </a:r>
          </a:p>
        </p:txBody>
      </p:sp>
      <p:pic>
        <p:nvPicPr>
          <p:cNvPr id="2" name="Picture 1"/>
          <p:cNvPicPr>
            <a:picLocks noChangeAspect="1"/>
          </p:cNvPicPr>
          <p:nvPr/>
        </p:nvPicPr>
        <p:blipFill>
          <a:blip r:embed="rId2" cstate="print">
            <a:extLst/>
          </a:blip>
          <a:stretch>
            <a:fillRect/>
          </a:stretch>
        </p:blipFill>
        <p:spPr>
          <a:xfrm>
            <a:off x="1002082" y="1168835"/>
            <a:ext cx="7365304" cy="4142984"/>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3388" y="1774825"/>
            <a:ext cx="8305800" cy="1905000"/>
          </a:xfrm>
        </p:spPr>
        <p:txBody>
          <a:bodyPr/>
          <a:lstStyle/>
          <a:p>
            <a:pPr>
              <a:defRPr/>
            </a:pPr>
            <a:r>
              <a:rPr smtClean="0">
                <a:ea typeface="MS PGothic" pitchFamily="34" charset="-128"/>
              </a:rPr>
              <a:t>BREAK</a:t>
            </a:r>
            <a:endParaRPr>
              <a:ea typeface="MS PGothic" pitchFamily="34"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Rule 514</a:t>
            </a:r>
          </a:p>
        </p:txBody>
      </p:sp>
      <p:sp>
        <p:nvSpPr>
          <p:cNvPr id="75779" name="Text Placeholder 2"/>
          <p:cNvSpPr>
            <a:spLocks noGrp="1"/>
          </p:cNvSpPr>
          <p:nvPr>
            <p:ph type="body" sz="quarter" idx="10"/>
          </p:nvPr>
        </p:nvSpPr>
        <p:spPr bwMode="auto">
          <a:xfrm>
            <a:off x="3722688" y="935038"/>
            <a:ext cx="5243512" cy="5060950"/>
          </a:xfrm>
          <a:noFill/>
          <a:ln>
            <a:miter lim="800000"/>
            <a:headEnd/>
            <a:tailEnd/>
          </a:ln>
        </p:spPr>
        <p:txBody>
          <a:bodyPr vert="horz" wrap="square" lIns="91440" tIns="45720" rIns="91440" bIns="45720" numCol="1" anchor="t" anchorCtr="0" compatLnSpc="1">
            <a:prstTxWarp prst="textNoShape">
              <a:avLst/>
            </a:prstTxWarp>
          </a:bodyPr>
          <a:lstStyle/>
          <a:p>
            <a:pPr>
              <a:spcAft>
                <a:spcPts val="900"/>
              </a:spcAft>
              <a:buSzPct val="100000"/>
              <a:buFont typeface="Arial" pitchFamily="34" charset="0"/>
              <a:buChar char="•"/>
            </a:pPr>
            <a:r>
              <a:rPr lang="en-US" sz="1600" smtClean="0">
                <a:latin typeface="Arial" pitchFamily="34" charset="0"/>
                <a:cs typeface="Arial" pitchFamily="34" charset="0"/>
              </a:rPr>
              <a:t>A victim has a privilege to refuse to disclose and to prevent any other person from disclosing a confidential communication made between the victim and a victim advocate, in a case arising under the UCMJ, if such communication was made for the purpose of facilitating advice or supportive assistance to the victim.</a:t>
            </a:r>
          </a:p>
          <a:p>
            <a:pPr>
              <a:spcAft>
                <a:spcPts val="900"/>
              </a:spcAft>
              <a:buSzPct val="100000"/>
              <a:buFont typeface="Arial" pitchFamily="34" charset="0"/>
              <a:buChar char="•"/>
            </a:pPr>
            <a:r>
              <a:rPr lang="en-US" altLang="en-US" sz="1600" smtClean="0">
                <a:latin typeface="Arial" pitchFamily="34" charset="0"/>
                <a:cs typeface="Arial" pitchFamily="34" charset="0"/>
              </a:rPr>
              <a:t>“</a:t>
            </a:r>
            <a:r>
              <a:rPr lang="en-US" sz="1600" smtClean="0">
                <a:latin typeface="Arial" pitchFamily="34" charset="0"/>
                <a:cs typeface="Arial" pitchFamily="34" charset="0"/>
              </a:rPr>
              <a:t>Confidential communication</a:t>
            </a:r>
            <a:r>
              <a:rPr lang="en-US" altLang="en-US" sz="1600" smtClean="0">
                <a:latin typeface="Arial" pitchFamily="34" charset="0"/>
                <a:cs typeface="Arial" pitchFamily="34" charset="0"/>
              </a:rPr>
              <a:t>”</a:t>
            </a:r>
            <a:r>
              <a:rPr lang="en-US" sz="1600" smtClean="0">
                <a:latin typeface="Arial" pitchFamily="34" charset="0"/>
                <a:cs typeface="Arial" pitchFamily="34" charset="0"/>
              </a:rPr>
              <a:t> also applies to records the Sexual Assault Response Coordinator (SARC)/SHARP and Victim Advocate (VA)/SHARP Specialists maintain pertaining to communications with the victim.  These communications with SARC/SHARP and VA/SHARP Specialists and their associated records are considered privileged and are not to be released to others, including to commanders or law enforcement personnel.</a:t>
            </a:r>
          </a:p>
          <a:p>
            <a:pPr>
              <a:spcAft>
                <a:spcPts val="900"/>
              </a:spcAft>
              <a:buFont typeface="Arial" pitchFamily="34" charset="0"/>
              <a:buChar char="•"/>
            </a:pPr>
            <a:endParaRPr lang="en-US" sz="2200" smtClean="0">
              <a:latin typeface="Arial" pitchFamily="34" charset="0"/>
              <a:cs typeface="Arial" pitchFamily="34" charset="0"/>
            </a:endParaRPr>
          </a:p>
        </p:txBody>
      </p:sp>
      <p:pic>
        <p:nvPicPr>
          <p:cNvPr id="4" name="Picture 3"/>
          <p:cNvPicPr>
            <a:picLocks noChangeAspect="1"/>
          </p:cNvPicPr>
          <p:nvPr/>
        </p:nvPicPr>
        <p:blipFill>
          <a:blip r:embed="rId3" cstate="print">
            <a:extLst/>
          </a:blip>
          <a:stretch>
            <a:fillRect/>
          </a:stretch>
        </p:blipFill>
        <p:spPr>
          <a:xfrm>
            <a:off x="266874" y="2230073"/>
            <a:ext cx="3328382" cy="2208479"/>
          </a:xfrm>
          <a:prstGeom prst="roundRect">
            <a:avLst>
              <a:gd name="adj" fmla="val 16667"/>
            </a:avLst>
          </a:prstGeom>
          <a:ln>
            <a:noFill/>
          </a:ln>
          <a:effectLst>
            <a:outerShdw blurRad="292100" dist="139700" dir="2700000" algn="tl" rotWithShape="0">
              <a:srgbClr val="000000">
                <a:alpha val="65000"/>
              </a:srgbClr>
            </a:outerShdw>
          </a:effectLst>
          <a:scene3d>
            <a:camera prst="orthographicFront"/>
            <a:lightRig rig="contrasting" dir="t">
              <a:rot lat="0" lon="0" rev="4200000"/>
            </a:lightRig>
          </a:scene3d>
          <a:sp3d prstMaterial="plastic">
            <a:contourClr>
              <a:srgbClr val="969696"/>
            </a:contourClr>
          </a:sp3d>
        </p:spPr>
      </p:pic>
      <p:sp>
        <p:nvSpPr>
          <p:cNvPr id="75781" name="TextBox 4"/>
          <p:cNvSpPr txBox="1">
            <a:spLocks noChangeArrowheads="1"/>
          </p:cNvSpPr>
          <p:nvPr/>
        </p:nvSpPr>
        <p:spPr bwMode="auto">
          <a:xfrm>
            <a:off x="682625" y="4694238"/>
            <a:ext cx="2906713" cy="277812"/>
          </a:xfrm>
          <a:prstGeom prst="rect">
            <a:avLst/>
          </a:prstGeom>
          <a:noFill/>
          <a:ln w="9525">
            <a:noFill/>
            <a:miter lim="800000"/>
            <a:headEnd/>
            <a:tailEnd/>
          </a:ln>
        </p:spPr>
        <p:txBody>
          <a:bodyPr>
            <a:spAutoFit/>
          </a:bodyPr>
          <a:lstStyle/>
          <a:p>
            <a:r>
              <a:rPr lang="en-US" b="1">
                <a:solidFill>
                  <a:schemeClr val="bg1"/>
                </a:solidFill>
              </a:rPr>
              <a:t>DTFSAMS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Expedited Transfer Requests</a:t>
            </a:r>
          </a:p>
        </p:txBody>
      </p:sp>
      <p:sp>
        <p:nvSpPr>
          <p:cNvPr id="19459" name="Text Placeholder 2"/>
          <p:cNvSpPr>
            <a:spLocks noGrp="1"/>
          </p:cNvSpPr>
          <p:nvPr>
            <p:ph type="body" sz="quarter" idx="10"/>
          </p:nvPr>
        </p:nvSpPr>
        <p:spPr bwMode="auto">
          <a:xfrm>
            <a:off x="381000" y="1025525"/>
            <a:ext cx="8439150" cy="4938713"/>
          </a:xfrm>
          <a:noFill/>
          <a:ln>
            <a:miter lim="800000"/>
            <a:headEnd/>
            <a:tailEnd/>
          </a:ln>
        </p:spPr>
        <p:txBody>
          <a:bodyPr vert="horz" wrap="square" lIns="91440" tIns="45720" rIns="91440" bIns="45720" numCol="1" anchor="t" anchorCtr="0" compatLnSpc="1">
            <a:prstTxWarp prst="textNoShape">
              <a:avLst/>
            </a:prstTxWarp>
          </a:bodyPr>
          <a:lstStyle/>
          <a:p>
            <a:pPr>
              <a:spcAft>
                <a:spcPts val="900"/>
              </a:spcAft>
              <a:buSzPct val="100000"/>
              <a:buFont typeface="Arial" pitchFamily="34" charset="0"/>
              <a:buChar char="•"/>
            </a:pPr>
            <a:r>
              <a:rPr lang="en-US" sz="1800" smtClean="0">
                <a:latin typeface="Arial" pitchFamily="34" charset="0"/>
                <a:cs typeface="Arial" pitchFamily="34" charset="0"/>
              </a:rPr>
              <a:t>Sexual assault victims who file an unrestricted report can request an expedited transfer/reassignment from their current unit</a:t>
            </a:r>
          </a:p>
          <a:p>
            <a:pPr>
              <a:spcAft>
                <a:spcPts val="900"/>
              </a:spcAft>
              <a:buSzPct val="100000"/>
              <a:buFont typeface="Arial" pitchFamily="34" charset="0"/>
              <a:buChar char="•"/>
            </a:pPr>
            <a:r>
              <a:rPr lang="en-US" sz="1800" smtClean="0">
                <a:latin typeface="Arial" pitchFamily="34" charset="0"/>
                <a:cs typeface="Arial" pitchFamily="34" charset="0"/>
              </a:rPr>
              <a:t>The request must be submitted in writing using DA Form 4187</a:t>
            </a:r>
          </a:p>
          <a:p>
            <a:pPr>
              <a:spcAft>
                <a:spcPts val="900"/>
              </a:spcAft>
              <a:buSzPct val="100000"/>
              <a:buFont typeface="Arial" pitchFamily="34" charset="0"/>
              <a:buChar char="•"/>
            </a:pPr>
            <a:r>
              <a:rPr lang="en-US" sz="1800" smtClean="0">
                <a:latin typeface="Arial" pitchFamily="34" charset="0"/>
                <a:cs typeface="Arial" pitchFamily="34" charset="0"/>
              </a:rPr>
              <a:t>Commander (battalion or above) has 72 hours to recommend approval or disapproval of the request if he or she cannot otherwise approve the request</a:t>
            </a:r>
          </a:p>
          <a:p>
            <a:pPr>
              <a:spcAft>
                <a:spcPts val="900"/>
              </a:spcAft>
              <a:buSzPct val="100000"/>
              <a:buFont typeface="Arial" pitchFamily="34" charset="0"/>
              <a:buChar char="•"/>
            </a:pPr>
            <a:r>
              <a:rPr lang="en-US" sz="1800" smtClean="0">
                <a:latin typeface="Arial" pitchFamily="34" charset="0"/>
                <a:cs typeface="Arial" pitchFamily="34" charset="0"/>
              </a:rPr>
              <a:t>The transfer or reassignment may be:</a:t>
            </a:r>
          </a:p>
          <a:p>
            <a:pPr lvl="1">
              <a:spcAft>
                <a:spcPts val="900"/>
              </a:spcAft>
              <a:buFont typeface="Lucida Grande" pitchFamily="-84" charset="0"/>
              <a:buChar char="–"/>
              <a:tabLst>
                <a:tab pos="230188" algn="l"/>
              </a:tabLst>
            </a:pPr>
            <a:r>
              <a:rPr lang="en-US" sz="1400" smtClean="0">
                <a:latin typeface="Arial" pitchFamily="34" charset="0"/>
                <a:ea typeface="Arial" pitchFamily="34" charset="0"/>
                <a:cs typeface="Arial" pitchFamily="34" charset="0"/>
              </a:rPr>
              <a:t>Another unit at a different geographical location* </a:t>
            </a:r>
          </a:p>
          <a:p>
            <a:pPr lvl="1">
              <a:spcAft>
                <a:spcPts val="900"/>
              </a:spcAft>
              <a:buFont typeface="Lucida Grande" pitchFamily="-84" charset="0"/>
              <a:buChar char="–"/>
              <a:tabLst>
                <a:tab pos="230188" algn="l"/>
              </a:tabLst>
            </a:pPr>
            <a:r>
              <a:rPr lang="en-US" sz="1400" smtClean="0">
                <a:latin typeface="Arial" pitchFamily="34" charset="0"/>
                <a:ea typeface="Arial" pitchFamily="34" charset="0"/>
                <a:cs typeface="Arial" pitchFamily="34" charset="0"/>
              </a:rPr>
              <a:t>A different unit on the installation</a:t>
            </a:r>
          </a:p>
          <a:p>
            <a:pPr lvl="1">
              <a:spcAft>
                <a:spcPts val="900"/>
              </a:spcAft>
              <a:buFont typeface="Lucida Grande" pitchFamily="-84" charset="0"/>
              <a:buChar char="–"/>
              <a:tabLst>
                <a:tab pos="230188" algn="l"/>
              </a:tabLst>
            </a:pPr>
            <a:r>
              <a:rPr lang="en-US" sz="1400" smtClean="0">
                <a:latin typeface="Arial" pitchFamily="34" charset="0"/>
                <a:ea typeface="Arial" pitchFamily="34" charset="0"/>
                <a:cs typeface="Arial" pitchFamily="34" charset="0"/>
              </a:rPr>
              <a:t>Another company within the same battalion</a:t>
            </a:r>
          </a:p>
          <a:p>
            <a:pPr lvl="1">
              <a:spcAft>
                <a:spcPts val="900"/>
              </a:spcAft>
              <a:buFont typeface="Lucida Grande" pitchFamily="-84" charset="0"/>
              <a:buChar char="–"/>
              <a:tabLst>
                <a:tab pos="230188" algn="l"/>
              </a:tabLst>
            </a:pPr>
            <a:r>
              <a:rPr lang="en-US" sz="1400" smtClean="0">
                <a:latin typeface="Arial" pitchFamily="34" charset="0"/>
                <a:ea typeface="Arial" pitchFamily="34" charset="0"/>
                <a:cs typeface="Arial" pitchFamily="34" charset="0"/>
              </a:rPr>
              <a:t>Another battalion within the same brigade </a:t>
            </a:r>
          </a:p>
          <a:p>
            <a:pPr lvl="1">
              <a:spcAft>
                <a:spcPts val="900"/>
              </a:spcAft>
              <a:buFont typeface="Lucida Grande" pitchFamily="-84" charset="0"/>
              <a:buChar char="–"/>
              <a:tabLst>
                <a:tab pos="230188" algn="l"/>
              </a:tabLst>
            </a:pPr>
            <a:r>
              <a:rPr lang="en-US" sz="1400" smtClean="0">
                <a:latin typeface="Arial" pitchFamily="34" charset="0"/>
                <a:ea typeface="Arial" pitchFamily="34" charset="0"/>
                <a:cs typeface="Arial" pitchFamily="34" charset="0"/>
              </a:rPr>
              <a:t>Another brigade within the same division</a:t>
            </a:r>
          </a:p>
          <a:p>
            <a:pPr lvl="1">
              <a:spcAft>
                <a:spcPts val="900"/>
              </a:spcAft>
              <a:buFont typeface="Lucida Grande" pitchFamily="-84" charset="0"/>
              <a:buNone/>
              <a:tabLst>
                <a:tab pos="230188" algn="l"/>
              </a:tabLst>
            </a:pPr>
            <a:r>
              <a:rPr lang="en-US" sz="1400" smtClean="0">
                <a:latin typeface="Arial" pitchFamily="34" charset="0"/>
                <a:ea typeface="Arial" pitchFamily="34" charset="0"/>
                <a:cs typeface="Arial" pitchFamily="34" charset="0"/>
              </a:rPr>
              <a:t>*All permanent change of station (PCS) requests must be approved by the commander of Human Resources Command (HRC) </a:t>
            </a:r>
          </a:p>
          <a:p>
            <a:pPr>
              <a:spcAft>
                <a:spcPts val="900"/>
              </a:spcAft>
              <a:buFont typeface="Arial" pitchFamily="34" charset="0"/>
              <a:buChar char="•"/>
            </a:pPr>
            <a:endParaRPr lang="en-US" sz="2000" smtClean="0">
              <a:latin typeface="Arial" pitchFamily="34" charset="0"/>
              <a:cs typeface="Arial" pitchFamily="34" charset="0"/>
            </a:endParaRPr>
          </a:p>
          <a:p>
            <a:pPr>
              <a:spcAft>
                <a:spcPts val="900"/>
              </a:spcAft>
              <a:buFont typeface="Arial" pitchFamily="34" charset="0"/>
              <a:buChar char="•"/>
            </a:pPr>
            <a:endParaRPr lang="en-US" sz="220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5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Protective Orders</a:t>
            </a:r>
          </a:p>
        </p:txBody>
      </p:sp>
      <p:sp>
        <p:nvSpPr>
          <p:cNvPr id="19459" name="Text Placeholder 2"/>
          <p:cNvSpPr>
            <a:spLocks noGrp="1"/>
          </p:cNvSpPr>
          <p:nvPr>
            <p:ph type="body" sz="quarter" idx="10"/>
          </p:nvPr>
        </p:nvSpPr>
        <p:spPr bwMode="auto">
          <a:xfrm>
            <a:off x="381000" y="1066800"/>
            <a:ext cx="8439150" cy="4865688"/>
          </a:xfrm>
          <a:noFill/>
          <a:ln>
            <a:miter lim="800000"/>
            <a:headEnd/>
            <a:tailEnd/>
          </a:ln>
        </p:spPr>
        <p:txBody>
          <a:bodyPr vert="horz" wrap="square" lIns="91440" tIns="45720" rIns="91440" bIns="45720" numCol="1" anchor="t" anchorCtr="0" compatLnSpc="1">
            <a:prstTxWarp prst="textNoShape">
              <a:avLst/>
            </a:prstTxWarp>
          </a:bodyPr>
          <a:lstStyle/>
          <a:p>
            <a:pPr>
              <a:buSzPct val="100000"/>
              <a:buFont typeface="Arial" pitchFamily="34" charset="0"/>
              <a:buChar char="•"/>
            </a:pPr>
            <a:r>
              <a:rPr lang="en-US" sz="2000" smtClean="0">
                <a:latin typeface="Arial" pitchFamily="34" charset="0"/>
                <a:cs typeface="Arial" pitchFamily="34" charset="0"/>
              </a:rPr>
              <a:t>Military Protection Order (MPO)</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Will remain in effect until such time as the commander terminates the order or issues a replacement order </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Issuing commander shall notify the appropriate civilian authorities of any change made in a protective order, or its termination and the termination of the protective order, or its issuance if the Soldier and any individual involved does not reside on a military installation at any time during the MPO</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Are not enforceable by civilian authorities off post.  Off-base violations of the MPO should be reported to the issuing commander, Department of Defense (DOD) law enforcement, and Criminal Investigation Division (CID) for investigation</a:t>
            </a:r>
          </a:p>
          <a:p>
            <a:pPr>
              <a:buSzPct val="100000"/>
              <a:buFont typeface="Arial" pitchFamily="34" charset="0"/>
              <a:buChar char="•"/>
            </a:pPr>
            <a:r>
              <a:rPr lang="en-US" sz="2000" smtClean="0">
                <a:latin typeface="Arial" pitchFamily="34" charset="0"/>
                <a:cs typeface="Arial" pitchFamily="34" charset="0"/>
              </a:rPr>
              <a:t>Civilian Protection Order (CPO)</a:t>
            </a:r>
          </a:p>
          <a:p>
            <a:pPr lvl="1">
              <a:spcAft>
                <a:spcPts val="900"/>
              </a:spcAft>
              <a:buFont typeface="Lucida Grande" pitchFamily="-84" charset="0"/>
              <a:buChar char="–"/>
              <a:tabLst>
                <a:tab pos="230188" algn="l"/>
              </a:tabLst>
            </a:pPr>
            <a:r>
              <a:rPr lang="en-US" sz="1600" smtClean="0">
                <a:latin typeface="Arial" pitchFamily="34" charset="0"/>
                <a:ea typeface="Arial" pitchFamily="34" charset="0"/>
                <a:cs typeface="Arial" pitchFamily="34" charset="0"/>
              </a:rPr>
              <a:t>Shall have the same force and effect on a military installation as such order has within the jurisdiction of the court that issued such order </a:t>
            </a:r>
          </a:p>
          <a:p>
            <a:pPr>
              <a:spcAft>
                <a:spcPts val="900"/>
              </a:spcAft>
              <a:buFont typeface="Arial" pitchFamily="34" charset="0"/>
              <a:buNone/>
            </a:pPr>
            <a:endParaRPr lang="en-US" sz="2000" smtClean="0">
              <a:latin typeface="Arial" pitchFamily="34" charset="0"/>
              <a:cs typeface="Arial" pitchFamily="34" charset="0"/>
            </a:endParaRPr>
          </a:p>
          <a:p>
            <a:pPr>
              <a:spcAft>
                <a:spcPts val="900"/>
              </a:spcAft>
              <a:buFont typeface="Arial" pitchFamily="34" charset="0"/>
              <a:buChar char="•"/>
            </a:pPr>
            <a:endParaRPr lang="en-US" sz="220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altLang="en-US" smtClean="0">
                <a:ln>
                  <a:noFill/>
                </a:ln>
                <a:latin typeface="Arial" pitchFamily="34" charset="0"/>
                <a:cs typeface="Arial" pitchFamily="34" charset="0"/>
              </a:rPr>
              <a:t>Ensuring Victim Safety: Scenario </a:t>
            </a:r>
          </a:p>
        </p:txBody>
      </p:sp>
      <p:sp>
        <p:nvSpPr>
          <p:cNvPr id="68611" name="Text Placeholder 2"/>
          <p:cNvSpPr>
            <a:spLocks noGrp="1"/>
          </p:cNvSpPr>
          <p:nvPr>
            <p:ph type="body" sz="quarter" idx="10"/>
          </p:nvPr>
        </p:nvSpPr>
        <p:spPr bwMode="auto">
          <a:xfrm>
            <a:off x="219075" y="1119188"/>
            <a:ext cx="8761413" cy="5008562"/>
          </a:xfrm>
          <a:ln>
            <a:miter lim="800000"/>
            <a:headEnd/>
            <a:tailEnd/>
          </a:ln>
        </p:spPr>
        <p:txBody>
          <a:bodyPr vert="horz" wrap="square" lIns="91440" tIns="45720" rIns="91440" bIns="45720" numCol="1" anchor="t" anchorCtr="0" compatLnSpc="1">
            <a:prstTxWarp prst="textNoShape">
              <a:avLst/>
            </a:prstTxWarp>
          </a:bodyPr>
          <a:lstStyle/>
          <a:p>
            <a:pPr marL="0" indent="0">
              <a:spcAft>
                <a:spcPts val="900"/>
              </a:spcAft>
              <a:buSzPct val="100000"/>
              <a:buFont typeface="Arial"/>
              <a:buNone/>
              <a:tabLst>
                <a:tab pos="0" algn="l"/>
              </a:tabLst>
              <a:defRPr/>
            </a:pPr>
            <a:r>
              <a:rPr lang="en-US" altLang="en-US" sz="1800" dirty="0" smtClean="0">
                <a:latin typeface="Arial" pitchFamily="34" charset="0"/>
                <a:cs typeface="Arial" pitchFamily="34" charset="0"/>
              </a:rPr>
              <a:t>SSG Barnes wakes up the next day and realizes that while she was passed out, SSG Nash had sex with her.  She confronts him, and he informs her that she “wanted it.”  SSG Barnes decides to file a report, and SSG Nash calls her to tell her that unless she drops the charges, he will “see to it that she regrets it.”  SSG Barnes fears for her safety since SSG Nash is also in her unit, so she decides to file an Unrestricted Report and approaches the SARC/SHARP Specialist to ask about options for her safety and an expedited transfer. </a:t>
            </a:r>
          </a:p>
          <a:p>
            <a:pPr marL="573087" lvl="1" indent="-342900">
              <a:spcAft>
                <a:spcPts val="900"/>
              </a:spcAft>
              <a:buFont typeface="+mj-lt"/>
              <a:buAutoNum type="arabicPeriod"/>
              <a:defRPr/>
            </a:pPr>
            <a:r>
              <a:rPr lang="en-US" altLang="en-US" sz="1400" dirty="0" smtClean="0">
                <a:latin typeface="Arial" pitchFamily="34" charset="0"/>
                <a:ea typeface="Arial" pitchFamily="34" charset="0"/>
                <a:cs typeface="Arial" pitchFamily="34" charset="0"/>
              </a:rPr>
              <a:t>How long is an MPO in effect? </a:t>
            </a:r>
          </a:p>
          <a:p>
            <a:pPr marL="571500" lvl="1" indent="-342900">
              <a:spcAft>
                <a:spcPts val="900"/>
              </a:spcAft>
              <a:buFont typeface="Arial" pitchFamily="34" charset="0"/>
              <a:buAutoNum type="arabicPeriod"/>
              <a:tabLst>
                <a:tab pos="230188" algn="l"/>
              </a:tabLst>
              <a:defRPr/>
            </a:pPr>
            <a:r>
              <a:rPr lang="en-US" altLang="en-US" sz="1400" dirty="0" smtClean="0">
                <a:latin typeface="Arial" pitchFamily="34" charset="0"/>
                <a:ea typeface="Arial" pitchFamily="34" charset="0"/>
                <a:cs typeface="Arial" pitchFamily="34" charset="0"/>
              </a:rPr>
              <a:t>Who has to be notified of the MPO?</a:t>
            </a:r>
          </a:p>
          <a:p>
            <a:pPr marL="571500" lvl="1" indent="-342900">
              <a:spcAft>
                <a:spcPts val="900"/>
              </a:spcAft>
              <a:buFont typeface="Arial" pitchFamily="34" charset="0"/>
              <a:buAutoNum type="arabicPeriod"/>
              <a:tabLst>
                <a:tab pos="230188" algn="l"/>
              </a:tabLst>
              <a:defRPr/>
            </a:pPr>
            <a:r>
              <a:rPr lang="en-US" altLang="en-US" sz="1400" dirty="0" smtClean="0">
                <a:latin typeface="Arial" pitchFamily="34" charset="0"/>
                <a:ea typeface="Arial" pitchFamily="34" charset="0"/>
                <a:cs typeface="Arial" pitchFamily="34" charset="0"/>
              </a:rPr>
              <a:t>Are MPOs enforceable by civilian law enforcement?  Does she have any other off-base options?</a:t>
            </a:r>
          </a:p>
          <a:p>
            <a:pPr marL="571500" lvl="1" indent="-342900">
              <a:spcAft>
                <a:spcPts val="900"/>
              </a:spcAft>
              <a:buFont typeface="Arial" pitchFamily="34" charset="0"/>
              <a:buAutoNum type="arabicPeriod"/>
              <a:tabLst>
                <a:tab pos="230188" algn="l"/>
              </a:tabLst>
              <a:defRPr/>
            </a:pPr>
            <a:r>
              <a:rPr lang="en-US" altLang="en-US" sz="1400" dirty="0" smtClean="0">
                <a:latin typeface="Arial" pitchFamily="34" charset="0"/>
                <a:ea typeface="Arial" pitchFamily="34" charset="0"/>
                <a:cs typeface="Arial" pitchFamily="34" charset="0"/>
              </a:rPr>
              <a:t>After the commander receives SSG Barnes’ expedited transfer request, how much time does he/she have to make a decision?</a:t>
            </a:r>
          </a:p>
          <a:p>
            <a:pPr marL="571500" lvl="1" indent="-342900">
              <a:spcAft>
                <a:spcPts val="900"/>
              </a:spcAft>
              <a:buFont typeface="Arial" pitchFamily="34" charset="0"/>
              <a:buAutoNum type="arabicPeriod"/>
              <a:tabLst>
                <a:tab pos="230188" algn="l"/>
              </a:tabLst>
              <a:defRPr/>
            </a:pPr>
            <a:r>
              <a:rPr lang="en-US" altLang="en-US" sz="1400" dirty="0" smtClean="0">
                <a:latin typeface="Arial" pitchFamily="34" charset="0"/>
                <a:ea typeface="Arial" pitchFamily="34" charset="0"/>
                <a:cs typeface="Arial" pitchFamily="34" charset="0"/>
              </a:rPr>
              <a:t>If SPC Barnes’ transfer request involved a permanent change of station (PCS), who has the authority to approve?</a:t>
            </a:r>
          </a:p>
          <a:p>
            <a:pPr marL="571500" lvl="1" indent="-342900">
              <a:spcAft>
                <a:spcPts val="900"/>
              </a:spcAft>
              <a:buFont typeface="Arial" pitchFamily="34" charset="0"/>
              <a:buAutoNum type="arabicPeriod"/>
              <a:tabLst>
                <a:tab pos="230188" algn="l"/>
              </a:tabLst>
              <a:defRPr/>
            </a:pPr>
            <a:endParaRPr lang="en-US" altLang="en-US" sz="2200" dirty="0" smtClean="0">
              <a:latin typeface="Arial" pitchFamily="34" charset="0"/>
              <a:ea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bwMode="auto">
          <a:xfrm>
            <a:off x="133350" y="933450"/>
            <a:ext cx="8459788" cy="5464175"/>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tabLst>
                <a:tab pos="341313" algn="l"/>
              </a:tabLst>
            </a:pPr>
            <a:r>
              <a:rPr lang="en-US" smtClean="0"/>
              <a:t>Nonstranger</a:t>
            </a:r>
            <a:endParaRPr lang="en-US" sz="2000" smtClean="0"/>
          </a:p>
          <a:p>
            <a:pPr marL="520700" lvl="1">
              <a:spcBef>
                <a:spcPct val="0"/>
              </a:spcBef>
              <a:buFont typeface="Arial" pitchFamily="34" charset="0"/>
              <a:buChar char="−"/>
            </a:pPr>
            <a:r>
              <a:rPr lang="en-US" smtClean="0">
                <a:ea typeface="Arial" pitchFamily="34" charset="0"/>
              </a:rPr>
              <a:t>Most common type of sexual assault; includes acquaintance rape, drug-facilitated rape, and marital rape</a:t>
            </a:r>
          </a:p>
          <a:p>
            <a:pPr>
              <a:spcBef>
                <a:spcPct val="0"/>
              </a:spcBef>
              <a:tabLst>
                <a:tab pos="341313" algn="l"/>
              </a:tabLst>
            </a:pPr>
            <a:r>
              <a:rPr lang="en-US" smtClean="0"/>
              <a:t>Stranger</a:t>
            </a:r>
          </a:p>
          <a:p>
            <a:pPr marL="520700" lvl="1">
              <a:spcBef>
                <a:spcPct val="0"/>
              </a:spcBef>
              <a:buFont typeface="Arial" pitchFamily="34" charset="0"/>
              <a:buChar char="−"/>
            </a:pPr>
            <a:r>
              <a:rPr lang="en-US" smtClean="0">
                <a:ea typeface="Arial" pitchFamily="34" charset="0"/>
              </a:rPr>
              <a:t>Stranger rape is less likely to occur than nonstranger rape</a:t>
            </a:r>
          </a:p>
          <a:p>
            <a:pPr>
              <a:spcBef>
                <a:spcPct val="0"/>
              </a:spcBef>
              <a:tabLst>
                <a:tab pos="341313" algn="l"/>
              </a:tabLst>
            </a:pPr>
            <a:r>
              <a:rPr lang="en-US" smtClean="0"/>
              <a:t>Gang and multiple rapes</a:t>
            </a:r>
          </a:p>
          <a:p>
            <a:pPr marL="520700" lvl="1">
              <a:spcBef>
                <a:spcPct val="0"/>
              </a:spcBef>
              <a:buFont typeface="Arial" pitchFamily="34" charset="0"/>
              <a:buChar char="−"/>
            </a:pPr>
            <a:r>
              <a:rPr lang="en-US" smtClean="0">
                <a:ea typeface="Arial" pitchFamily="34" charset="0"/>
              </a:rPr>
              <a:t>Victim usually knows or </a:t>
            </a:r>
            <a:br>
              <a:rPr lang="en-US" smtClean="0">
                <a:ea typeface="Arial" pitchFamily="34" charset="0"/>
              </a:rPr>
            </a:br>
            <a:r>
              <a:rPr lang="en-US" smtClean="0">
                <a:ea typeface="Arial" pitchFamily="34" charset="0"/>
              </a:rPr>
              <a:t>has been acquainted with at</a:t>
            </a:r>
            <a:br>
              <a:rPr lang="en-US" smtClean="0">
                <a:ea typeface="Arial" pitchFamily="34" charset="0"/>
              </a:rPr>
            </a:br>
            <a:r>
              <a:rPr lang="en-US" smtClean="0">
                <a:ea typeface="Arial" pitchFamily="34" charset="0"/>
              </a:rPr>
              <a:t>least one member of the group</a:t>
            </a:r>
          </a:p>
          <a:p>
            <a:pPr>
              <a:spcBef>
                <a:spcPct val="0"/>
              </a:spcBef>
              <a:tabLst>
                <a:tab pos="341313" algn="l"/>
              </a:tabLst>
            </a:pPr>
            <a:r>
              <a:rPr lang="en-US" smtClean="0"/>
              <a:t>Drug-facilitated sexual </a:t>
            </a:r>
            <a:br>
              <a:rPr lang="en-US" smtClean="0"/>
            </a:br>
            <a:r>
              <a:rPr lang="en-US" smtClean="0"/>
              <a:t>assault</a:t>
            </a:r>
          </a:p>
          <a:p>
            <a:pPr marL="520700" lvl="1">
              <a:spcBef>
                <a:spcPct val="0"/>
              </a:spcBef>
              <a:buFont typeface="Arial" pitchFamily="34" charset="0"/>
              <a:buChar char="−"/>
            </a:pPr>
            <a:r>
              <a:rPr lang="en-US" smtClean="0">
                <a:ea typeface="Arial" pitchFamily="34" charset="0"/>
              </a:rPr>
              <a:t>Believed to be increasing</a:t>
            </a:r>
          </a:p>
        </p:txBody>
      </p:sp>
      <p:sp>
        <p:nvSpPr>
          <p:cNvPr id="79875" name="Rectangle 2"/>
          <p:cNvSpPr>
            <a:spLocks noGrp="1" noChangeArrowheads="1"/>
          </p:cNvSpPr>
          <p:nvPr>
            <p:ph type="title"/>
          </p:nvPr>
        </p:nvSpPr>
        <p:spPr bwMode="auto">
          <a:xfrm>
            <a:off x="914400" y="-196850"/>
            <a:ext cx="8229600" cy="685800"/>
          </a:xfrm>
          <a:noFill/>
          <a:ln>
            <a:miter lim="800000"/>
            <a:headEnd/>
            <a:tailEnd/>
          </a:ln>
        </p:spPr>
        <p:txBody>
          <a:bodyPr vert="horz" wrap="square" lIns="91440" rIns="91440" numCol="1" compatLnSpc="1">
            <a:prstTxWarp prst="textNoShape">
              <a:avLst/>
            </a:prstTxWarp>
          </a:bodyPr>
          <a:lstStyle/>
          <a:p>
            <a:pPr eaLnBrk="1" hangingPunct="1"/>
            <a:r>
              <a:rPr smtClean="0">
                <a:ln>
                  <a:noFill/>
                </a:ln>
              </a:rPr>
              <a:t>Types of Offenders</a:t>
            </a:r>
          </a:p>
        </p:txBody>
      </p:sp>
      <p:pic>
        <p:nvPicPr>
          <p:cNvPr id="92161" name="Picture 1" descr="https://photos-3.dropbox.com/t/0/AAAdCqtdd4YAIF_3D6ZZg4hhaHc474f2jQjmEPJNHgvq0g/12/121417593/png/32x32/3/1367971200/0/2/sexual%20harassment%202.PNG/xr5ZjxlbvdvXJduIx-WBH8H1SGhFyo4obiRyVYKxEpg?size=1024x768"/>
          <p:cNvPicPr>
            <a:picLocks noChangeAspect="1" noChangeArrowheads="1"/>
          </p:cNvPicPr>
          <p:nvPr/>
        </p:nvPicPr>
        <p:blipFill>
          <a:blip r:embed="rId3" cstate="print"/>
          <a:srcRect/>
          <a:stretch>
            <a:fillRect/>
          </a:stretch>
        </p:blipFill>
        <p:spPr bwMode="auto">
          <a:xfrm>
            <a:off x="4627253" y="3226676"/>
            <a:ext cx="4223334" cy="2480371"/>
          </a:xfrm>
          <a:prstGeom prst="roundRect">
            <a:avLst>
              <a:gd name="adj" fmla="val 8594"/>
            </a:avLst>
          </a:prstGeom>
          <a:solidFill>
            <a:srgbClr val="FFFFFF">
              <a:shade val="85000"/>
            </a:srgbClr>
          </a:solidFill>
          <a:ln>
            <a:noFill/>
          </a:ln>
          <a:effectLst>
            <a:outerShdw blurRad="292100" dist="139700" dir="2700000" algn="tl" rotWithShape="0">
              <a:srgbClr val="000000">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3555">
                                            <p:txEl>
                                              <p:pRg st="2" end="2"/>
                                            </p:txEl>
                                          </p:spTgt>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1000"/>
                                  </p:stCondLst>
                                  <p:childTnLst>
                                    <p:set>
                                      <p:cBhvr>
                                        <p:cTn id="16"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3555">
                                            <p:txEl>
                                              <p:pRg st="4" end="4"/>
                                            </p:txEl>
                                          </p:spTgt>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1000"/>
                                  </p:stCondLst>
                                  <p:childTnLst>
                                    <p:set>
                                      <p:cBhvr>
                                        <p:cTn id="23"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3555">
                                            <p:txEl>
                                              <p:pRg st="6" end="6"/>
                                            </p:txEl>
                                          </p:spTgt>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1000"/>
                                  </p:stCondLst>
                                  <p:childTnLst>
                                    <p:set>
                                      <p:cBhvr>
                                        <p:cTn id="30"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6138" y="-98425"/>
            <a:ext cx="8297862" cy="685800"/>
          </a:xfrm>
          <a:prstGeom prst="rect">
            <a:avLst/>
          </a:prstGeom>
        </p:spPr>
        <p:txBody>
          <a:bodyPr/>
          <a:lstStyle/>
          <a:p>
            <a:pPr algn="r">
              <a:defRPr/>
            </a:pPr>
            <a:r>
              <a:rPr lang="en-US" sz="600" spc="-100" dirty="0">
                <a:ln w="3200">
                  <a:noFill/>
                  <a:prstDash val="solid"/>
                  <a:round/>
                </a:ln>
                <a:solidFill>
                  <a:schemeClr val="bg1"/>
                </a:solidFill>
                <a:ea typeface="MS PGothic" pitchFamily="34" charset="-128"/>
              </a:rPr>
              <a:t/>
            </a:r>
            <a:br>
              <a:rPr lang="en-US" sz="600" spc="-100" dirty="0">
                <a:ln w="3200">
                  <a:noFill/>
                  <a:prstDash val="solid"/>
                  <a:round/>
                </a:ln>
                <a:solidFill>
                  <a:schemeClr val="bg1"/>
                </a:solidFill>
                <a:ea typeface="MS PGothic" pitchFamily="34" charset="-128"/>
              </a:rPr>
            </a:br>
            <a:r>
              <a:rPr lang="en-US" sz="3200" spc="-100" dirty="0">
                <a:ln w="3200">
                  <a:noFill/>
                  <a:prstDash val="solid"/>
                  <a:round/>
                </a:ln>
                <a:solidFill>
                  <a:schemeClr val="bg1"/>
                </a:solidFill>
                <a:ea typeface="MS PGothic" pitchFamily="34" charset="-128"/>
              </a:rPr>
              <a:t>Bystander Intervention </a:t>
            </a:r>
          </a:p>
          <a:p>
            <a:pPr algn="r">
              <a:defRPr/>
            </a:pPr>
            <a:r>
              <a:rPr lang="en-US" sz="3200" spc="-100" dirty="0">
                <a:ln w="3200">
                  <a:noFill/>
                  <a:prstDash val="solid"/>
                  <a:round/>
                </a:ln>
                <a:solidFill>
                  <a:schemeClr val="bg1"/>
                </a:solidFill>
                <a:ea typeface="MS PGothic" pitchFamily="34" charset="-128"/>
              </a:rPr>
              <a:t>Process</a:t>
            </a:r>
          </a:p>
        </p:txBody>
      </p:sp>
      <p:grpSp>
        <p:nvGrpSpPr>
          <p:cNvPr id="3" name="Group 4"/>
          <p:cNvGrpSpPr/>
          <p:nvPr/>
        </p:nvGrpSpPr>
        <p:grpSpPr>
          <a:xfrm>
            <a:off x="738950" y="1247173"/>
            <a:ext cx="7598664" cy="1043778"/>
            <a:chOff x="0" y="2302"/>
            <a:chExt cx="7598664" cy="1043778"/>
          </a:xfrm>
          <a:scene3d>
            <a:camera prst="orthographicFront"/>
            <a:lightRig rig="flat" dir="t"/>
          </a:scene3d>
        </p:grpSpPr>
        <p:sp>
          <p:nvSpPr>
            <p:cNvPr id="4" name="Up Arrow Callout 3"/>
            <p:cNvSpPr/>
            <p:nvPr/>
          </p:nvSpPr>
          <p:spPr>
            <a:xfrm rot="10800000">
              <a:off x="0" y="2302"/>
              <a:ext cx="7598664" cy="1043778"/>
            </a:xfrm>
            <a:prstGeom prst="upArrowCallout">
              <a:avLst/>
            </a:prstGeom>
            <a:sp3d prstMaterial="dkEdge">
              <a:bevelT w="8200" h="38100"/>
            </a:sp3d>
          </p:spPr>
          <p:style>
            <a:lnRef idx="0">
              <a:schemeClr val="lt1">
                <a:hueOff val="0"/>
                <a:satOff val="0"/>
                <a:lumOff val="0"/>
                <a:alphaOff val="0"/>
              </a:schemeClr>
            </a:lnRef>
            <a:fillRef idx="2">
              <a:schemeClr val="accent1">
                <a:shade val="50000"/>
                <a:hueOff val="33949"/>
                <a:satOff val="1931"/>
                <a:lumOff val="14520"/>
                <a:alphaOff val="0"/>
              </a:schemeClr>
            </a:fillRef>
            <a:effectRef idx="1">
              <a:schemeClr val="accent1">
                <a:shade val="50000"/>
                <a:hueOff val="33949"/>
                <a:satOff val="1931"/>
                <a:lumOff val="14520"/>
                <a:alphaOff val="0"/>
              </a:schemeClr>
            </a:effectRef>
            <a:fontRef idx="minor">
              <a:schemeClr val="dk1"/>
            </a:fontRef>
          </p:style>
        </p:sp>
        <p:sp>
          <p:nvSpPr>
            <p:cNvPr id="5" name="Up Arrow Callout 4"/>
            <p:cNvSpPr/>
            <p:nvPr/>
          </p:nvSpPr>
          <p:spPr>
            <a:xfrm rot="21600000">
              <a:off x="0" y="2302"/>
              <a:ext cx="7598664" cy="678216"/>
            </a:xfrm>
            <a:prstGeom prst="rect">
              <a:avLst/>
            </a:prstGeom>
            <a:sp3d/>
          </p:spPr>
          <p:style>
            <a:lnRef idx="0">
              <a:scrgbClr r="0" g="0" b="0"/>
            </a:lnRef>
            <a:fillRef idx="0">
              <a:scrgbClr r="0" g="0" b="0"/>
            </a:fillRef>
            <a:effectRef idx="0">
              <a:scrgbClr r="0" g="0" b="0"/>
            </a:effectRef>
            <a:fontRef idx="minor">
              <a:schemeClr val="dk1"/>
            </a:fontRef>
          </p:style>
          <p:txBody>
            <a:bodyPr lIns="170688" tIns="170688" rIns="170688" bIns="170688" spcCol="1270" anchor="ctr"/>
            <a:lstStyle/>
            <a:p>
              <a:pPr algn="ctr" defTabSz="1066800">
                <a:lnSpc>
                  <a:spcPct val="90000"/>
                </a:lnSpc>
                <a:spcAft>
                  <a:spcPct val="35000"/>
                </a:spcAft>
                <a:defRPr/>
              </a:pPr>
              <a:r>
                <a:rPr lang="en-US" sz="2400" dirty="0">
                  <a:latin typeface="Arial" pitchFamily="34" charset="0"/>
                  <a:cs typeface="Arial" pitchFamily="34" charset="0"/>
                </a:rPr>
                <a:t>1.  Notice the event along a continuum of behaviors</a:t>
              </a:r>
            </a:p>
          </p:txBody>
        </p:sp>
      </p:grpSp>
      <p:grpSp>
        <p:nvGrpSpPr>
          <p:cNvPr id="6" name="Group 7"/>
          <p:cNvGrpSpPr/>
          <p:nvPr/>
        </p:nvGrpSpPr>
        <p:grpSpPr>
          <a:xfrm>
            <a:off x="705761" y="2316893"/>
            <a:ext cx="7598664" cy="1043778"/>
            <a:chOff x="0" y="1035901"/>
            <a:chExt cx="7598664" cy="1043778"/>
          </a:xfrm>
          <a:scene3d>
            <a:camera prst="orthographicFront"/>
            <a:lightRig rig="flat" dir="t"/>
          </a:scene3d>
        </p:grpSpPr>
        <p:sp>
          <p:nvSpPr>
            <p:cNvPr id="7" name="Up Arrow Callout 6"/>
            <p:cNvSpPr/>
            <p:nvPr/>
          </p:nvSpPr>
          <p:spPr>
            <a:xfrm rot="10800000">
              <a:off x="0" y="1035901"/>
              <a:ext cx="7598664" cy="1043778"/>
            </a:xfrm>
            <a:prstGeom prst="upArrowCallout">
              <a:avLst/>
            </a:prstGeom>
            <a:sp3d prstMaterial="dkEdge">
              <a:bevelT w="8200" h="38100"/>
            </a:sp3d>
          </p:spPr>
          <p:style>
            <a:lnRef idx="0">
              <a:schemeClr val="lt1">
                <a:hueOff val="0"/>
                <a:satOff val="0"/>
                <a:lumOff val="0"/>
                <a:alphaOff val="0"/>
              </a:schemeClr>
            </a:lnRef>
            <a:fillRef idx="2">
              <a:schemeClr val="accent1">
                <a:shade val="50000"/>
                <a:hueOff val="67898"/>
                <a:satOff val="3862"/>
                <a:lumOff val="29039"/>
                <a:alphaOff val="0"/>
              </a:schemeClr>
            </a:fillRef>
            <a:effectRef idx="1">
              <a:schemeClr val="accent1">
                <a:shade val="50000"/>
                <a:hueOff val="67898"/>
                <a:satOff val="3862"/>
                <a:lumOff val="29039"/>
                <a:alphaOff val="0"/>
              </a:schemeClr>
            </a:effectRef>
            <a:fontRef idx="minor">
              <a:schemeClr val="dk1"/>
            </a:fontRef>
          </p:style>
        </p:sp>
        <p:sp>
          <p:nvSpPr>
            <p:cNvPr id="8" name="Up Arrow Callout 4"/>
            <p:cNvSpPr/>
            <p:nvPr/>
          </p:nvSpPr>
          <p:spPr>
            <a:xfrm rot="21600000">
              <a:off x="0" y="1035901"/>
              <a:ext cx="7598664" cy="678216"/>
            </a:xfrm>
            <a:prstGeom prst="rect">
              <a:avLst/>
            </a:prstGeom>
            <a:sp3d/>
          </p:spPr>
          <p:style>
            <a:lnRef idx="0">
              <a:scrgbClr r="0" g="0" b="0"/>
            </a:lnRef>
            <a:fillRef idx="0">
              <a:scrgbClr r="0" g="0" b="0"/>
            </a:fillRef>
            <a:effectRef idx="0">
              <a:scrgbClr r="0" g="0" b="0"/>
            </a:effectRef>
            <a:fontRef idx="minor">
              <a:schemeClr val="dk1"/>
            </a:fontRef>
          </p:style>
          <p:txBody>
            <a:bodyPr lIns="170688" tIns="170688" rIns="170688" bIns="170688" spcCol="1270" anchor="ctr"/>
            <a:lstStyle/>
            <a:p>
              <a:pPr algn="ctr" defTabSz="1066800">
                <a:lnSpc>
                  <a:spcPct val="90000"/>
                </a:lnSpc>
                <a:spcAft>
                  <a:spcPct val="35000"/>
                </a:spcAft>
                <a:defRPr/>
              </a:pPr>
              <a:r>
                <a:rPr lang="en-US" sz="2400" dirty="0">
                  <a:latin typeface="Arial" pitchFamily="34" charset="0"/>
                  <a:cs typeface="Arial" pitchFamily="34" charset="0"/>
                </a:rPr>
                <a:t>2.  Interpret the event or behavior as a problem</a:t>
              </a:r>
            </a:p>
          </p:txBody>
        </p:sp>
      </p:grpSp>
      <p:grpSp>
        <p:nvGrpSpPr>
          <p:cNvPr id="9" name="Group 10"/>
          <p:cNvGrpSpPr/>
          <p:nvPr/>
        </p:nvGrpSpPr>
        <p:grpSpPr>
          <a:xfrm>
            <a:off x="707354" y="3364311"/>
            <a:ext cx="7663978" cy="1054663"/>
            <a:chOff x="-65314" y="2069499"/>
            <a:chExt cx="7663978" cy="1054663"/>
          </a:xfrm>
          <a:scene3d>
            <a:camera prst="orthographicFront"/>
            <a:lightRig rig="flat" dir="t"/>
          </a:scene3d>
        </p:grpSpPr>
        <p:sp>
          <p:nvSpPr>
            <p:cNvPr id="10" name="Up Arrow Callout 9"/>
            <p:cNvSpPr/>
            <p:nvPr/>
          </p:nvSpPr>
          <p:spPr>
            <a:xfrm rot="10800000">
              <a:off x="-65314" y="2080384"/>
              <a:ext cx="7598664" cy="1043778"/>
            </a:xfrm>
            <a:prstGeom prst="upArrowCallout">
              <a:avLst/>
            </a:prstGeom>
            <a:sp3d prstMaterial="dkEdge">
              <a:bevelT w="8200" h="38100"/>
            </a:sp3d>
          </p:spPr>
          <p:style>
            <a:lnRef idx="0">
              <a:schemeClr val="lt1">
                <a:hueOff val="0"/>
                <a:satOff val="0"/>
                <a:lumOff val="0"/>
                <a:alphaOff val="0"/>
              </a:schemeClr>
            </a:lnRef>
            <a:fillRef idx="2">
              <a:schemeClr val="accent1">
                <a:shade val="50000"/>
                <a:hueOff val="67898"/>
                <a:satOff val="3862"/>
                <a:lumOff val="29039"/>
                <a:alphaOff val="0"/>
              </a:schemeClr>
            </a:fillRef>
            <a:effectRef idx="1">
              <a:schemeClr val="accent1">
                <a:shade val="50000"/>
                <a:hueOff val="67898"/>
                <a:satOff val="3862"/>
                <a:lumOff val="29039"/>
                <a:alphaOff val="0"/>
              </a:schemeClr>
            </a:effectRef>
            <a:fontRef idx="minor">
              <a:schemeClr val="dk1"/>
            </a:fontRef>
          </p:style>
        </p:sp>
        <p:sp>
          <p:nvSpPr>
            <p:cNvPr id="11" name="Up Arrow Callout 4"/>
            <p:cNvSpPr/>
            <p:nvPr/>
          </p:nvSpPr>
          <p:spPr>
            <a:xfrm rot="21600000">
              <a:off x="0" y="2069499"/>
              <a:ext cx="7598664" cy="678216"/>
            </a:xfrm>
            <a:prstGeom prst="rect">
              <a:avLst/>
            </a:prstGeom>
            <a:sp3d/>
          </p:spPr>
          <p:style>
            <a:lnRef idx="0">
              <a:scrgbClr r="0" g="0" b="0"/>
            </a:lnRef>
            <a:fillRef idx="0">
              <a:scrgbClr r="0" g="0" b="0"/>
            </a:fillRef>
            <a:effectRef idx="0">
              <a:scrgbClr r="0" g="0" b="0"/>
            </a:effectRef>
            <a:fontRef idx="minor">
              <a:schemeClr val="dk1"/>
            </a:fontRef>
          </p:style>
          <p:txBody>
            <a:bodyPr lIns="170688" tIns="170688" rIns="170688" bIns="170688" spcCol="1270" anchor="ctr"/>
            <a:lstStyle/>
            <a:p>
              <a:pPr algn="ctr" defTabSz="1066800">
                <a:lnSpc>
                  <a:spcPct val="90000"/>
                </a:lnSpc>
                <a:spcAft>
                  <a:spcPct val="35000"/>
                </a:spcAft>
                <a:defRPr/>
              </a:pPr>
              <a:r>
                <a:rPr lang="en-US" sz="2400" dirty="0">
                  <a:latin typeface="Arial" pitchFamily="34" charset="0"/>
                  <a:cs typeface="Arial" pitchFamily="34" charset="0"/>
                </a:rPr>
                <a:t>3.  Feel responsible for solving the problem</a:t>
              </a:r>
            </a:p>
          </p:txBody>
        </p:sp>
      </p:grpSp>
      <p:grpSp>
        <p:nvGrpSpPr>
          <p:cNvPr id="12" name="Group 13"/>
          <p:cNvGrpSpPr/>
          <p:nvPr/>
        </p:nvGrpSpPr>
        <p:grpSpPr>
          <a:xfrm>
            <a:off x="729124" y="4398455"/>
            <a:ext cx="7598664" cy="1043778"/>
            <a:chOff x="0" y="3103097"/>
            <a:chExt cx="7598664" cy="1043778"/>
          </a:xfrm>
          <a:scene3d>
            <a:camera prst="orthographicFront"/>
            <a:lightRig rig="flat" dir="t"/>
          </a:scene3d>
        </p:grpSpPr>
        <p:sp>
          <p:nvSpPr>
            <p:cNvPr id="13" name="Up Arrow Callout 12"/>
            <p:cNvSpPr/>
            <p:nvPr/>
          </p:nvSpPr>
          <p:spPr>
            <a:xfrm rot="10800000">
              <a:off x="0" y="3103097"/>
              <a:ext cx="7598664" cy="1043778"/>
            </a:xfrm>
            <a:prstGeom prst="upArrowCallout">
              <a:avLst/>
            </a:prstGeom>
            <a:sp3d prstMaterial="dkEdge">
              <a:bevelT w="8200" h="38100"/>
            </a:sp3d>
          </p:spPr>
          <p:style>
            <a:lnRef idx="0">
              <a:schemeClr val="lt1">
                <a:hueOff val="0"/>
                <a:satOff val="0"/>
                <a:lumOff val="0"/>
                <a:alphaOff val="0"/>
              </a:schemeClr>
            </a:lnRef>
            <a:fillRef idx="2">
              <a:schemeClr val="accent1">
                <a:shade val="50000"/>
                <a:hueOff val="33949"/>
                <a:satOff val="1931"/>
                <a:lumOff val="14520"/>
                <a:alphaOff val="0"/>
              </a:schemeClr>
            </a:fillRef>
            <a:effectRef idx="1">
              <a:schemeClr val="accent1">
                <a:shade val="50000"/>
                <a:hueOff val="33949"/>
                <a:satOff val="1931"/>
                <a:lumOff val="14520"/>
                <a:alphaOff val="0"/>
              </a:schemeClr>
            </a:effectRef>
            <a:fontRef idx="minor">
              <a:schemeClr val="dk1"/>
            </a:fontRef>
          </p:style>
        </p:sp>
        <p:sp>
          <p:nvSpPr>
            <p:cNvPr id="14" name="Up Arrow Callout 4"/>
            <p:cNvSpPr/>
            <p:nvPr/>
          </p:nvSpPr>
          <p:spPr>
            <a:xfrm rot="21600000">
              <a:off x="0" y="3103097"/>
              <a:ext cx="7598664" cy="678216"/>
            </a:xfrm>
            <a:prstGeom prst="rect">
              <a:avLst/>
            </a:prstGeom>
            <a:sp3d/>
          </p:spPr>
          <p:style>
            <a:lnRef idx="0">
              <a:scrgbClr r="0" g="0" b="0"/>
            </a:lnRef>
            <a:fillRef idx="0">
              <a:scrgbClr r="0" g="0" b="0"/>
            </a:fillRef>
            <a:effectRef idx="0">
              <a:scrgbClr r="0" g="0" b="0"/>
            </a:effectRef>
            <a:fontRef idx="minor">
              <a:schemeClr val="dk1"/>
            </a:fontRef>
          </p:style>
          <p:txBody>
            <a:bodyPr lIns="170688" tIns="170688" rIns="170688" bIns="170688" spcCol="1270" anchor="ctr"/>
            <a:lstStyle/>
            <a:p>
              <a:pPr algn="ctr" defTabSz="1066800">
                <a:lnSpc>
                  <a:spcPct val="90000"/>
                </a:lnSpc>
                <a:spcAft>
                  <a:spcPct val="35000"/>
                </a:spcAft>
                <a:defRPr/>
              </a:pPr>
              <a:r>
                <a:rPr lang="en-US" sz="2400" dirty="0">
                  <a:latin typeface="Arial" pitchFamily="34" charset="0"/>
                  <a:cs typeface="Arial" pitchFamily="34" charset="0"/>
                </a:rPr>
                <a:t>4.  Choose how to intervene</a:t>
              </a:r>
            </a:p>
          </p:txBody>
        </p:sp>
      </p:grpSp>
      <p:grpSp>
        <p:nvGrpSpPr>
          <p:cNvPr id="15" name="Group 16"/>
          <p:cNvGrpSpPr/>
          <p:nvPr/>
        </p:nvGrpSpPr>
        <p:grpSpPr>
          <a:xfrm>
            <a:off x="718240" y="5408328"/>
            <a:ext cx="7598664" cy="678659"/>
            <a:chOff x="0" y="4136695"/>
            <a:chExt cx="7598664" cy="678659"/>
          </a:xfrm>
          <a:scene3d>
            <a:camera prst="orthographicFront"/>
            <a:lightRig rig="flat" dir="t"/>
          </a:scene3d>
        </p:grpSpPr>
        <p:sp>
          <p:nvSpPr>
            <p:cNvPr id="16" name="Rectangle 15"/>
            <p:cNvSpPr/>
            <p:nvPr/>
          </p:nvSpPr>
          <p:spPr>
            <a:xfrm>
              <a:off x="0" y="4136695"/>
              <a:ext cx="7598664" cy="678659"/>
            </a:xfrm>
            <a:prstGeom prst="rect">
              <a:avLst/>
            </a:prstGeom>
            <a:sp3d prstMaterial="dkEdge">
              <a:bevelT w="8200" h="38100"/>
            </a:sp3d>
          </p:spPr>
          <p:style>
            <a:lnRef idx="0">
              <a:schemeClr val="lt1">
                <a:hueOff val="0"/>
                <a:satOff val="0"/>
                <a:lumOff val="0"/>
                <a:alphaOff val="0"/>
              </a:schemeClr>
            </a:lnRef>
            <a:fillRef idx="2">
              <a:schemeClr val="accent1">
                <a:shade val="50000"/>
                <a:hueOff val="0"/>
                <a:satOff val="0"/>
                <a:lumOff val="0"/>
                <a:alphaOff val="0"/>
              </a:schemeClr>
            </a:fillRef>
            <a:effectRef idx="1">
              <a:schemeClr val="accent1">
                <a:shade val="50000"/>
                <a:hueOff val="0"/>
                <a:satOff val="0"/>
                <a:lumOff val="0"/>
                <a:alphaOff val="0"/>
              </a:schemeClr>
            </a:effectRef>
            <a:fontRef idx="minor">
              <a:schemeClr val="dk1"/>
            </a:fontRef>
          </p:style>
        </p:sp>
        <p:sp>
          <p:nvSpPr>
            <p:cNvPr id="17" name="Rectangle 16"/>
            <p:cNvSpPr/>
            <p:nvPr/>
          </p:nvSpPr>
          <p:spPr>
            <a:xfrm>
              <a:off x="0" y="4136695"/>
              <a:ext cx="7598664" cy="678659"/>
            </a:xfrm>
            <a:prstGeom prst="rect">
              <a:avLst/>
            </a:prstGeom>
            <a:sp3d/>
          </p:spPr>
          <p:style>
            <a:lnRef idx="0">
              <a:scrgbClr r="0" g="0" b="0"/>
            </a:lnRef>
            <a:fillRef idx="0">
              <a:scrgbClr r="0" g="0" b="0"/>
            </a:fillRef>
            <a:effectRef idx="0">
              <a:scrgbClr r="0" g="0" b="0"/>
            </a:effectRef>
            <a:fontRef idx="minor">
              <a:schemeClr val="dk1"/>
            </a:fontRef>
          </p:style>
          <p:txBody>
            <a:bodyPr lIns="170688" tIns="170688" rIns="170688" bIns="170688" spcCol="1270" anchor="ctr"/>
            <a:lstStyle/>
            <a:p>
              <a:pPr algn="ctr" defTabSz="1066800">
                <a:lnSpc>
                  <a:spcPct val="90000"/>
                </a:lnSpc>
                <a:spcAft>
                  <a:spcPct val="35000"/>
                </a:spcAft>
                <a:defRPr/>
              </a:pPr>
              <a:r>
                <a:rPr lang="en-US" sz="2400" dirty="0">
                  <a:latin typeface="Arial" pitchFamily="34" charset="0"/>
                  <a:cs typeface="Arial" pitchFamily="34" charset="0"/>
                </a:rPr>
                <a:t>5.  Build the culture to eliminate the problem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p:cNvSpPr>
            <a:spLocks noGrp="1"/>
          </p:cNvSpPr>
          <p:nvPr>
            <p:ph type="title"/>
          </p:nvPr>
        </p:nvSpPr>
        <p:spPr bwMode="auto">
          <a:xfrm>
            <a:off x="3819525" y="0"/>
            <a:ext cx="5324475" cy="895350"/>
          </a:xfrm>
        </p:spPr>
        <p:txBody>
          <a:bodyPr wrap="square" numCol="1" compatLnSpc="1">
            <a:prstTxWarp prst="textNoShape">
              <a:avLst/>
            </a:prstTxWarp>
          </a:bodyPr>
          <a:lstStyle/>
          <a:p>
            <a:r>
              <a:rPr smtClean="0">
                <a:ln>
                  <a:noFill/>
                </a:ln>
                <a:solidFill>
                  <a:schemeClr val="bg1"/>
                </a:solidFill>
                <a:latin typeface="Arial" pitchFamily="34" charset="0"/>
                <a:cs typeface="Arial" pitchFamily="34" charset="0"/>
              </a:rPr>
              <a:t>Civilian &amp; UCMJ Sex Offense Penalties</a:t>
            </a:r>
            <a:endParaRPr smtClean="0">
              <a:ln>
                <a:noFill/>
              </a:ln>
              <a:latin typeface="Arial" pitchFamily="34" charset="0"/>
              <a:cs typeface="Arial" pitchFamily="34" charset="0"/>
            </a:endParaRPr>
          </a:p>
        </p:txBody>
      </p:sp>
      <p:graphicFrame>
        <p:nvGraphicFramePr>
          <p:cNvPr id="5" name="Table Placeholder 10"/>
          <p:cNvGraphicFramePr>
            <a:graphicFrameLocks/>
          </p:cNvGraphicFramePr>
          <p:nvPr/>
        </p:nvGraphicFramePr>
        <p:xfrm>
          <a:off x="207963" y="3281363"/>
          <a:ext cx="8794750" cy="2809875"/>
        </p:xfrm>
        <a:graphic>
          <a:graphicData uri="http://schemas.openxmlformats.org/drawingml/2006/table">
            <a:tbl>
              <a:tblPr/>
              <a:tblGrid>
                <a:gridCol w="2338240"/>
                <a:gridCol w="1030215"/>
                <a:gridCol w="5426295"/>
              </a:tblGrid>
              <a:tr h="365814">
                <a:tc gridSpan="3">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r>
                        <a:rPr kumimoji="0" lang="en-US"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UCMJ Penalties </a:t>
                      </a: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endParaRPr kumimoji="0" lang="en-US" sz="20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endParaRPr kumimoji="0" lang="en-US" sz="20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274360">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Offense</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Article</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Maximum Penalties</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75000"/>
                      </a:schemeClr>
                    </a:solidFill>
                  </a:tcPr>
                </a:tc>
              </a:tr>
              <a:tr h="320263">
                <a:tc>
                  <a:txBody>
                    <a:bodyPr/>
                    <a:lstStyle/>
                    <a:p>
                      <a:pPr marL="0" marR="0">
                        <a:spcBef>
                          <a:spcPts val="300"/>
                        </a:spcBef>
                        <a:spcAft>
                          <a:spcPts val="300"/>
                        </a:spcAft>
                      </a:pPr>
                      <a:r>
                        <a:rPr lang="x-none" sz="1400" b="1">
                          <a:solidFill>
                            <a:schemeClr val="bg1"/>
                          </a:solidFill>
                          <a:latin typeface="Arial"/>
                          <a:ea typeface="Times New Roman"/>
                          <a:cs typeface="Times New Roman"/>
                        </a:rPr>
                        <a:t>Rape</a:t>
                      </a:r>
                      <a:endParaRPr lang="en-US" sz="1400" b="1" dirty="0">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120</a:t>
                      </a:r>
                      <a:endParaRPr lang="en-US" sz="1400" b="1">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Death</a:t>
                      </a:r>
                      <a:endParaRPr lang="en-US" sz="1400" b="1" dirty="0">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497785">
                <a:tc>
                  <a:txBody>
                    <a:bodyPr/>
                    <a:lstStyle/>
                    <a:p>
                      <a:pPr marL="0" marR="0">
                        <a:spcBef>
                          <a:spcPts val="300"/>
                        </a:spcBef>
                        <a:spcAft>
                          <a:spcPts val="300"/>
                        </a:spcAft>
                      </a:pPr>
                      <a:r>
                        <a:rPr lang="x-none" sz="1400" b="1">
                          <a:solidFill>
                            <a:schemeClr val="bg1"/>
                          </a:solidFill>
                          <a:latin typeface="Arial"/>
                          <a:ea typeface="Times New Roman"/>
                          <a:cs typeface="Times New Roman"/>
                        </a:rPr>
                        <a:t>Sexual Assault</a:t>
                      </a:r>
                      <a:endParaRPr lang="en-US" sz="1400" b="1">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120</a:t>
                      </a:r>
                      <a:endParaRPr lang="en-US" sz="1400" b="1">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D</a:t>
                      </a:r>
                      <a:r>
                        <a:rPr lang="en-US" sz="1400" b="1" dirty="0" err="1">
                          <a:solidFill>
                            <a:schemeClr val="bg1"/>
                          </a:solidFill>
                          <a:latin typeface="Arial"/>
                          <a:ea typeface="Times New Roman"/>
                          <a:cs typeface="Times New Roman"/>
                        </a:rPr>
                        <a:t>ishonorable</a:t>
                      </a:r>
                      <a:r>
                        <a:rPr lang="en-US" sz="1400" b="1" dirty="0">
                          <a:solidFill>
                            <a:schemeClr val="bg1"/>
                          </a:solidFill>
                          <a:latin typeface="Arial"/>
                          <a:ea typeface="Times New Roman"/>
                          <a:cs typeface="Times New Roman"/>
                        </a:rPr>
                        <a:t> </a:t>
                      </a:r>
                      <a:r>
                        <a:rPr lang="x-none" sz="1400" b="1">
                          <a:solidFill>
                            <a:schemeClr val="bg1"/>
                          </a:solidFill>
                          <a:latin typeface="Arial"/>
                          <a:ea typeface="Times New Roman"/>
                          <a:cs typeface="Times New Roman"/>
                        </a:rPr>
                        <a:t>D</a:t>
                      </a:r>
                      <a:r>
                        <a:rPr lang="en-US" sz="1400" b="1" dirty="0" err="1">
                          <a:solidFill>
                            <a:schemeClr val="bg1"/>
                          </a:solidFill>
                          <a:latin typeface="Arial"/>
                          <a:ea typeface="Times New Roman"/>
                          <a:cs typeface="Times New Roman"/>
                        </a:rPr>
                        <a:t>ischarge</a:t>
                      </a:r>
                      <a:r>
                        <a:rPr lang="x-none" sz="1400" b="1">
                          <a:solidFill>
                            <a:schemeClr val="bg1"/>
                          </a:solidFill>
                          <a:latin typeface="Arial"/>
                          <a:ea typeface="Times New Roman"/>
                          <a:cs typeface="Times New Roman"/>
                        </a:rPr>
                        <a:t>, forfeiture of all pay and allowances, 30 years confinement</a:t>
                      </a:r>
                      <a:endParaRPr lang="en-US" sz="1400" b="1" dirty="0">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497784">
                <a:tc>
                  <a:txBody>
                    <a:bodyPr/>
                    <a:lstStyle/>
                    <a:p>
                      <a:pPr marL="0" marR="0">
                        <a:spcBef>
                          <a:spcPts val="300"/>
                        </a:spcBef>
                        <a:spcAft>
                          <a:spcPts val="300"/>
                        </a:spcAft>
                      </a:pPr>
                      <a:r>
                        <a:rPr lang="x-none" sz="1400" b="1">
                          <a:solidFill>
                            <a:schemeClr val="bg1"/>
                          </a:solidFill>
                          <a:latin typeface="Arial"/>
                          <a:ea typeface="Times New Roman"/>
                          <a:cs typeface="Times New Roman"/>
                        </a:rPr>
                        <a:t>Aggravated Sexual Assault</a:t>
                      </a:r>
                      <a:endParaRPr lang="en-US" sz="1400" b="1">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120</a:t>
                      </a:r>
                      <a:endParaRPr lang="en-US" sz="1400" b="1">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20 years + D</a:t>
                      </a:r>
                      <a:r>
                        <a:rPr lang="en-US" sz="1400" b="1" dirty="0" err="1">
                          <a:solidFill>
                            <a:schemeClr val="bg1"/>
                          </a:solidFill>
                          <a:latin typeface="Arial"/>
                          <a:ea typeface="Times New Roman"/>
                          <a:cs typeface="Times New Roman"/>
                        </a:rPr>
                        <a:t>ishonorable</a:t>
                      </a:r>
                      <a:r>
                        <a:rPr lang="en-US" sz="1400" b="1" dirty="0">
                          <a:solidFill>
                            <a:schemeClr val="bg1"/>
                          </a:solidFill>
                          <a:latin typeface="Arial"/>
                          <a:ea typeface="Times New Roman"/>
                          <a:cs typeface="Times New Roman"/>
                        </a:rPr>
                        <a:t> </a:t>
                      </a:r>
                      <a:r>
                        <a:rPr lang="x-none" sz="1400" b="1">
                          <a:solidFill>
                            <a:schemeClr val="bg1"/>
                          </a:solidFill>
                          <a:latin typeface="Arial"/>
                          <a:ea typeface="Times New Roman"/>
                          <a:cs typeface="Times New Roman"/>
                        </a:rPr>
                        <a:t>D</a:t>
                      </a:r>
                      <a:r>
                        <a:rPr lang="en-US" sz="1400" b="1" dirty="0" err="1" smtClean="0">
                          <a:solidFill>
                            <a:schemeClr val="bg1"/>
                          </a:solidFill>
                          <a:latin typeface="Arial"/>
                          <a:ea typeface="Times New Roman"/>
                          <a:cs typeface="Times New Roman"/>
                        </a:rPr>
                        <a:t>ischarge</a:t>
                      </a:r>
                      <a:r>
                        <a:rPr lang="en-US" sz="1400" b="1" baseline="0" dirty="0" smtClean="0">
                          <a:solidFill>
                            <a:schemeClr val="bg1"/>
                          </a:solidFill>
                          <a:latin typeface="Arial"/>
                          <a:ea typeface="Times New Roman"/>
                          <a:cs typeface="Times New Roman"/>
                        </a:rPr>
                        <a:t> </a:t>
                      </a:r>
                      <a:r>
                        <a:rPr lang="x-none" sz="1400" b="1" smtClean="0">
                          <a:solidFill>
                            <a:schemeClr val="bg1"/>
                          </a:solidFill>
                          <a:latin typeface="Arial"/>
                          <a:ea typeface="Times New Roman"/>
                          <a:cs typeface="Times New Roman"/>
                        </a:rPr>
                        <a:t>and </a:t>
                      </a:r>
                      <a:r>
                        <a:rPr lang="x-none" sz="1400" b="1">
                          <a:solidFill>
                            <a:schemeClr val="bg1"/>
                          </a:solidFill>
                          <a:latin typeface="Arial"/>
                          <a:ea typeface="Times New Roman"/>
                          <a:cs typeface="Times New Roman"/>
                        </a:rPr>
                        <a:t>forfeiture of all pay and allowances</a:t>
                      </a:r>
                      <a:endParaRPr lang="en-US" sz="1400" b="1" dirty="0">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426783">
                <a:tc>
                  <a:txBody>
                    <a:bodyPr/>
                    <a:lstStyle/>
                    <a:p>
                      <a:pPr marL="0" marR="0">
                        <a:spcBef>
                          <a:spcPts val="300"/>
                        </a:spcBef>
                        <a:spcAft>
                          <a:spcPts val="300"/>
                        </a:spcAft>
                      </a:pPr>
                      <a:r>
                        <a:rPr lang="x-none" sz="1400" b="1">
                          <a:solidFill>
                            <a:schemeClr val="bg1"/>
                          </a:solidFill>
                          <a:latin typeface="Arial"/>
                          <a:ea typeface="Times New Roman"/>
                          <a:cs typeface="Times New Roman"/>
                        </a:rPr>
                        <a:t>Abusive Sexual Assault</a:t>
                      </a:r>
                      <a:endParaRPr lang="en-US" sz="1400" b="1">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120</a:t>
                      </a:r>
                      <a:endParaRPr lang="en-US" sz="1400" b="1">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Forfeiture of all pay and allowances, 7 years + D</a:t>
                      </a:r>
                      <a:r>
                        <a:rPr lang="en-US" sz="1400" b="1">
                          <a:solidFill>
                            <a:schemeClr val="bg1"/>
                          </a:solidFill>
                          <a:latin typeface="Arial"/>
                          <a:ea typeface="Times New Roman"/>
                          <a:cs typeface="Times New Roman"/>
                        </a:rPr>
                        <a:t>ishonorable </a:t>
                      </a:r>
                      <a:r>
                        <a:rPr lang="x-none" sz="1400" b="1">
                          <a:solidFill>
                            <a:schemeClr val="bg1"/>
                          </a:solidFill>
                          <a:latin typeface="Arial"/>
                          <a:ea typeface="Times New Roman"/>
                          <a:cs typeface="Times New Roman"/>
                        </a:rPr>
                        <a:t>D</a:t>
                      </a:r>
                      <a:r>
                        <a:rPr lang="en-US" sz="1400" b="1">
                          <a:solidFill>
                            <a:schemeClr val="bg1"/>
                          </a:solidFill>
                          <a:latin typeface="Arial"/>
                          <a:ea typeface="Times New Roman"/>
                          <a:cs typeface="Times New Roman"/>
                        </a:rPr>
                        <a:t>ischarge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426783">
                <a:tc>
                  <a:txBody>
                    <a:bodyPr/>
                    <a:lstStyle/>
                    <a:p>
                      <a:pPr marL="0" marR="0">
                        <a:spcBef>
                          <a:spcPts val="300"/>
                        </a:spcBef>
                        <a:spcAft>
                          <a:spcPts val="300"/>
                        </a:spcAft>
                      </a:pPr>
                      <a:r>
                        <a:rPr lang="x-none" sz="1400" b="1" smtClean="0">
                          <a:solidFill>
                            <a:schemeClr val="bg1"/>
                          </a:solidFill>
                          <a:latin typeface="Arial"/>
                          <a:ea typeface="Times New Roman"/>
                          <a:cs typeface="Times New Roman"/>
                        </a:rPr>
                        <a:t>Sodomy</a:t>
                      </a:r>
                      <a:endParaRPr lang="en-US" sz="1400" b="1" dirty="0">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125</a:t>
                      </a:r>
                      <a:endParaRPr lang="en-US" sz="1400" b="1" dirty="0">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300"/>
                        </a:spcBef>
                        <a:spcAft>
                          <a:spcPts val="300"/>
                        </a:spcAft>
                      </a:pPr>
                      <a:r>
                        <a:rPr lang="x-none" sz="1400" b="1">
                          <a:solidFill>
                            <a:schemeClr val="bg1"/>
                          </a:solidFill>
                          <a:latin typeface="Arial"/>
                          <a:ea typeface="Times New Roman"/>
                          <a:cs typeface="Times New Roman"/>
                        </a:rPr>
                        <a:t>D</a:t>
                      </a:r>
                      <a:r>
                        <a:rPr lang="en-US" sz="1400" b="1" dirty="0" err="1">
                          <a:solidFill>
                            <a:schemeClr val="bg1"/>
                          </a:solidFill>
                          <a:latin typeface="Arial"/>
                          <a:ea typeface="Times New Roman"/>
                          <a:cs typeface="Times New Roman"/>
                        </a:rPr>
                        <a:t>ishonorable</a:t>
                      </a:r>
                      <a:r>
                        <a:rPr lang="en-US" sz="1400" b="1" dirty="0">
                          <a:solidFill>
                            <a:schemeClr val="bg1"/>
                          </a:solidFill>
                          <a:latin typeface="Arial"/>
                          <a:ea typeface="Times New Roman"/>
                          <a:cs typeface="Times New Roman"/>
                        </a:rPr>
                        <a:t> </a:t>
                      </a:r>
                      <a:r>
                        <a:rPr lang="x-none" sz="1400" b="1">
                          <a:solidFill>
                            <a:schemeClr val="bg1"/>
                          </a:solidFill>
                          <a:latin typeface="Arial"/>
                          <a:ea typeface="Times New Roman"/>
                          <a:cs typeface="Times New Roman"/>
                        </a:rPr>
                        <a:t>D</a:t>
                      </a:r>
                      <a:r>
                        <a:rPr lang="en-US" sz="1400" b="1" dirty="0" err="1">
                          <a:solidFill>
                            <a:schemeClr val="bg1"/>
                          </a:solidFill>
                          <a:latin typeface="Arial"/>
                          <a:ea typeface="Times New Roman"/>
                          <a:cs typeface="Times New Roman"/>
                        </a:rPr>
                        <a:t>ischarge</a:t>
                      </a:r>
                      <a:r>
                        <a:rPr lang="x-none" sz="1400" b="1">
                          <a:solidFill>
                            <a:schemeClr val="bg1"/>
                          </a:solidFill>
                          <a:latin typeface="Arial"/>
                          <a:ea typeface="Times New Roman"/>
                          <a:cs typeface="Times New Roman"/>
                        </a:rPr>
                        <a:t>, forfeiture of all pay and allowances, confinement for life without parole</a:t>
                      </a:r>
                      <a:endParaRPr lang="en-US" sz="1400" b="1" dirty="0">
                        <a:solidFill>
                          <a:schemeClr val="bg1"/>
                        </a:solidFill>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bl>
          </a:graphicData>
        </a:graphic>
      </p:graphicFrame>
      <p:graphicFrame>
        <p:nvGraphicFramePr>
          <p:cNvPr id="6" name="Table Placeholder 10"/>
          <p:cNvGraphicFramePr>
            <a:graphicFrameLocks/>
          </p:cNvGraphicFramePr>
          <p:nvPr/>
        </p:nvGraphicFramePr>
        <p:xfrm>
          <a:off x="176213" y="1030288"/>
          <a:ext cx="8794750" cy="2143125"/>
        </p:xfrm>
        <a:graphic>
          <a:graphicData uri="http://schemas.openxmlformats.org/drawingml/2006/table">
            <a:tbl>
              <a:tblPr/>
              <a:tblGrid>
                <a:gridCol w="3412167"/>
                <a:gridCol w="2106732"/>
                <a:gridCol w="3275851"/>
              </a:tblGrid>
              <a:tr h="365692">
                <a:tc gridSpan="3">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r>
                        <a:rPr kumimoji="0" lang="en-US" sz="1800" b="1" i="0" u="none" strike="noStrike" kern="1200" cap="none" normalizeH="0" baseline="0" dirty="0" smtClean="0">
                          <a:ln>
                            <a:noFill/>
                          </a:ln>
                          <a:solidFill>
                            <a:schemeClr val="bg1"/>
                          </a:solidFill>
                          <a:effectLst/>
                          <a:latin typeface="Arial" pitchFamily="34" charset="0"/>
                          <a:ea typeface="MS PGothic" pitchFamily="34" charset="-128"/>
                          <a:cs typeface="Arial" pitchFamily="34" charset="0"/>
                        </a:rPr>
                        <a:t>U.S. Code 18, Chapter 109 (Civilian) Penalties</a:t>
                      </a:r>
                    </a:p>
                  </a:txBody>
                  <a:tcPr marL="91446" marR="91446"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endParaRPr kumimoji="0" lang="en-US" sz="20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996633"/>
                        </a:buClr>
                        <a:buSzTx/>
                        <a:buFont typeface="Arial" pitchFamily="34" charset="0"/>
                        <a:buNone/>
                        <a:tabLst/>
                      </a:pPr>
                      <a:endParaRPr kumimoji="0" lang="en-US" sz="20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274295">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Offense</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Section</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Maximum Penalties</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305503">
                <a:tc>
                  <a:txBody>
                    <a:bodyPr/>
                    <a:lstStyle/>
                    <a:p>
                      <a:pPr marL="0" marR="0">
                        <a:spcBef>
                          <a:spcPts val="300"/>
                        </a:spcBef>
                        <a:spcAft>
                          <a:spcPts val="300"/>
                        </a:spcAft>
                      </a:pPr>
                      <a:r>
                        <a:rPr kumimoji="0" lang="en-US" sz="1400" b="1" kern="1200" dirty="0" smtClean="0">
                          <a:solidFill>
                            <a:schemeClr val="bg1"/>
                          </a:solidFill>
                          <a:latin typeface="Arial"/>
                          <a:ea typeface="Times New Roman"/>
                          <a:cs typeface="Times New Roman"/>
                        </a:rPr>
                        <a:t>Aggravated Sexual Abuse</a:t>
                      </a:r>
                      <a:endParaRPr kumimoji="0" lang="en-US" sz="1400" b="1" kern="1200" dirty="0">
                        <a:solidFill>
                          <a:schemeClr val="bg1"/>
                        </a:solidFill>
                        <a:latin typeface="Arial"/>
                        <a:ea typeface="Times New Roman"/>
                        <a:cs typeface="Times New Roman"/>
                      </a:endParaRP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lgn="ctr">
                        <a:spcBef>
                          <a:spcPts val="300"/>
                        </a:spcBef>
                        <a:spcAft>
                          <a:spcPts val="300"/>
                        </a:spcAft>
                      </a:pPr>
                      <a:r>
                        <a:rPr kumimoji="0" lang="en-US" sz="1400" b="1" kern="1200" dirty="0" smtClean="0">
                          <a:solidFill>
                            <a:schemeClr val="bg1"/>
                          </a:solidFill>
                          <a:latin typeface="Arial"/>
                          <a:ea typeface="Times New Roman"/>
                          <a:cs typeface="Times New Roman"/>
                        </a:rPr>
                        <a:t>2241</a:t>
                      </a:r>
                      <a:endParaRPr kumimoji="0" lang="en-US" sz="1400" b="1" kern="1200" dirty="0">
                        <a:solidFill>
                          <a:schemeClr val="bg1"/>
                        </a:solidFill>
                        <a:latin typeface="Arial"/>
                        <a:ea typeface="Times New Roman"/>
                        <a:cs typeface="Times New Roman"/>
                      </a:endParaRP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300"/>
                        </a:spcBef>
                        <a:spcAft>
                          <a:spcPts val="300"/>
                        </a:spcAft>
                      </a:pPr>
                      <a:r>
                        <a:rPr kumimoji="0" lang="en-US" sz="1400" b="1" kern="1200" dirty="0" smtClean="0">
                          <a:solidFill>
                            <a:schemeClr val="bg1"/>
                          </a:solidFill>
                          <a:latin typeface="Arial"/>
                          <a:ea typeface="Times New Roman"/>
                          <a:cs typeface="Times New Roman"/>
                        </a:rPr>
                        <a:t>20 years in prison</a:t>
                      </a:r>
                      <a:endParaRPr kumimoji="0" lang="en-US" sz="1400" b="1" kern="1200" dirty="0">
                        <a:solidFill>
                          <a:schemeClr val="bg1"/>
                        </a:solidFill>
                        <a:latin typeface="Arial"/>
                        <a:ea typeface="Times New Roman"/>
                        <a:cs typeface="Times New Roman"/>
                      </a:endParaRP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277823">
                <a:tc>
                  <a:txBody>
                    <a:bodyPr/>
                    <a:lstStyle/>
                    <a:p>
                      <a:pPr marL="0" marR="0">
                        <a:spcBef>
                          <a:spcPts val="300"/>
                        </a:spcBef>
                        <a:spcAft>
                          <a:spcPts val="300"/>
                        </a:spcAft>
                      </a:pPr>
                      <a:r>
                        <a:rPr lang="x-none" sz="1400" b="1">
                          <a:solidFill>
                            <a:schemeClr val="bg1"/>
                          </a:solidFill>
                          <a:latin typeface="Arial"/>
                          <a:ea typeface="Times New Roman"/>
                          <a:cs typeface="Times New Roman"/>
                        </a:rPr>
                        <a:t>Sexual Abuse</a:t>
                      </a:r>
                      <a:endParaRPr lang="en-US" sz="1400" b="1" dirty="0">
                        <a:solidFill>
                          <a:schemeClr val="bg1"/>
                        </a:solidFill>
                        <a:latin typeface="Arial"/>
                        <a:ea typeface="Times New Roman"/>
                        <a:cs typeface="Times New Roman"/>
                      </a:endParaRP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lgn="ctr">
                        <a:spcBef>
                          <a:spcPts val="0"/>
                        </a:spcBef>
                        <a:spcAft>
                          <a:spcPts val="1200"/>
                        </a:spcAft>
                      </a:pPr>
                      <a:r>
                        <a:rPr lang="en-US" sz="1400" b="1" dirty="0">
                          <a:solidFill>
                            <a:schemeClr val="bg1"/>
                          </a:solidFill>
                          <a:latin typeface="Arial"/>
                          <a:ea typeface="Times New Roman"/>
                          <a:cs typeface="Times New Roman"/>
                        </a:rPr>
                        <a:t>2242</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0"/>
                        </a:spcBef>
                        <a:spcAft>
                          <a:spcPts val="1200"/>
                        </a:spcAft>
                      </a:pPr>
                      <a:r>
                        <a:rPr lang="en-US" sz="1400" b="1" dirty="0">
                          <a:solidFill>
                            <a:schemeClr val="bg1"/>
                          </a:solidFill>
                          <a:latin typeface="Arial"/>
                          <a:ea typeface="Times New Roman"/>
                          <a:cs typeface="Times New Roman"/>
                        </a:rPr>
                        <a:t>20 years in prison</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285656">
                <a:tc>
                  <a:txBody>
                    <a:bodyPr/>
                    <a:lstStyle/>
                    <a:p>
                      <a:pPr marL="0" marR="0">
                        <a:spcBef>
                          <a:spcPts val="300"/>
                        </a:spcBef>
                        <a:spcAft>
                          <a:spcPts val="300"/>
                        </a:spcAft>
                      </a:pPr>
                      <a:r>
                        <a:rPr lang="x-none" sz="1400" b="1">
                          <a:solidFill>
                            <a:schemeClr val="bg1"/>
                          </a:solidFill>
                          <a:latin typeface="Arial"/>
                          <a:ea typeface="Times New Roman"/>
                          <a:cs typeface="Times New Roman"/>
                        </a:rPr>
                        <a:t>Sexual Abuse of a Minor or Ward</a:t>
                      </a:r>
                      <a:endParaRPr lang="en-US" sz="1400" b="1" dirty="0">
                        <a:solidFill>
                          <a:schemeClr val="bg1"/>
                        </a:solidFill>
                        <a:latin typeface="Arial"/>
                        <a:ea typeface="Times New Roman"/>
                        <a:cs typeface="Times New Roman"/>
                      </a:endParaRP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lgn="ctr">
                        <a:spcBef>
                          <a:spcPts val="0"/>
                        </a:spcBef>
                        <a:spcAft>
                          <a:spcPts val="1200"/>
                        </a:spcAft>
                      </a:pPr>
                      <a:r>
                        <a:rPr lang="en-US" sz="1400" b="1" dirty="0">
                          <a:solidFill>
                            <a:schemeClr val="bg1"/>
                          </a:solidFill>
                          <a:latin typeface="Arial"/>
                          <a:ea typeface="Times New Roman"/>
                          <a:cs typeface="Times New Roman"/>
                        </a:rPr>
                        <a:t>2243</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c>
                  <a:txBody>
                    <a:bodyPr/>
                    <a:lstStyle/>
                    <a:p>
                      <a:pPr marL="0" marR="0">
                        <a:spcBef>
                          <a:spcPts val="0"/>
                        </a:spcBef>
                        <a:spcAft>
                          <a:spcPts val="1200"/>
                        </a:spcAft>
                      </a:pPr>
                      <a:r>
                        <a:rPr lang="en-US" sz="1400" b="1" dirty="0">
                          <a:solidFill>
                            <a:schemeClr val="bg1"/>
                          </a:solidFill>
                          <a:latin typeface="Arial"/>
                          <a:ea typeface="Times New Roman"/>
                          <a:cs typeface="Times New Roman"/>
                        </a:rPr>
                        <a:t>15 years in prison</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0F3EE"/>
                    </a:solidFill>
                  </a:tcPr>
                </a:tc>
              </a:tr>
              <a:tr h="294395">
                <a:tc>
                  <a:txBody>
                    <a:bodyPr/>
                    <a:lstStyle/>
                    <a:p>
                      <a:pPr marL="0" marR="0">
                        <a:spcBef>
                          <a:spcPts val="300"/>
                        </a:spcBef>
                        <a:spcAft>
                          <a:spcPts val="300"/>
                        </a:spcAft>
                      </a:pPr>
                      <a:r>
                        <a:rPr lang="x-none" sz="1400" b="1">
                          <a:solidFill>
                            <a:schemeClr val="bg1"/>
                          </a:solidFill>
                          <a:latin typeface="Arial"/>
                          <a:ea typeface="Times New Roman"/>
                          <a:cs typeface="Times New Roman"/>
                        </a:rPr>
                        <a:t>Abusive Sexual Contact</a:t>
                      </a:r>
                      <a:endParaRPr lang="en-US" sz="1400" b="1" dirty="0">
                        <a:solidFill>
                          <a:schemeClr val="bg1"/>
                        </a:solidFill>
                        <a:latin typeface="Arial"/>
                        <a:ea typeface="Times New Roman"/>
                        <a:cs typeface="Times New Roman"/>
                      </a:endParaRP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lgn="ctr">
                        <a:spcBef>
                          <a:spcPts val="0"/>
                        </a:spcBef>
                        <a:spcAft>
                          <a:spcPts val="1200"/>
                        </a:spcAft>
                      </a:pPr>
                      <a:r>
                        <a:rPr lang="en-US" sz="1400" b="1" dirty="0">
                          <a:solidFill>
                            <a:schemeClr val="bg1"/>
                          </a:solidFill>
                          <a:latin typeface="Arial"/>
                          <a:ea typeface="Times New Roman"/>
                          <a:cs typeface="Times New Roman"/>
                        </a:rPr>
                        <a:t>2244</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0"/>
                        </a:spcBef>
                        <a:spcAft>
                          <a:spcPts val="1200"/>
                        </a:spcAft>
                      </a:pPr>
                      <a:r>
                        <a:rPr lang="en-US" sz="1400" b="1" dirty="0">
                          <a:solidFill>
                            <a:schemeClr val="bg1"/>
                          </a:solidFill>
                          <a:latin typeface="Arial"/>
                          <a:ea typeface="Times New Roman"/>
                          <a:cs typeface="Times New Roman"/>
                        </a:rPr>
                        <a:t>10 years in prison</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r h="339761">
                <a:tc>
                  <a:txBody>
                    <a:bodyPr/>
                    <a:lstStyle/>
                    <a:p>
                      <a:pPr marL="0" marR="0">
                        <a:spcBef>
                          <a:spcPts val="300"/>
                        </a:spcBef>
                        <a:spcAft>
                          <a:spcPts val="300"/>
                        </a:spcAft>
                      </a:pPr>
                      <a:r>
                        <a:rPr lang="x-none" sz="1400" b="1">
                          <a:solidFill>
                            <a:schemeClr val="bg1"/>
                          </a:solidFill>
                          <a:latin typeface="Arial"/>
                          <a:ea typeface="Times New Roman"/>
                          <a:cs typeface="Times New Roman"/>
                        </a:rPr>
                        <a:t>Sexual Abuse Resulting in Death</a:t>
                      </a:r>
                      <a:endParaRPr lang="en-US" sz="1400" b="1" dirty="0">
                        <a:solidFill>
                          <a:schemeClr val="bg1"/>
                        </a:solidFill>
                        <a:latin typeface="Arial"/>
                        <a:ea typeface="Times New Roman"/>
                        <a:cs typeface="Times New Roman"/>
                      </a:endParaRP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lgn="ctr">
                        <a:spcBef>
                          <a:spcPts val="0"/>
                        </a:spcBef>
                        <a:spcAft>
                          <a:spcPts val="1200"/>
                        </a:spcAft>
                      </a:pPr>
                      <a:r>
                        <a:rPr lang="en-US" sz="1400" b="1" dirty="0">
                          <a:solidFill>
                            <a:schemeClr val="bg1"/>
                          </a:solidFill>
                          <a:latin typeface="Arial"/>
                          <a:ea typeface="Times New Roman"/>
                          <a:cs typeface="Times New Roman"/>
                        </a:rPr>
                        <a:t>2245</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c>
                  <a:txBody>
                    <a:bodyPr/>
                    <a:lstStyle/>
                    <a:p>
                      <a:pPr marL="0" marR="0">
                        <a:spcBef>
                          <a:spcPts val="0"/>
                        </a:spcBef>
                        <a:spcAft>
                          <a:spcPts val="1200"/>
                        </a:spcAft>
                      </a:pPr>
                      <a:r>
                        <a:rPr lang="en-US" sz="1400" b="1" dirty="0">
                          <a:solidFill>
                            <a:schemeClr val="bg1"/>
                          </a:solidFill>
                          <a:latin typeface="Arial"/>
                          <a:ea typeface="Times New Roman"/>
                          <a:cs typeface="Times New Roman"/>
                        </a:rPr>
                        <a:t>Death, life in prison</a:t>
                      </a:r>
                    </a:p>
                  </a:txBody>
                  <a:tcPr marL="68585" marR="6858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E5DC"/>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3011488" y="5980113"/>
            <a:ext cx="4038600" cy="1524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1357313">
              <a:defRPr/>
            </a:pPr>
            <a:endParaRPr lang="en-US" sz="2400">
              <a:solidFill>
                <a:prstClr val="black"/>
              </a:solidFill>
              <a:latin typeface="Arial" charset="0"/>
              <a:ea typeface="+mn-ea"/>
              <a:cs typeface="+mn-cs"/>
            </a:endParaRPr>
          </a:p>
        </p:txBody>
      </p:sp>
      <p:sp>
        <p:nvSpPr>
          <p:cNvPr id="42" name="Rectangle 41"/>
          <p:cNvSpPr/>
          <p:nvPr/>
        </p:nvSpPr>
        <p:spPr bwMode="auto">
          <a:xfrm>
            <a:off x="3000375" y="4684713"/>
            <a:ext cx="5486400" cy="3048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1357313">
              <a:defRPr/>
            </a:pPr>
            <a:endParaRPr lang="en-US" sz="2400">
              <a:solidFill>
                <a:prstClr val="black"/>
              </a:solidFill>
              <a:latin typeface="Arial" charset="0"/>
              <a:ea typeface="+mn-ea"/>
              <a:cs typeface="+mn-cs"/>
            </a:endParaRPr>
          </a:p>
        </p:txBody>
      </p:sp>
      <p:sp>
        <p:nvSpPr>
          <p:cNvPr id="39" name="Rectangle 38"/>
          <p:cNvSpPr/>
          <p:nvPr/>
        </p:nvSpPr>
        <p:spPr bwMode="auto">
          <a:xfrm>
            <a:off x="3000375" y="3257550"/>
            <a:ext cx="5334000" cy="47625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1357313">
              <a:defRPr/>
            </a:pPr>
            <a:endParaRPr lang="en-US" sz="2400">
              <a:solidFill>
                <a:prstClr val="black"/>
              </a:solidFill>
              <a:latin typeface="Arial" charset="0"/>
              <a:ea typeface="+mn-ea"/>
              <a:cs typeface="+mn-cs"/>
            </a:endParaRPr>
          </a:p>
        </p:txBody>
      </p:sp>
      <p:sp>
        <p:nvSpPr>
          <p:cNvPr id="38" name="Rectangle 37"/>
          <p:cNvSpPr/>
          <p:nvPr/>
        </p:nvSpPr>
        <p:spPr bwMode="auto">
          <a:xfrm>
            <a:off x="3048000" y="1143000"/>
            <a:ext cx="5257800" cy="3810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1357313">
              <a:defRPr/>
            </a:pPr>
            <a:endParaRPr lang="en-US" sz="2400">
              <a:solidFill>
                <a:prstClr val="black"/>
              </a:solidFill>
              <a:latin typeface="Arial" charset="0"/>
              <a:ea typeface="+mn-ea"/>
              <a:cs typeface="+mn-cs"/>
            </a:endParaRPr>
          </a:p>
        </p:txBody>
      </p:sp>
      <p:grpSp>
        <p:nvGrpSpPr>
          <p:cNvPr id="2" name="Group 15"/>
          <p:cNvGrpSpPr/>
          <p:nvPr/>
        </p:nvGrpSpPr>
        <p:grpSpPr>
          <a:xfrm>
            <a:off x="190500" y="971342"/>
            <a:ext cx="8724900" cy="923025"/>
            <a:chOff x="381000" y="1295400"/>
            <a:chExt cx="8305800" cy="838200"/>
          </a:xfrm>
          <a:noFill/>
        </p:grpSpPr>
        <p:sp>
          <p:nvSpPr>
            <p:cNvPr id="25" name="Rounded Rectangle 24"/>
            <p:cNvSpPr/>
            <p:nvPr/>
          </p:nvSpPr>
          <p:spPr>
            <a:xfrm>
              <a:off x="381000" y="1295400"/>
              <a:ext cx="8305800" cy="838200"/>
            </a:xfrm>
            <a:prstGeom prst="roundRect">
              <a:avLst/>
            </a:prstGeom>
            <a:grp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rgbClr val="009900"/>
                </a:solidFill>
                <a:latin typeface="Calibri" pitchFamily="34" charset="0"/>
              </a:endParaRPr>
            </a:p>
          </p:txBody>
        </p:sp>
        <p:sp>
          <p:nvSpPr>
            <p:cNvPr id="20" name="TextBox 19"/>
            <p:cNvSpPr txBox="1"/>
            <p:nvPr/>
          </p:nvSpPr>
          <p:spPr>
            <a:xfrm>
              <a:off x="381000" y="1578665"/>
              <a:ext cx="951188" cy="224013"/>
            </a:xfrm>
            <a:prstGeom prst="rect">
              <a:avLst/>
            </a:prstGeom>
            <a:noFill/>
            <a:ln w="28575">
              <a:noFill/>
            </a:ln>
          </p:spPr>
          <p:txBody>
            <a:bodyPr wrap="none">
              <a:spAutoFit/>
            </a:bodyPr>
            <a:lstStyle/>
            <a:p>
              <a:pPr>
                <a:defRPr/>
              </a:pPr>
              <a:r>
                <a:rPr lang="en-US" sz="1400" b="1" dirty="0">
                  <a:solidFill>
                    <a:srgbClr val="009900"/>
                  </a:solidFill>
                  <a:latin typeface="Calibri" pitchFamily="34" charset="0"/>
                  <a:ea typeface="+mn-ea"/>
                </a:rPr>
                <a:t>Prevention</a:t>
              </a:r>
            </a:p>
          </p:txBody>
        </p:sp>
      </p:grpSp>
      <p:sp>
        <p:nvSpPr>
          <p:cNvPr id="82951" name="Title 1"/>
          <p:cNvSpPr>
            <a:spLocks noGrp="1"/>
          </p:cNvSpPr>
          <p:nvPr>
            <p:ph type="title"/>
          </p:nvPr>
        </p:nvSpPr>
        <p:spPr bwMode="auto">
          <a:xfrm>
            <a:off x="0" y="-122238"/>
            <a:ext cx="9144000" cy="731838"/>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sz="2200" b="1" i="1" smtClean="0">
                <a:solidFill>
                  <a:schemeClr val="tx1"/>
                </a:solidFill>
                <a:latin typeface="Arial" pitchFamily="34" charset="0"/>
              </a:rPr>
              <a:t>Campaign Lines of Effort &amp; SHARP Initiatives</a:t>
            </a:r>
            <a:endParaRPr lang="en-US" sz="2200" b="1" i="1" smtClean="0">
              <a:solidFill>
                <a:schemeClr val="tx1"/>
              </a:solidFill>
              <a:latin typeface="Arial" pitchFamily="34" charset="0"/>
              <a:cs typeface="Arial" pitchFamily="34" charset="0"/>
            </a:endParaRPr>
          </a:p>
        </p:txBody>
      </p:sp>
      <p:sp>
        <p:nvSpPr>
          <p:cNvPr id="5" name="Content Placeholder 4"/>
          <p:cNvSpPr>
            <a:spLocks noGrp="1"/>
          </p:cNvSpPr>
          <p:nvPr>
            <p:ph idx="1"/>
          </p:nvPr>
        </p:nvSpPr>
        <p:spPr>
          <a:xfrm>
            <a:off x="2667000" y="971550"/>
            <a:ext cx="6400800" cy="792163"/>
          </a:xfrm>
        </p:spPr>
        <p:txBody>
          <a:bodyPr>
            <a:noAutofit/>
          </a:bodyPr>
          <a:lstStyle/>
          <a:p>
            <a:pPr>
              <a:buFont typeface="Wingdings" pitchFamily="2" charset="2"/>
              <a:buChar char="v"/>
              <a:defRPr/>
            </a:pPr>
            <a:r>
              <a:rPr lang="en-US" sz="900" b="1" dirty="0" smtClean="0">
                <a:latin typeface="+mj-lt"/>
              </a:rPr>
              <a:t>Special emphasis Pre-commissioning Training, Future Soldiers Training, and  IMT</a:t>
            </a:r>
          </a:p>
          <a:p>
            <a:pPr>
              <a:buFont typeface="Wingdings" pitchFamily="2" charset="2"/>
              <a:buChar char="v"/>
              <a:defRPr/>
            </a:pPr>
            <a:r>
              <a:rPr lang="en-US" sz="900" b="1" dirty="0" smtClean="0">
                <a:latin typeface="+mj-lt"/>
              </a:rPr>
              <a:t>I. A. M. Strong SHARP Training integrated into all aspects of Soldier/Civilian ‘Life-cycle’ training</a:t>
            </a:r>
          </a:p>
          <a:p>
            <a:pPr>
              <a:buFont typeface="Wingdings" pitchFamily="2" charset="2"/>
              <a:buChar char="v"/>
              <a:defRPr/>
            </a:pPr>
            <a:r>
              <a:rPr lang="en-US" sz="900" b="1" dirty="0" smtClean="0">
                <a:latin typeface="+mj-lt"/>
              </a:rPr>
              <a:t>Publish Commander’s SHARP Guidebook to implement and maintain program</a:t>
            </a:r>
          </a:p>
          <a:p>
            <a:pPr>
              <a:buFont typeface="Wingdings" pitchFamily="2" charset="2"/>
              <a:buChar char="v"/>
              <a:defRPr/>
            </a:pPr>
            <a:r>
              <a:rPr lang="en-US" sz="900" b="1" dirty="0" smtClean="0">
                <a:latin typeface="+mj-lt"/>
              </a:rPr>
              <a:t>Revitalizing  the Sponsorship Program through Command emphasis</a:t>
            </a:r>
          </a:p>
          <a:p>
            <a:pPr>
              <a:buFont typeface="Wingdings" pitchFamily="2" charset="2"/>
              <a:buChar char="v"/>
              <a:defRPr/>
            </a:pPr>
            <a:r>
              <a:rPr lang="en-US" sz="900" b="1" dirty="0" smtClean="0"/>
              <a:t>Reviewing linkage of SHARP and increasing opportunities to women due to repeal of DGCAR </a:t>
            </a:r>
            <a:endParaRPr lang="en-US" sz="900" b="1" dirty="0" smtClean="0">
              <a:latin typeface="+mj-lt"/>
            </a:endParaRPr>
          </a:p>
          <a:p>
            <a:pPr>
              <a:buFontTx/>
              <a:buNone/>
              <a:defRPr/>
            </a:pPr>
            <a:endParaRPr lang="en-US" sz="900" b="1" dirty="0" smtClean="0">
              <a:latin typeface="+mj-lt"/>
            </a:endParaRPr>
          </a:p>
        </p:txBody>
      </p:sp>
      <p:sp>
        <p:nvSpPr>
          <p:cNvPr id="9" name="Rounded Rectangle 8"/>
          <p:cNvSpPr/>
          <p:nvPr/>
        </p:nvSpPr>
        <p:spPr>
          <a:xfrm>
            <a:off x="179388" y="1933575"/>
            <a:ext cx="8763000" cy="12557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0000"/>
              </a:solidFill>
              <a:latin typeface="Calibri" pitchFamily="34" charset="0"/>
            </a:endParaRPr>
          </a:p>
        </p:txBody>
      </p:sp>
      <p:sp>
        <p:nvSpPr>
          <p:cNvPr id="10" name="Content Placeholder 4"/>
          <p:cNvSpPr txBox="1">
            <a:spLocks/>
          </p:cNvSpPr>
          <p:nvPr/>
        </p:nvSpPr>
        <p:spPr bwMode="auto">
          <a:xfrm>
            <a:off x="2655888" y="1947863"/>
            <a:ext cx="6324600" cy="838200"/>
          </a:xfrm>
          <a:prstGeom prst="rect">
            <a:avLst/>
          </a:prstGeom>
          <a:noFill/>
          <a:ln w="9525">
            <a:noFill/>
            <a:miter lim="800000"/>
            <a:headEnd/>
            <a:tailEnd/>
          </a:ln>
        </p:spPr>
        <p:txBody>
          <a:bodyPr lIns="91430" tIns="45715" rIns="91430" bIns="45715"/>
          <a:lstStyle/>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Special Victims Capability: Investigation/Prosecution training for CID agents and prosecutors</a:t>
            </a:r>
          </a:p>
          <a:p>
            <a:pPr marL="798513" lvl="1"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23 Special Victim Prosecutors Army-wide</a:t>
            </a:r>
          </a:p>
          <a:p>
            <a:pPr marL="798513" lvl="1"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22 Special Victim Investigators (Additional 7 X Investigators in FY14)</a:t>
            </a:r>
          </a:p>
          <a:p>
            <a:pPr marL="798513" lvl="1"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Team Approach: Coordination with CID &amp;JAG on every SA case</a:t>
            </a:r>
          </a:p>
          <a:p>
            <a:pPr marL="798513" lvl="1"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Dedicated Paralegal Support (Directed Military Over strength) 2013</a:t>
            </a:r>
          </a:p>
          <a:p>
            <a:pPr marL="798513" lvl="1"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Victim Witness Liaison at every General Court-Martial Jurisdiction</a:t>
            </a:r>
          </a:p>
          <a:p>
            <a:pPr marL="798513" lvl="1"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Trial Counsel Assistance Program (TCAP) reach back assistance and direct support</a:t>
            </a:r>
          </a:p>
          <a:p>
            <a:pPr marL="798513" lvl="1" indent="-341313" eaLnBrk="0" hangingPunct="0">
              <a:spcBef>
                <a:spcPct val="20000"/>
              </a:spcBef>
              <a:buSzPct val="75000"/>
              <a:buFont typeface="Arial" pitchFamily="34" charset="0"/>
              <a:buChar char="•"/>
              <a:defRPr/>
            </a:pPr>
            <a:endParaRPr lang="en-US" sz="900" b="1" kern="0" dirty="0">
              <a:solidFill>
                <a:prstClr val="black"/>
              </a:solidFill>
              <a:latin typeface="Arial"/>
              <a:ea typeface="+mn-ea"/>
            </a:endParaRPr>
          </a:p>
        </p:txBody>
      </p:sp>
      <p:sp>
        <p:nvSpPr>
          <p:cNvPr id="11" name="TextBox 10"/>
          <p:cNvSpPr txBox="1"/>
          <p:nvPr/>
        </p:nvSpPr>
        <p:spPr>
          <a:xfrm>
            <a:off x="207963" y="2409825"/>
            <a:ext cx="1146175" cy="307975"/>
          </a:xfrm>
          <a:prstGeom prst="rect">
            <a:avLst/>
          </a:prstGeom>
          <a:noFill/>
          <a:ln>
            <a:noFill/>
          </a:ln>
        </p:spPr>
        <p:txBody>
          <a:bodyPr wrap="none">
            <a:spAutoFit/>
          </a:bodyPr>
          <a:lstStyle/>
          <a:p>
            <a:pPr>
              <a:defRPr/>
            </a:pPr>
            <a:r>
              <a:rPr lang="en-US" sz="1400" b="1" dirty="0">
                <a:solidFill>
                  <a:srgbClr val="FF0000"/>
                </a:solidFill>
                <a:latin typeface="Calibri" pitchFamily="34" charset="0"/>
                <a:ea typeface="+mn-ea"/>
              </a:rPr>
              <a:t>Investigation</a:t>
            </a:r>
          </a:p>
        </p:txBody>
      </p:sp>
      <p:sp>
        <p:nvSpPr>
          <p:cNvPr id="12" name="Rounded Rectangle 11"/>
          <p:cNvSpPr/>
          <p:nvPr/>
        </p:nvSpPr>
        <p:spPr>
          <a:xfrm>
            <a:off x="190500" y="3225800"/>
            <a:ext cx="8763000" cy="1182688"/>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002060"/>
              </a:solidFill>
              <a:latin typeface="Calibri" pitchFamily="34" charset="0"/>
            </a:endParaRPr>
          </a:p>
        </p:txBody>
      </p:sp>
      <p:sp>
        <p:nvSpPr>
          <p:cNvPr id="14" name="TextBox 13"/>
          <p:cNvSpPr txBox="1"/>
          <p:nvPr/>
        </p:nvSpPr>
        <p:spPr>
          <a:xfrm>
            <a:off x="219075" y="3627438"/>
            <a:ext cx="1257300" cy="307975"/>
          </a:xfrm>
          <a:prstGeom prst="rect">
            <a:avLst/>
          </a:prstGeom>
          <a:noFill/>
          <a:ln>
            <a:noFill/>
          </a:ln>
        </p:spPr>
        <p:txBody>
          <a:bodyPr wrap="none">
            <a:spAutoFit/>
          </a:bodyPr>
          <a:lstStyle/>
          <a:p>
            <a:pPr>
              <a:defRPr/>
            </a:pPr>
            <a:r>
              <a:rPr lang="en-US" sz="1400" b="1" dirty="0">
                <a:solidFill>
                  <a:srgbClr val="002060"/>
                </a:solidFill>
                <a:latin typeface="Calibri" pitchFamily="34" charset="0"/>
                <a:ea typeface="+mn-ea"/>
              </a:rPr>
              <a:t>Accountability</a:t>
            </a:r>
          </a:p>
        </p:txBody>
      </p:sp>
      <p:sp>
        <p:nvSpPr>
          <p:cNvPr id="15" name="Rounded Rectangle 14"/>
          <p:cNvSpPr/>
          <p:nvPr/>
        </p:nvSpPr>
        <p:spPr>
          <a:xfrm>
            <a:off x="190500" y="4440238"/>
            <a:ext cx="8763000" cy="90646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latin typeface="Calibri" pitchFamily="34" charset="0"/>
            </a:endParaRPr>
          </a:p>
        </p:txBody>
      </p:sp>
      <p:sp>
        <p:nvSpPr>
          <p:cNvPr id="16" name="Content Placeholder 4"/>
          <p:cNvSpPr txBox="1">
            <a:spLocks/>
          </p:cNvSpPr>
          <p:nvPr/>
        </p:nvSpPr>
        <p:spPr bwMode="auto">
          <a:xfrm>
            <a:off x="2667000" y="4503738"/>
            <a:ext cx="6248400" cy="533400"/>
          </a:xfrm>
          <a:prstGeom prst="rect">
            <a:avLst/>
          </a:prstGeom>
          <a:noFill/>
          <a:ln w="9525">
            <a:noFill/>
            <a:miter lim="800000"/>
            <a:headEnd/>
            <a:tailEnd/>
          </a:ln>
        </p:spPr>
        <p:txBody>
          <a:bodyPr lIns="91430" tIns="45715" rIns="91430" bIns="45715"/>
          <a:lstStyle/>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Recurring CSA-led SHARP Army Advisory Panel that includes victims</a:t>
            </a:r>
          </a:p>
          <a:p>
            <a:pPr marL="341313" indent="-341313" eaLnBrk="0" hangingPunct="0">
              <a:spcBef>
                <a:spcPct val="20000"/>
              </a:spcBef>
              <a:buSzPct val="75000"/>
              <a:buFont typeface="Wingdings" pitchFamily="2" charset="2"/>
              <a:buChar char="v"/>
              <a:defRPr/>
            </a:pPr>
            <a:r>
              <a:rPr lang="en-US" sz="900" b="1" dirty="0">
                <a:solidFill>
                  <a:prstClr val="black"/>
                </a:solidFill>
                <a:latin typeface="Arial"/>
                <a:ea typeface="+mn-ea"/>
                <a:cs typeface="+mn-cs"/>
              </a:rPr>
              <a:t>Building a Professional Team: SARC/VA Schoolhouse pilot course JAN ‘14; FOC in 4</a:t>
            </a:r>
            <a:r>
              <a:rPr lang="en-US" sz="900" b="1" baseline="30000" dirty="0">
                <a:solidFill>
                  <a:prstClr val="black"/>
                </a:solidFill>
                <a:latin typeface="Arial"/>
                <a:ea typeface="+mn-ea"/>
                <a:cs typeface="+mn-cs"/>
              </a:rPr>
              <a:t>th</a:t>
            </a:r>
            <a:r>
              <a:rPr lang="en-US" sz="900" b="1" dirty="0">
                <a:solidFill>
                  <a:prstClr val="black"/>
                </a:solidFill>
                <a:latin typeface="Arial"/>
                <a:ea typeface="+mn-ea"/>
                <a:cs typeface="+mn-cs"/>
              </a:rPr>
              <a:t> Qtr, FY14</a:t>
            </a:r>
            <a:endParaRPr lang="en-US" sz="900" b="1" kern="0" dirty="0">
              <a:solidFill>
                <a:prstClr val="black"/>
              </a:solidFill>
              <a:latin typeface="Arial"/>
              <a:ea typeface="+mn-ea"/>
            </a:endParaRPr>
          </a:p>
          <a:p>
            <a:pPr marL="341313" indent="-341313" eaLnBrk="0" hangingPunct="0">
              <a:spcBef>
                <a:spcPts val="0"/>
              </a:spcBef>
              <a:buSzPct val="75000"/>
              <a:buFont typeface="Wingdings" pitchFamily="2" charset="2"/>
              <a:buChar char="v"/>
              <a:defRPr/>
            </a:pPr>
            <a:r>
              <a:rPr lang="en-US" sz="900" b="1" kern="0" dirty="0">
                <a:solidFill>
                  <a:prstClr val="black"/>
                </a:solidFill>
                <a:latin typeface="Arial"/>
                <a:ea typeface="+mn-ea"/>
              </a:rPr>
              <a:t>Increased role &amp; presence of SARCs &amp; VAs across our formations</a:t>
            </a:r>
          </a:p>
          <a:p>
            <a:pPr marL="341313" indent="-341313" eaLnBrk="0" hangingPunct="0">
              <a:spcBef>
                <a:spcPts val="0"/>
              </a:spcBef>
              <a:buSzPct val="75000"/>
              <a:buFont typeface="Wingdings" pitchFamily="2" charset="2"/>
              <a:buChar char="v"/>
              <a:defRPr/>
            </a:pPr>
            <a:r>
              <a:rPr lang="en-US" sz="900" b="1" kern="0" dirty="0">
                <a:solidFill>
                  <a:prstClr val="black"/>
                </a:solidFill>
                <a:latin typeface="Arial"/>
                <a:ea typeface="+mn-ea"/>
              </a:rPr>
              <a:t>Special Victim Counsel Program: reporting triggers multidisciplinary team approach to victim advocacy; program covers entire ‘life-cycle’ of case</a:t>
            </a:r>
          </a:p>
          <a:p>
            <a:pPr marL="341313" indent="-341313" eaLnBrk="0" hangingPunct="0">
              <a:spcBef>
                <a:spcPts val="0"/>
              </a:spcBef>
              <a:buSzPct val="75000"/>
              <a:buFont typeface="Wingdings" pitchFamily="2" charset="2"/>
              <a:buChar char="v"/>
              <a:defRPr/>
            </a:pPr>
            <a:endParaRPr lang="en-US" sz="900" b="1" kern="0" dirty="0">
              <a:solidFill>
                <a:srgbClr val="00B0F0"/>
              </a:solidFill>
              <a:latin typeface="Arial"/>
              <a:ea typeface="+mn-ea"/>
            </a:endParaRPr>
          </a:p>
          <a:p>
            <a:pPr marL="341313" indent="-341313" eaLnBrk="0" hangingPunct="0">
              <a:spcBef>
                <a:spcPct val="20000"/>
              </a:spcBef>
              <a:buSzPct val="75000"/>
              <a:buFont typeface="Arial" pitchFamily="34" charset="0"/>
              <a:buChar char="•"/>
              <a:defRPr/>
            </a:pPr>
            <a:endParaRPr lang="en-US" sz="900" b="1" kern="0" dirty="0">
              <a:solidFill>
                <a:prstClr val="black"/>
              </a:solidFill>
              <a:latin typeface="Arial"/>
              <a:ea typeface="+mn-ea"/>
            </a:endParaRPr>
          </a:p>
          <a:p>
            <a:pPr marL="341313" indent="-341313" eaLnBrk="0" hangingPunct="0">
              <a:spcBef>
                <a:spcPct val="20000"/>
              </a:spcBef>
              <a:buSzPct val="75000"/>
              <a:buFont typeface="Arial" pitchFamily="34" charset="0"/>
              <a:buChar char="•"/>
              <a:defRPr/>
            </a:pPr>
            <a:endParaRPr lang="en-US" b="1" kern="0" dirty="0">
              <a:solidFill>
                <a:prstClr val="black"/>
              </a:solidFill>
              <a:latin typeface="Arial"/>
              <a:ea typeface="+mn-ea"/>
            </a:endParaRPr>
          </a:p>
        </p:txBody>
      </p:sp>
      <p:sp>
        <p:nvSpPr>
          <p:cNvPr id="17" name="TextBox 16"/>
          <p:cNvSpPr txBox="1"/>
          <p:nvPr/>
        </p:nvSpPr>
        <p:spPr>
          <a:xfrm>
            <a:off x="219075" y="4721225"/>
            <a:ext cx="892175" cy="306388"/>
          </a:xfrm>
          <a:prstGeom prst="rect">
            <a:avLst/>
          </a:prstGeom>
          <a:noFill/>
          <a:ln>
            <a:noFill/>
          </a:ln>
        </p:spPr>
        <p:txBody>
          <a:bodyPr wrap="none">
            <a:spAutoFit/>
          </a:bodyPr>
          <a:lstStyle/>
          <a:p>
            <a:pPr>
              <a:defRPr/>
            </a:pPr>
            <a:r>
              <a:rPr lang="en-US" sz="1400" b="1" dirty="0">
                <a:solidFill>
                  <a:srgbClr val="00B0F0"/>
                </a:solidFill>
                <a:latin typeface="Calibri" pitchFamily="34" charset="0"/>
                <a:ea typeface="+mn-ea"/>
              </a:rPr>
              <a:t>Advocacy</a:t>
            </a:r>
          </a:p>
        </p:txBody>
      </p:sp>
      <p:sp>
        <p:nvSpPr>
          <p:cNvPr id="19" name="Rounded Rectangle 18"/>
          <p:cNvSpPr/>
          <p:nvPr/>
        </p:nvSpPr>
        <p:spPr>
          <a:xfrm>
            <a:off x="190500" y="5403850"/>
            <a:ext cx="8763000" cy="1111250"/>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latin typeface="Calibri" pitchFamily="34" charset="0"/>
            </a:endParaRPr>
          </a:p>
        </p:txBody>
      </p:sp>
      <p:sp>
        <p:nvSpPr>
          <p:cNvPr id="22" name="TextBox 21"/>
          <p:cNvSpPr txBox="1"/>
          <p:nvPr/>
        </p:nvSpPr>
        <p:spPr>
          <a:xfrm>
            <a:off x="230188" y="5788025"/>
            <a:ext cx="1065212" cy="307975"/>
          </a:xfrm>
          <a:prstGeom prst="rect">
            <a:avLst/>
          </a:prstGeom>
          <a:noFill/>
          <a:ln>
            <a:noFill/>
          </a:ln>
        </p:spPr>
        <p:txBody>
          <a:bodyPr wrap="none">
            <a:spAutoFit/>
          </a:bodyPr>
          <a:lstStyle/>
          <a:p>
            <a:pPr>
              <a:defRPr/>
            </a:pPr>
            <a:r>
              <a:rPr lang="en-US" sz="1400" b="1" dirty="0">
                <a:solidFill>
                  <a:srgbClr val="F79646">
                    <a:lumMod val="75000"/>
                  </a:srgbClr>
                </a:solidFill>
                <a:latin typeface="Calibri" pitchFamily="34" charset="0"/>
                <a:ea typeface="+mn-ea"/>
              </a:rPr>
              <a:t>Assessment</a:t>
            </a:r>
          </a:p>
        </p:txBody>
      </p:sp>
      <p:sp>
        <p:nvSpPr>
          <p:cNvPr id="32" name="Content Placeholder 4"/>
          <p:cNvSpPr txBox="1">
            <a:spLocks/>
          </p:cNvSpPr>
          <p:nvPr/>
        </p:nvSpPr>
        <p:spPr>
          <a:xfrm>
            <a:off x="2638425" y="3217863"/>
            <a:ext cx="6400800" cy="704850"/>
          </a:xfrm>
          <a:prstGeom prst="rect">
            <a:avLst/>
          </a:prstGeom>
        </p:spPr>
        <p:txBody>
          <a:bodyPr/>
          <a:lstStyle/>
          <a:p>
            <a:pPr marL="341313" indent="-341313" defTabSz="912813" eaLnBrk="0" hangingPunct="0">
              <a:spcBef>
                <a:spcPct val="20000"/>
              </a:spcBef>
              <a:buFont typeface="Wingdings" pitchFamily="2" charset="2"/>
              <a:buChar char="v"/>
              <a:defRPr/>
            </a:pPr>
            <a:r>
              <a:rPr lang="en-US" sz="900" b="1" kern="0" dirty="0">
                <a:solidFill>
                  <a:prstClr val="black"/>
                </a:solidFill>
                <a:latin typeface="Arial"/>
                <a:ea typeface="+mn-ea"/>
              </a:rPr>
              <a:t>Revised Command Climate Survey Policy to address SHARP &amp; increase commander awareness</a:t>
            </a:r>
          </a:p>
          <a:p>
            <a:pPr marL="341313" indent="-341313" defTabSz="912813" eaLnBrk="0" hangingPunct="0">
              <a:spcBef>
                <a:spcPct val="20000"/>
              </a:spcBef>
              <a:buFont typeface="Wingdings" pitchFamily="2" charset="2"/>
              <a:buChar char="v"/>
              <a:defRPr/>
            </a:pPr>
            <a:r>
              <a:rPr lang="en-US" sz="900" b="1" kern="0" dirty="0">
                <a:solidFill>
                  <a:prstClr val="black"/>
                </a:solidFill>
                <a:latin typeface="Arial"/>
                <a:ea typeface="+mn-ea"/>
              </a:rPr>
              <a:t>Initiated BDE &amp; BN Commander 360 Assessment Program</a:t>
            </a:r>
          </a:p>
          <a:p>
            <a:pPr marL="341313" indent="-341313" defTabSz="912813" eaLnBrk="0" hangingPunct="0">
              <a:spcBef>
                <a:spcPct val="20000"/>
              </a:spcBef>
              <a:buFont typeface="Wingdings" pitchFamily="2" charset="2"/>
              <a:buChar char="v"/>
              <a:defRPr/>
            </a:pPr>
            <a:r>
              <a:rPr lang="en-US" sz="900" b="1" kern="0" dirty="0">
                <a:solidFill>
                  <a:prstClr val="black"/>
                </a:solidFill>
                <a:latin typeface="Arial"/>
                <a:ea typeface="+mn-ea"/>
              </a:rPr>
              <a:t>Implemented Policy to require mandatory OER comments addressing unit’s SHARP climate</a:t>
            </a:r>
          </a:p>
          <a:p>
            <a:pPr marL="341313" indent="-341313" defTabSz="912813" eaLnBrk="0" hangingPunct="0">
              <a:spcBef>
                <a:spcPct val="20000"/>
              </a:spcBef>
              <a:buFont typeface="Wingdings" pitchFamily="2" charset="2"/>
              <a:buChar char="v"/>
              <a:defRPr/>
            </a:pPr>
            <a:r>
              <a:rPr lang="en-US" sz="900" b="1" kern="0" dirty="0">
                <a:solidFill>
                  <a:prstClr val="black"/>
                </a:solidFill>
                <a:latin typeface="Arial"/>
                <a:ea typeface="+mn-ea"/>
              </a:rPr>
              <a:t>Recurring CSA-led SHARP Summits with senior Army leadership</a:t>
            </a:r>
          </a:p>
          <a:p>
            <a:pPr marL="341313" indent="-341313" defTabSz="912813" eaLnBrk="0" hangingPunct="0">
              <a:spcBef>
                <a:spcPct val="20000"/>
              </a:spcBef>
              <a:buFont typeface="Wingdings" pitchFamily="2" charset="2"/>
              <a:buChar char="v"/>
              <a:defRPr/>
            </a:pPr>
            <a:r>
              <a:rPr lang="en-US" sz="900" b="1" kern="0" dirty="0">
                <a:solidFill>
                  <a:prstClr val="black"/>
                </a:solidFill>
                <a:latin typeface="Arial"/>
                <a:ea typeface="+mn-ea"/>
              </a:rPr>
              <a:t>Developing rigorous screening and behavior health assessments for  positions of trust</a:t>
            </a:r>
          </a:p>
          <a:p>
            <a:pPr marL="341313" indent="-341313" defTabSz="912813" eaLnBrk="0" hangingPunct="0">
              <a:spcBef>
                <a:spcPct val="20000"/>
              </a:spcBef>
              <a:buFont typeface="Wingdings" pitchFamily="2" charset="2"/>
              <a:buChar char="v"/>
              <a:defRPr/>
            </a:pPr>
            <a:r>
              <a:rPr lang="en-US" sz="900" b="1" kern="0" dirty="0">
                <a:solidFill>
                  <a:prstClr val="black"/>
                </a:solidFill>
                <a:latin typeface="Arial"/>
                <a:ea typeface="+mn-ea"/>
              </a:rPr>
              <a:t>Expanded Commander’s legal courses</a:t>
            </a:r>
          </a:p>
          <a:p>
            <a:pPr marL="341313" indent="-341313" defTabSz="912813" eaLnBrk="0" hangingPunct="0">
              <a:spcBef>
                <a:spcPct val="20000"/>
              </a:spcBef>
              <a:buFont typeface="Wingdings" pitchFamily="2" charset="2"/>
              <a:buChar char="v"/>
              <a:defRPr/>
            </a:pPr>
            <a:r>
              <a:rPr lang="en-US" sz="900" b="1" dirty="0">
                <a:solidFill>
                  <a:prstClr val="black"/>
                </a:solidFill>
                <a:latin typeface="Arial"/>
                <a:ea typeface="+mn-ea"/>
              </a:rPr>
              <a:t>Sex Offenders OCONUS Reassignment &amp; </a:t>
            </a:r>
            <a:r>
              <a:rPr lang="en-US" sz="900" b="1" dirty="0" err="1">
                <a:solidFill>
                  <a:prstClr val="black"/>
                </a:solidFill>
                <a:latin typeface="Arial"/>
                <a:ea typeface="+mn-ea"/>
              </a:rPr>
              <a:t>Retainability</a:t>
            </a:r>
            <a:r>
              <a:rPr lang="en-US" sz="900" b="1" dirty="0">
                <a:solidFill>
                  <a:prstClr val="black"/>
                </a:solidFill>
                <a:latin typeface="Arial"/>
                <a:ea typeface="+mn-ea"/>
              </a:rPr>
              <a:t> Policy</a:t>
            </a:r>
          </a:p>
          <a:p>
            <a:pPr marL="341313" indent="-341313" defTabSz="912813" eaLnBrk="0" hangingPunct="0">
              <a:spcBef>
                <a:spcPct val="20000"/>
              </a:spcBef>
              <a:defRPr/>
            </a:pPr>
            <a:endParaRPr lang="en-US" sz="900" b="1" kern="0" dirty="0">
              <a:solidFill>
                <a:prstClr val="black"/>
              </a:solidFill>
              <a:latin typeface="Arial"/>
              <a:ea typeface="+mn-ea"/>
            </a:endParaRPr>
          </a:p>
          <a:p>
            <a:pPr marL="341313" indent="-341313" defTabSz="912813" eaLnBrk="0" hangingPunct="0">
              <a:spcBef>
                <a:spcPct val="20000"/>
              </a:spcBef>
              <a:buFontTx/>
              <a:buChar char="•"/>
              <a:defRPr/>
            </a:pPr>
            <a:endParaRPr lang="en-US" sz="900" b="1" kern="0" dirty="0">
              <a:solidFill>
                <a:prstClr val="black"/>
              </a:solidFill>
              <a:latin typeface="Arial"/>
              <a:ea typeface="+mn-ea"/>
            </a:endParaRPr>
          </a:p>
        </p:txBody>
      </p:sp>
      <p:sp>
        <p:nvSpPr>
          <p:cNvPr id="33" name="Content Placeholder 4"/>
          <p:cNvSpPr txBox="1">
            <a:spLocks/>
          </p:cNvSpPr>
          <p:nvPr/>
        </p:nvSpPr>
        <p:spPr bwMode="auto">
          <a:xfrm>
            <a:off x="2667000" y="5441950"/>
            <a:ext cx="6477000" cy="533400"/>
          </a:xfrm>
          <a:prstGeom prst="rect">
            <a:avLst/>
          </a:prstGeom>
          <a:noFill/>
          <a:ln w="9525">
            <a:noFill/>
            <a:miter lim="800000"/>
            <a:headEnd/>
            <a:tailEnd/>
          </a:ln>
        </p:spPr>
        <p:txBody>
          <a:bodyPr lIns="91430" tIns="45715" rIns="91430" bIns="45715"/>
          <a:lstStyle/>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Executed ‘Red Team’ Program in FY 2012-2013 to assess program effectiveness</a:t>
            </a:r>
          </a:p>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Commander Risk Reduction Dashboard and Strategic  Management System “SMS”  reporting </a:t>
            </a:r>
          </a:p>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ARI-led Field Focus Group Assessments, 1</a:t>
            </a:r>
            <a:r>
              <a:rPr lang="en-US" sz="900" b="1" kern="0" baseline="30000" dirty="0">
                <a:solidFill>
                  <a:prstClr val="black"/>
                </a:solidFill>
                <a:latin typeface="Arial"/>
                <a:ea typeface="+mn-ea"/>
              </a:rPr>
              <a:t>st</a:t>
            </a:r>
            <a:r>
              <a:rPr lang="en-US" sz="900" b="1" kern="0" dirty="0">
                <a:solidFill>
                  <a:prstClr val="black"/>
                </a:solidFill>
                <a:latin typeface="Arial"/>
                <a:ea typeface="+mn-ea"/>
              </a:rPr>
              <a:t> &amp; 2</a:t>
            </a:r>
            <a:r>
              <a:rPr lang="en-US" sz="900" b="1" kern="0" baseline="30000" dirty="0">
                <a:solidFill>
                  <a:prstClr val="black"/>
                </a:solidFill>
                <a:latin typeface="Arial"/>
                <a:ea typeface="+mn-ea"/>
              </a:rPr>
              <a:t>nd</a:t>
            </a:r>
            <a:r>
              <a:rPr lang="en-US" sz="900" b="1" kern="0" dirty="0">
                <a:solidFill>
                  <a:prstClr val="black"/>
                </a:solidFill>
                <a:latin typeface="Arial"/>
                <a:ea typeface="+mn-ea"/>
              </a:rPr>
              <a:t> Qtr, FY14: Define perceptions of Army culture</a:t>
            </a:r>
          </a:p>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Metrics used to measure compliance with current regulatory standards</a:t>
            </a:r>
          </a:p>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Response Systems Panel support </a:t>
            </a:r>
          </a:p>
          <a:p>
            <a:pPr marL="341313" indent="-341313" eaLnBrk="0" hangingPunct="0">
              <a:spcBef>
                <a:spcPct val="20000"/>
              </a:spcBef>
              <a:buSzPct val="75000"/>
              <a:buFont typeface="Wingdings" pitchFamily="2" charset="2"/>
              <a:buChar char="v"/>
              <a:defRPr/>
            </a:pPr>
            <a:r>
              <a:rPr lang="en-US" sz="900" b="1" kern="0" dirty="0">
                <a:solidFill>
                  <a:prstClr val="black"/>
                </a:solidFill>
                <a:latin typeface="Arial"/>
                <a:ea typeface="+mn-ea"/>
              </a:rPr>
              <a:t>GAO Audits on Sexual Assault in IMT &amp; Male-on-Male Sexual Assault Prevention</a:t>
            </a:r>
          </a:p>
          <a:p>
            <a:pPr marL="341313" indent="-341313" eaLnBrk="0" hangingPunct="0">
              <a:spcBef>
                <a:spcPct val="20000"/>
              </a:spcBef>
              <a:buSzPct val="75000"/>
              <a:buFont typeface="Arial" pitchFamily="34" charset="0"/>
              <a:buChar char="•"/>
              <a:defRPr/>
            </a:pPr>
            <a:endParaRPr lang="en-US" sz="900" b="1" kern="0" dirty="0">
              <a:solidFill>
                <a:prstClr val="black"/>
              </a:solidFill>
              <a:latin typeface="Arial"/>
              <a:ea typeface="+mn-ea"/>
            </a:endParaRPr>
          </a:p>
          <a:p>
            <a:pPr marL="341313" indent="-341313" eaLnBrk="0" hangingPunct="0">
              <a:spcBef>
                <a:spcPct val="20000"/>
              </a:spcBef>
              <a:buSzPct val="75000"/>
              <a:buFont typeface="Arial" pitchFamily="34" charset="0"/>
              <a:buChar char="•"/>
              <a:defRPr/>
            </a:pPr>
            <a:endParaRPr lang="en-US" b="1" kern="0" dirty="0">
              <a:solidFill>
                <a:prstClr val="black"/>
              </a:solidFill>
              <a:latin typeface="Arial"/>
              <a:ea typeface="+mn-ea"/>
            </a:endParaRPr>
          </a:p>
        </p:txBody>
      </p:sp>
      <p:sp>
        <p:nvSpPr>
          <p:cNvPr id="23" name="TextBox 22"/>
          <p:cNvSpPr txBox="1"/>
          <p:nvPr/>
        </p:nvSpPr>
        <p:spPr>
          <a:xfrm>
            <a:off x="5276850" y="684213"/>
            <a:ext cx="1023938" cy="339725"/>
          </a:xfrm>
          <a:prstGeom prst="rect">
            <a:avLst/>
          </a:prstGeom>
          <a:noFill/>
          <a:ln>
            <a:noFill/>
          </a:ln>
        </p:spPr>
        <p:txBody>
          <a:bodyPr wrap="none">
            <a:spAutoFit/>
          </a:bodyPr>
          <a:lstStyle/>
          <a:p>
            <a:pPr>
              <a:defRPr/>
            </a:pPr>
            <a:r>
              <a:rPr lang="en-US" sz="1600" b="1" i="1" dirty="0">
                <a:solidFill>
                  <a:prstClr val="black"/>
                </a:solidFill>
                <a:latin typeface="Calibri" pitchFamily="34" charset="0"/>
                <a:ea typeface="+mn-ea"/>
              </a:rPr>
              <a:t>Initiatives</a:t>
            </a:r>
          </a:p>
        </p:txBody>
      </p:sp>
      <p:sp>
        <p:nvSpPr>
          <p:cNvPr id="24" name="TextBox 23"/>
          <p:cNvSpPr txBox="1"/>
          <p:nvPr/>
        </p:nvSpPr>
        <p:spPr>
          <a:xfrm>
            <a:off x="1485900" y="684213"/>
            <a:ext cx="987425" cy="339725"/>
          </a:xfrm>
          <a:prstGeom prst="rect">
            <a:avLst/>
          </a:prstGeom>
          <a:noFill/>
          <a:ln>
            <a:noFill/>
          </a:ln>
        </p:spPr>
        <p:txBody>
          <a:bodyPr wrap="none">
            <a:spAutoFit/>
          </a:bodyPr>
          <a:lstStyle/>
          <a:p>
            <a:pPr>
              <a:defRPr/>
            </a:pPr>
            <a:r>
              <a:rPr lang="en-US" sz="1600" b="1" i="1" dirty="0">
                <a:solidFill>
                  <a:prstClr val="black"/>
                </a:solidFill>
                <a:latin typeface="Calibri" pitchFamily="34" charset="0"/>
                <a:ea typeface="+mn-ea"/>
              </a:rPr>
              <a:t>Objective</a:t>
            </a:r>
          </a:p>
        </p:txBody>
      </p:sp>
      <p:sp>
        <p:nvSpPr>
          <p:cNvPr id="26" name="Rectangle 25"/>
          <p:cNvSpPr/>
          <p:nvPr/>
        </p:nvSpPr>
        <p:spPr>
          <a:xfrm>
            <a:off x="1155700" y="1060450"/>
            <a:ext cx="1676400" cy="784225"/>
          </a:xfrm>
          <a:prstGeom prst="rect">
            <a:avLst/>
          </a:prstGeom>
        </p:spPr>
        <p:txBody>
          <a:bodyPr>
            <a:spAutoFit/>
          </a:bodyPr>
          <a:lstStyle/>
          <a:p>
            <a:pPr>
              <a:defRPr/>
            </a:pPr>
            <a:r>
              <a:rPr lang="en-US" sz="900" b="1" dirty="0">
                <a:solidFill>
                  <a:prstClr val="black"/>
                </a:solidFill>
                <a:latin typeface="Arial"/>
                <a:ea typeface="+mn-ea"/>
              </a:rPr>
              <a:t>Mutual respect/trust, professional values, reinforced to create environment where sexual assault is not tolerated.</a:t>
            </a:r>
          </a:p>
        </p:txBody>
      </p:sp>
      <p:sp>
        <p:nvSpPr>
          <p:cNvPr id="27" name="Rectangle 26"/>
          <p:cNvSpPr/>
          <p:nvPr/>
        </p:nvSpPr>
        <p:spPr>
          <a:xfrm>
            <a:off x="1543050" y="2252663"/>
            <a:ext cx="1200150" cy="646112"/>
          </a:xfrm>
          <a:prstGeom prst="rect">
            <a:avLst/>
          </a:prstGeom>
        </p:spPr>
        <p:txBody>
          <a:bodyPr>
            <a:spAutoFit/>
          </a:bodyPr>
          <a:lstStyle/>
          <a:p>
            <a:pPr>
              <a:defRPr/>
            </a:pPr>
            <a:r>
              <a:rPr lang="en-US" sz="900" b="1" dirty="0">
                <a:solidFill>
                  <a:prstClr val="black"/>
                </a:solidFill>
                <a:latin typeface="Arial"/>
                <a:ea typeface="+mn-ea"/>
              </a:rPr>
              <a:t>Investigative resources yield timely and accurate results.</a:t>
            </a:r>
          </a:p>
        </p:txBody>
      </p:sp>
      <p:sp>
        <p:nvSpPr>
          <p:cNvPr id="28" name="Rectangle 27"/>
          <p:cNvSpPr/>
          <p:nvPr/>
        </p:nvSpPr>
        <p:spPr>
          <a:xfrm>
            <a:off x="1543050" y="3513138"/>
            <a:ext cx="1143000" cy="646112"/>
          </a:xfrm>
          <a:prstGeom prst="rect">
            <a:avLst/>
          </a:prstGeom>
        </p:spPr>
        <p:txBody>
          <a:bodyPr>
            <a:spAutoFit/>
          </a:bodyPr>
          <a:lstStyle/>
          <a:p>
            <a:pPr>
              <a:defRPr/>
            </a:pPr>
            <a:r>
              <a:rPr lang="en-US" sz="900" b="1" dirty="0">
                <a:solidFill>
                  <a:prstClr val="black"/>
                </a:solidFill>
                <a:latin typeface="Arial"/>
                <a:ea typeface="+mn-ea"/>
              </a:rPr>
              <a:t>Perpetrators &amp; </a:t>
            </a:r>
            <a:r>
              <a:rPr lang="en-US" sz="900" b="1" dirty="0" err="1">
                <a:solidFill>
                  <a:prstClr val="black"/>
                </a:solidFill>
                <a:latin typeface="Arial"/>
                <a:ea typeface="+mn-ea"/>
              </a:rPr>
              <a:t>CofCs</a:t>
            </a:r>
            <a:r>
              <a:rPr lang="en-US" sz="900" b="1" dirty="0">
                <a:solidFill>
                  <a:prstClr val="black"/>
                </a:solidFill>
                <a:latin typeface="Arial"/>
                <a:ea typeface="+mn-ea"/>
              </a:rPr>
              <a:t> are held appropriately accountable.</a:t>
            </a:r>
          </a:p>
        </p:txBody>
      </p:sp>
      <p:sp>
        <p:nvSpPr>
          <p:cNvPr id="29" name="Rectangle 28"/>
          <p:cNvSpPr/>
          <p:nvPr/>
        </p:nvSpPr>
        <p:spPr>
          <a:xfrm>
            <a:off x="1416050" y="4521200"/>
            <a:ext cx="1493838" cy="784225"/>
          </a:xfrm>
          <a:prstGeom prst="rect">
            <a:avLst/>
          </a:prstGeom>
        </p:spPr>
        <p:txBody>
          <a:bodyPr>
            <a:spAutoFit/>
          </a:bodyPr>
          <a:lstStyle/>
          <a:p>
            <a:pPr>
              <a:defRPr/>
            </a:pPr>
            <a:r>
              <a:rPr lang="en-US" sz="900" b="1" dirty="0">
                <a:solidFill>
                  <a:prstClr val="black"/>
                </a:solidFill>
                <a:latin typeface="Arial"/>
                <a:ea typeface="+mn-ea"/>
              </a:rPr>
              <a:t>Quality services,  support to instill confidence, inspire victims to report, restore resilience.</a:t>
            </a:r>
          </a:p>
        </p:txBody>
      </p:sp>
      <p:sp>
        <p:nvSpPr>
          <p:cNvPr id="31" name="Rectangle 30"/>
          <p:cNvSpPr/>
          <p:nvPr/>
        </p:nvSpPr>
        <p:spPr>
          <a:xfrm>
            <a:off x="1416050" y="5645150"/>
            <a:ext cx="1209675" cy="646113"/>
          </a:xfrm>
          <a:prstGeom prst="rect">
            <a:avLst/>
          </a:prstGeom>
        </p:spPr>
        <p:txBody>
          <a:bodyPr>
            <a:spAutoFit/>
          </a:bodyPr>
          <a:lstStyle/>
          <a:p>
            <a:pPr>
              <a:defRPr/>
            </a:pPr>
            <a:r>
              <a:rPr lang="en-US" sz="900" b="1" dirty="0">
                <a:solidFill>
                  <a:prstClr val="black"/>
                </a:solidFill>
                <a:latin typeface="Arial"/>
                <a:ea typeface="+mn-ea"/>
              </a:rPr>
              <a:t>Meaningful, and accurate systems of measurement and evaluation.</a:t>
            </a:r>
          </a:p>
        </p:txBody>
      </p:sp>
      <p:sp>
        <p:nvSpPr>
          <p:cNvPr id="30" name="Flowchart: Process 29"/>
          <p:cNvSpPr/>
          <p:nvPr/>
        </p:nvSpPr>
        <p:spPr bwMode="auto">
          <a:xfrm>
            <a:off x="152400" y="5778798"/>
            <a:ext cx="1143000" cy="384048"/>
          </a:xfrm>
          <a:prstGeom prst="flowChartProcess">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defTabSz="1357313">
              <a:defRPr/>
            </a:pPr>
            <a:r>
              <a:rPr lang="en-US" b="1" i="1" dirty="0">
                <a:solidFill>
                  <a:prstClr val="black"/>
                </a:solidFill>
                <a:latin typeface="Arial"/>
                <a:ea typeface="+mn-ea"/>
                <a:cs typeface="+mn-cs"/>
              </a:rPr>
              <a:t>Assessment</a:t>
            </a:r>
          </a:p>
        </p:txBody>
      </p:sp>
      <p:sp>
        <p:nvSpPr>
          <p:cNvPr id="34" name="Flowchart: Process 33"/>
          <p:cNvSpPr/>
          <p:nvPr/>
        </p:nvSpPr>
        <p:spPr bwMode="auto">
          <a:xfrm>
            <a:off x="152400" y="4713767"/>
            <a:ext cx="990600" cy="384048"/>
          </a:xfrm>
          <a:prstGeom prst="flowChartProcess">
            <a:avLst/>
          </a:prstGeom>
          <a:solidFill>
            <a:srgbClr val="00B0F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defTabSz="1357313">
              <a:defRPr/>
            </a:pPr>
            <a:r>
              <a:rPr lang="en-US" b="1" i="1" dirty="0">
                <a:solidFill>
                  <a:prstClr val="black"/>
                </a:solidFill>
                <a:latin typeface="Arial"/>
                <a:ea typeface="+mn-ea"/>
                <a:cs typeface="+mn-cs"/>
              </a:rPr>
              <a:t>Advocacy</a:t>
            </a:r>
          </a:p>
        </p:txBody>
      </p:sp>
      <p:sp>
        <p:nvSpPr>
          <p:cNvPr id="35" name="Flowchart: Process 34"/>
          <p:cNvSpPr/>
          <p:nvPr/>
        </p:nvSpPr>
        <p:spPr bwMode="auto">
          <a:xfrm>
            <a:off x="152400" y="3643919"/>
            <a:ext cx="1295400" cy="384048"/>
          </a:xfrm>
          <a:prstGeom prst="flowChartProcess">
            <a:avLst/>
          </a:prstGeom>
          <a:solidFill>
            <a:schemeClr val="tx2"/>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defTabSz="1357313">
              <a:defRPr/>
            </a:pPr>
            <a:r>
              <a:rPr lang="en-US" b="1" i="1" dirty="0">
                <a:solidFill>
                  <a:prstClr val="white"/>
                </a:solidFill>
                <a:latin typeface="Arial"/>
                <a:ea typeface="+mn-ea"/>
                <a:cs typeface="+mn-cs"/>
              </a:rPr>
              <a:t>Accountability</a:t>
            </a:r>
          </a:p>
        </p:txBody>
      </p:sp>
      <p:sp>
        <p:nvSpPr>
          <p:cNvPr id="36" name="Flowchart: Process 35"/>
          <p:cNvSpPr/>
          <p:nvPr/>
        </p:nvSpPr>
        <p:spPr bwMode="auto">
          <a:xfrm>
            <a:off x="152400" y="2383466"/>
            <a:ext cx="1295400" cy="384048"/>
          </a:xfrm>
          <a:prstGeom prst="flowChartProcess">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defTabSz="1357313">
              <a:defRPr/>
            </a:pPr>
            <a:r>
              <a:rPr lang="en-US" b="1" i="1" dirty="0">
                <a:solidFill>
                  <a:prstClr val="white"/>
                </a:solidFill>
                <a:latin typeface="Arial"/>
                <a:ea typeface="+mn-ea"/>
                <a:cs typeface="+mn-cs"/>
              </a:rPr>
              <a:t>Investigation</a:t>
            </a:r>
          </a:p>
        </p:txBody>
      </p:sp>
      <p:sp>
        <p:nvSpPr>
          <p:cNvPr id="37" name="Flowchart: Process 36"/>
          <p:cNvSpPr/>
          <p:nvPr/>
        </p:nvSpPr>
        <p:spPr bwMode="auto">
          <a:xfrm>
            <a:off x="152400" y="1219200"/>
            <a:ext cx="990600" cy="384048"/>
          </a:xfrm>
          <a:prstGeom prst="flowChartProcess">
            <a:avLst/>
          </a:prstGeom>
          <a:solidFill>
            <a:srgbClr val="00B05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defTabSz="1357313">
              <a:defRPr/>
            </a:pPr>
            <a:r>
              <a:rPr lang="en-US" b="1" i="1" dirty="0">
                <a:solidFill>
                  <a:prstClr val="black"/>
                </a:solidFill>
                <a:latin typeface="Arial"/>
                <a:ea typeface="+mn-ea"/>
                <a:cs typeface="+mn-cs"/>
              </a:rPr>
              <a:t>Prevention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511"/>
          <p:cNvGrpSpPr>
            <a:grpSpLocks/>
          </p:cNvGrpSpPr>
          <p:nvPr/>
        </p:nvGrpSpPr>
        <p:grpSpPr bwMode="auto">
          <a:xfrm>
            <a:off x="0" y="1247775"/>
            <a:ext cx="9144000" cy="4244975"/>
            <a:chOff x="0" y="1247424"/>
            <a:chExt cx="9144000" cy="4245742"/>
          </a:xfrm>
        </p:grpSpPr>
        <p:sp>
          <p:nvSpPr>
            <p:cNvPr id="60" name="Rectangle 59"/>
            <p:cNvSpPr/>
            <p:nvPr/>
          </p:nvSpPr>
          <p:spPr>
            <a:xfrm>
              <a:off x="6327715" y="1247424"/>
              <a:ext cx="2816285" cy="4245742"/>
            </a:xfrm>
            <a:prstGeom prst="rect">
              <a:avLst/>
            </a:prstGeom>
            <a:solidFill>
              <a:srgbClr val="ADBDAC"/>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21508" name="Rectangle 21507"/>
            <p:cNvSpPr/>
            <p:nvPr/>
          </p:nvSpPr>
          <p:spPr>
            <a:xfrm>
              <a:off x="0" y="1247424"/>
              <a:ext cx="6342746" cy="4245742"/>
            </a:xfrm>
            <a:prstGeom prst="rect">
              <a:avLst/>
            </a:prstGeom>
            <a:solidFill>
              <a:srgbClr val="DEE5DE"/>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grpSp>
      <p:sp>
        <p:nvSpPr>
          <p:cNvPr id="47107" name="Title 1"/>
          <p:cNvSpPr>
            <a:spLocks noGrp="1"/>
          </p:cNvSpPr>
          <p:nvPr>
            <p:ph type="title"/>
          </p:nvPr>
        </p:nvSpPr>
        <p:spPr bwMode="auto">
          <a:xfrm>
            <a:off x="5005388" y="23813"/>
            <a:ext cx="4122737" cy="896937"/>
          </a:xfrm>
          <a:noFill/>
        </p:spPr>
        <p:txBody>
          <a:bodyPr wrap="square" numCol="1" compatLnSpc="1">
            <a:prstTxWarp prst="textNoShape">
              <a:avLst/>
            </a:prstTxWarp>
          </a:bodyPr>
          <a:lstStyle/>
          <a:p>
            <a:r>
              <a:rPr smtClean="0">
                <a:ln>
                  <a:noFill/>
                </a:ln>
                <a:solidFill>
                  <a:schemeClr val="bg1"/>
                </a:solidFill>
                <a:latin typeface="Arial" pitchFamily="34" charset="0"/>
                <a:cs typeface="Arial" pitchFamily="34" charset="0"/>
              </a:rPr>
              <a:t>Historical </a:t>
            </a:r>
            <a:br>
              <a:rPr smtClean="0">
                <a:ln>
                  <a:noFill/>
                </a:ln>
                <a:solidFill>
                  <a:schemeClr val="bg1"/>
                </a:solidFill>
                <a:latin typeface="Arial" pitchFamily="34" charset="0"/>
                <a:cs typeface="Arial" pitchFamily="34" charset="0"/>
              </a:rPr>
            </a:br>
            <a:r>
              <a:rPr smtClean="0">
                <a:ln>
                  <a:noFill/>
                </a:ln>
                <a:solidFill>
                  <a:schemeClr val="bg1"/>
                </a:solidFill>
                <a:latin typeface="Arial" pitchFamily="34" charset="0"/>
                <a:cs typeface="Arial" pitchFamily="34" charset="0"/>
              </a:rPr>
              <a:t>Timeline</a:t>
            </a:r>
          </a:p>
        </p:txBody>
      </p:sp>
      <p:grpSp>
        <p:nvGrpSpPr>
          <p:cNvPr id="3" name="Group 21510"/>
          <p:cNvGrpSpPr>
            <a:grpSpLocks/>
          </p:cNvGrpSpPr>
          <p:nvPr/>
        </p:nvGrpSpPr>
        <p:grpSpPr bwMode="auto">
          <a:xfrm>
            <a:off x="0" y="1416050"/>
            <a:ext cx="9144000" cy="3873500"/>
            <a:chOff x="0" y="1416394"/>
            <a:chExt cx="9144001" cy="3873883"/>
          </a:xfrm>
        </p:grpSpPr>
        <p:sp>
          <p:nvSpPr>
            <p:cNvPr id="6" name="Right Arrow 5"/>
            <p:cNvSpPr/>
            <p:nvPr/>
          </p:nvSpPr>
          <p:spPr>
            <a:xfrm>
              <a:off x="0" y="2049705"/>
              <a:ext cx="9144000" cy="593652"/>
            </a:xfrm>
            <a:prstGeom prst="rightArrow">
              <a:avLst/>
            </a:prstGeom>
            <a:solidFill>
              <a:srgbClr val="FFD627"/>
            </a:solidFill>
            <a:ln w="19050" cmpd="sng">
              <a:solidFill>
                <a:srgbClr val="EFF2EE"/>
              </a:solidFill>
            </a:ln>
            <a:effectLst>
              <a:softEdge rad="12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cxnSp>
          <p:nvCxnSpPr>
            <p:cNvPr id="9" name="Straight Connector 8"/>
            <p:cNvCxnSpPr/>
            <p:nvPr/>
          </p:nvCxnSpPr>
          <p:spPr>
            <a:xfrm flipV="1">
              <a:off x="-1298448" y="2487336"/>
              <a:ext cx="0" cy="457200"/>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13" name="TextBox 12"/>
            <p:cNvSpPr txBox="1">
              <a:spLocks noChangeArrowheads="1"/>
            </p:cNvSpPr>
            <p:nvPr/>
          </p:nvSpPr>
          <p:spPr bwMode="auto">
            <a:xfrm>
              <a:off x="198598"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1964</a:t>
              </a:r>
            </a:p>
          </p:txBody>
        </p:sp>
        <p:sp>
          <p:nvSpPr>
            <p:cNvPr id="47114" name="TextBox 14"/>
            <p:cNvSpPr txBox="1">
              <a:spLocks noChangeArrowheads="1"/>
            </p:cNvSpPr>
            <p:nvPr/>
          </p:nvSpPr>
          <p:spPr bwMode="auto">
            <a:xfrm>
              <a:off x="1404751"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1981</a:t>
              </a:r>
            </a:p>
          </p:txBody>
        </p:sp>
        <p:sp>
          <p:nvSpPr>
            <p:cNvPr id="47115" name="TextBox 21"/>
            <p:cNvSpPr txBox="1">
              <a:spLocks noChangeArrowheads="1"/>
            </p:cNvSpPr>
            <p:nvPr/>
          </p:nvSpPr>
          <p:spPr bwMode="auto">
            <a:xfrm>
              <a:off x="60120" y="3054124"/>
              <a:ext cx="620016" cy="244783"/>
            </a:xfrm>
            <a:prstGeom prst="rect">
              <a:avLst/>
            </a:prstGeom>
            <a:noFill/>
            <a:ln w="9525">
              <a:noFill/>
              <a:miter lim="800000"/>
              <a:headEnd/>
              <a:tailEnd/>
            </a:ln>
          </p:spPr>
          <p:txBody>
            <a:bodyPr wrap="none" lIns="0" tIns="0" rIns="0" bIns="0"/>
            <a:lstStyle/>
            <a:p>
              <a:pPr algn="ctr"/>
              <a:r>
                <a:rPr lang="en-US" b="1">
                  <a:solidFill>
                    <a:srgbClr val="000000"/>
                  </a:solidFill>
                </a:rPr>
                <a:t>Title VII</a:t>
              </a:r>
            </a:p>
          </p:txBody>
        </p:sp>
        <p:sp>
          <p:nvSpPr>
            <p:cNvPr id="47116" name="TextBox 22"/>
            <p:cNvSpPr txBox="1">
              <a:spLocks noChangeArrowheads="1"/>
            </p:cNvSpPr>
            <p:nvPr/>
          </p:nvSpPr>
          <p:spPr bwMode="auto">
            <a:xfrm>
              <a:off x="632491" y="3437372"/>
              <a:ext cx="1085952" cy="823406"/>
            </a:xfrm>
            <a:prstGeom prst="rect">
              <a:avLst/>
            </a:prstGeom>
            <a:noFill/>
            <a:ln w="9525">
              <a:noFill/>
              <a:miter lim="800000"/>
              <a:headEnd/>
              <a:tailEnd/>
            </a:ln>
          </p:spPr>
          <p:txBody>
            <a:bodyPr lIns="0" tIns="0" rIns="0" bIns="0"/>
            <a:lstStyle/>
            <a:p>
              <a:pPr algn="ctr"/>
              <a:r>
                <a:rPr lang="en-US" b="1">
                  <a:solidFill>
                    <a:srgbClr val="000000"/>
                  </a:solidFill>
                </a:rPr>
                <a:t>Merit Systems Protection Board (MSPB) Survey </a:t>
              </a:r>
            </a:p>
          </p:txBody>
        </p:sp>
        <p:sp>
          <p:nvSpPr>
            <p:cNvPr id="47117" name="TextBox 23"/>
            <p:cNvSpPr txBox="1">
              <a:spLocks noChangeArrowheads="1"/>
            </p:cNvSpPr>
            <p:nvPr/>
          </p:nvSpPr>
          <p:spPr bwMode="auto">
            <a:xfrm>
              <a:off x="1825597"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1982</a:t>
              </a:r>
            </a:p>
          </p:txBody>
        </p:sp>
        <p:cxnSp>
          <p:nvCxnSpPr>
            <p:cNvPr id="27" name="Straight Connector 26"/>
            <p:cNvCxnSpPr/>
            <p:nvPr/>
          </p:nvCxnSpPr>
          <p:spPr>
            <a:xfrm flipV="1">
              <a:off x="-146304" y="2487336"/>
              <a:ext cx="0" cy="871692"/>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74320" y="2487336"/>
              <a:ext cx="0" cy="1811015"/>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20" name="TextBox 30"/>
            <p:cNvSpPr txBox="1">
              <a:spLocks noChangeArrowheads="1"/>
            </p:cNvSpPr>
            <p:nvPr/>
          </p:nvSpPr>
          <p:spPr bwMode="auto">
            <a:xfrm>
              <a:off x="1223675" y="4339123"/>
              <a:ext cx="1085952" cy="951154"/>
            </a:xfrm>
            <a:prstGeom prst="rect">
              <a:avLst/>
            </a:prstGeom>
            <a:noFill/>
            <a:ln w="9525">
              <a:noFill/>
              <a:miter lim="800000"/>
              <a:headEnd/>
              <a:tailEnd/>
            </a:ln>
          </p:spPr>
          <p:txBody>
            <a:bodyPr lIns="0" tIns="0" rIns="0" bIns="0"/>
            <a:lstStyle/>
            <a:p>
              <a:pPr algn="ctr"/>
              <a:r>
                <a:rPr lang="en-US" b="1">
                  <a:solidFill>
                    <a:srgbClr val="000000"/>
                  </a:solidFill>
                </a:rPr>
                <a:t>Prevention of Sexual Harassment (POSH) Training Requirement</a:t>
              </a:r>
            </a:p>
          </p:txBody>
        </p:sp>
        <p:sp>
          <p:nvSpPr>
            <p:cNvPr id="47121" name="TextBox 31"/>
            <p:cNvSpPr txBox="1">
              <a:spLocks noChangeArrowheads="1"/>
            </p:cNvSpPr>
            <p:nvPr/>
          </p:nvSpPr>
          <p:spPr bwMode="auto">
            <a:xfrm>
              <a:off x="2907773"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1988</a:t>
              </a:r>
            </a:p>
          </p:txBody>
        </p:sp>
        <p:cxnSp>
          <p:nvCxnSpPr>
            <p:cNvPr id="33" name="Straight Connector 32"/>
            <p:cNvCxnSpPr/>
            <p:nvPr/>
          </p:nvCxnSpPr>
          <p:spPr>
            <a:xfrm flipV="1">
              <a:off x="1359408" y="2487337"/>
              <a:ext cx="0" cy="879205"/>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23" name="TextBox 34"/>
            <p:cNvSpPr txBox="1">
              <a:spLocks noChangeArrowheads="1"/>
            </p:cNvSpPr>
            <p:nvPr/>
          </p:nvSpPr>
          <p:spPr bwMode="auto">
            <a:xfrm>
              <a:off x="2415317" y="3437372"/>
              <a:ext cx="1085949" cy="834479"/>
            </a:xfrm>
            <a:prstGeom prst="rect">
              <a:avLst/>
            </a:prstGeom>
            <a:noFill/>
            <a:ln w="9525">
              <a:noFill/>
              <a:miter lim="800000"/>
              <a:headEnd/>
              <a:tailEnd/>
            </a:ln>
          </p:spPr>
          <p:txBody>
            <a:bodyPr lIns="0" tIns="0" rIns="0" bIns="0"/>
            <a:lstStyle/>
            <a:p>
              <a:pPr algn="ctr"/>
              <a:r>
                <a:rPr lang="en-US" b="1">
                  <a:solidFill>
                    <a:srgbClr val="000000"/>
                  </a:solidFill>
                </a:rPr>
                <a:t>Dept. of Defense Task Forces</a:t>
              </a:r>
            </a:p>
          </p:txBody>
        </p:sp>
        <p:sp>
          <p:nvSpPr>
            <p:cNvPr id="47124" name="TextBox 35"/>
            <p:cNvSpPr txBox="1">
              <a:spLocks noChangeArrowheads="1"/>
            </p:cNvSpPr>
            <p:nvPr/>
          </p:nvSpPr>
          <p:spPr bwMode="auto">
            <a:xfrm>
              <a:off x="3621708"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1991</a:t>
              </a:r>
            </a:p>
          </p:txBody>
        </p:sp>
        <p:cxnSp>
          <p:nvCxnSpPr>
            <p:cNvPr id="40" name="Straight Connector 39"/>
            <p:cNvCxnSpPr/>
            <p:nvPr/>
          </p:nvCxnSpPr>
          <p:spPr>
            <a:xfrm flipV="1">
              <a:off x="2066544" y="2487336"/>
              <a:ext cx="0" cy="1811015"/>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26" name="TextBox 40"/>
            <p:cNvSpPr txBox="1">
              <a:spLocks noChangeArrowheads="1"/>
            </p:cNvSpPr>
            <p:nvPr/>
          </p:nvSpPr>
          <p:spPr bwMode="auto">
            <a:xfrm>
              <a:off x="3024795" y="4339123"/>
              <a:ext cx="1085952" cy="282355"/>
            </a:xfrm>
            <a:prstGeom prst="rect">
              <a:avLst/>
            </a:prstGeom>
            <a:noFill/>
            <a:ln w="9525">
              <a:noFill/>
              <a:miter lim="800000"/>
              <a:headEnd/>
              <a:tailEnd/>
            </a:ln>
          </p:spPr>
          <p:txBody>
            <a:bodyPr lIns="0" tIns="0" rIns="0" bIns="0"/>
            <a:lstStyle/>
            <a:p>
              <a:pPr algn="ctr"/>
              <a:r>
                <a:rPr lang="en-US" b="1">
                  <a:solidFill>
                    <a:srgbClr val="000000"/>
                  </a:solidFill>
                </a:rPr>
                <a:t>Tailhook</a:t>
              </a:r>
            </a:p>
          </p:txBody>
        </p:sp>
        <p:cxnSp>
          <p:nvCxnSpPr>
            <p:cNvPr id="45" name="Straight Connector 44"/>
            <p:cNvCxnSpPr/>
            <p:nvPr/>
          </p:nvCxnSpPr>
          <p:spPr>
            <a:xfrm flipV="1">
              <a:off x="3145536" y="2487336"/>
              <a:ext cx="0" cy="457200"/>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28" name="TextBox 45"/>
            <p:cNvSpPr txBox="1">
              <a:spLocks noChangeArrowheads="1"/>
            </p:cNvSpPr>
            <p:nvPr/>
          </p:nvSpPr>
          <p:spPr bwMode="auto">
            <a:xfrm>
              <a:off x="4696366"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1997</a:t>
              </a:r>
            </a:p>
          </p:txBody>
        </p:sp>
        <p:sp>
          <p:nvSpPr>
            <p:cNvPr id="47129" name="TextBox 46"/>
            <p:cNvSpPr txBox="1">
              <a:spLocks noChangeArrowheads="1"/>
            </p:cNvSpPr>
            <p:nvPr/>
          </p:nvSpPr>
          <p:spPr bwMode="auto">
            <a:xfrm>
              <a:off x="4158052" y="3054124"/>
              <a:ext cx="950681" cy="244783"/>
            </a:xfrm>
            <a:prstGeom prst="rect">
              <a:avLst/>
            </a:prstGeom>
            <a:noFill/>
            <a:ln w="9525">
              <a:noFill/>
              <a:miter lim="800000"/>
              <a:headEnd/>
              <a:tailEnd/>
            </a:ln>
          </p:spPr>
          <p:txBody>
            <a:bodyPr wrap="none" lIns="0" tIns="0" rIns="0" bIns="0"/>
            <a:lstStyle/>
            <a:p>
              <a:pPr algn="ctr"/>
              <a:r>
                <a:rPr lang="en-US" b="1">
                  <a:solidFill>
                    <a:srgbClr val="000000"/>
                  </a:solidFill>
                </a:rPr>
                <a:t>Aberdeen</a:t>
              </a:r>
            </a:p>
          </p:txBody>
        </p:sp>
        <p:sp>
          <p:nvSpPr>
            <p:cNvPr id="47130" name="TextBox 47"/>
            <p:cNvSpPr txBox="1">
              <a:spLocks noChangeArrowheads="1"/>
            </p:cNvSpPr>
            <p:nvPr/>
          </p:nvSpPr>
          <p:spPr bwMode="auto">
            <a:xfrm>
              <a:off x="5750260"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2003</a:t>
              </a:r>
            </a:p>
          </p:txBody>
        </p:sp>
        <p:cxnSp>
          <p:nvCxnSpPr>
            <p:cNvPr id="49" name="Straight Connector 48"/>
            <p:cNvCxnSpPr/>
            <p:nvPr/>
          </p:nvCxnSpPr>
          <p:spPr>
            <a:xfrm flipV="1">
              <a:off x="4200144" y="2487337"/>
              <a:ext cx="0" cy="879205"/>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32" name="TextBox 49"/>
            <p:cNvSpPr txBox="1">
              <a:spLocks noChangeArrowheads="1"/>
            </p:cNvSpPr>
            <p:nvPr/>
          </p:nvSpPr>
          <p:spPr bwMode="auto">
            <a:xfrm>
              <a:off x="5153346" y="3437372"/>
              <a:ext cx="1085952" cy="425133"/>
            </a:xfrm>
            <a:prstGeom prst="rect">
              <a:avLst/>
            </a:prstGeom>
            <a:noFill/>
            <a:ln w="9525">
              <a:noFill/>
              <a:miter lim="800000"/>
              <a:headEnd/>
              <a:tailEnd/>
            </a:ln>
          </p:spPr>
          <p:txBody>
            <a:bodyPr lIns="0" tIns="0" rIns="0" bIns="0"/>
            <a:lstStyle/>
            <a:p>
              <a:pPr algn="ctr"/>
              <a:r>
                <a:rPr lang="en-US" b="1">
                  <a:solidFill>
                    <a:srgbClr val="000000"/>
                  </a:solidFill>
                </a:rPr>
                <a:t>Air Force Academy</a:t>
              </a:r>
            </a:p>
          </p:txBody>
        </p:sp>
        <p:sp>
          <p:nvSpPr>
            <p:cNvPr id="47133" name="TextBox 50"/>
            <p:cNvSpPr txBox="1">
              <a:spLocks noChangeArrowheads="1"/>
            </p:cNvSpPr>
            <p:nvPr/>
          </p:nvSpPr>
          <p:spPr bwMode="auto">
            <a:xfrm>
              <a:off x="6169326"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2004</a:t>
              </a:r>
            </a:p>
          </p:txBody>
        </p:sp>
        <p:cxnSp>
          <p:nvCxnSpPr>
            <p:cNvPr id="52" name="Straight Connector 51"/>
            <p:cNvCxnSpPr/>
            <p:nvPr/>
          </p:nvCxnSpPr>
          <p:spPr>
            <a:xfrm flipV="1">
              <a:off x="4620769" y="2487336"/>
              <a:ext cx="0" cy="1811015"/>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35" name="TextBox 52"/>
            <p:cNvSpPr txBox="1">
              <a:spLocks noChangeArrowheads="1"/>
            </p:cNvSpPr>
            <p:nvPr/>
          </p:nvSpPr>
          <p:spPr bwMode="auto">
            <a:xfrm>
              <a:off x="5473876" y="4339123"/>
              <a:ext cx="1277653" cy="808377"/>
            </a:xfrm>
            <a:prstGeom prst="rect">
              <a:avLst/>
            </a:prstGeom>
            <a:noFill/>
            <a:ln w="9525">
              <a:noFill/>
              <a:miter lim="800000"/>
              <a:headEnd/>
              <a:tailEnd/>
            </a:ln>
          </p:spPr>
          <p:txBody>
            <a:bodyPr lIns="0" tIns="0" rIns="0" bIns="0"/>
            <a:lstStyle/>
            <a:p>
              <a:pPr algn="ctr"/>
              <a:r>
                <a:rPr lang="en-US" b="1">
                  <a:solidFill>
                    <a:srgbClr val="000000"/>
                  </a:solidFill>
                </a:rPr>
                <a:t>Sexual Assault Prevention and Response Office (SAPRO)</a:t>
              </a:r>
            </a:p>
          </p:txBody>
        </p:sp>
        <p:cxnSp>
          <p:nvCxnSpPr>
            <p:cNvPr id="54" name="Straight Connector 53"/>
            <p:cNvCxnSpPr/>
            <p:nvPr/>
          </p:nvCxnSpPr>
          <p:spPr>
            <a:xfrm flipV="1">
              <a:off x="5510785" y="2487336"/>
              <a:ext cx="0" cy="457200"/>
            </a:xfrm>
            <a:prstGeom prst="line">
              <a:avLst/>
            </a:prstGeom>
            <a:ln>
              <a:solidFill>
                <a:srgbClr val="5A5A59"/>
              </a:solidFill>
              <a:headEnd type="none"/>
              <a:tailEnd type="oval"/>
            </a:ln>
            <a:effectLst>
              <a:softEdge rad="12700"/>
            </a:effectLst>
          </p:spPr>
          <p:style>
            <a:lnRef idx="2">
              <a:schemeClr val="accent1"/>
            </a:lnRef>
            <a:fillRef idx="0">
              <a:schemeClr val="accent1"/>
            </a:fillRef>
            <a:effectRef idx="1">
              <a:schemeClr val="accent1"/>
            </a:effectRef>
            <a:fontRef idx="minor">
              <a:schemeClr val="tx1"/>
            </a:fontRef>
          </p:style>
        </p:cxnSp>
        <p:sp>
          <p:nvSpPr>
            <p:cNvPr id="47137" name="TextBox 54"/>
            <p:cNvSpPr txBox="1">
              <a:spLocks noChangeArrowheads="1"/>
            </p:cNvSpPr>
            <p:nvPr/>
          </p:nvSpPr>
          <p:spPr bwMode="auto">
            <a:xfrm>
              <a:off x="7056959" y="2231653"/>
              <a:ext cx="339838" cy="184666"/>
            </a:xfrm>
            <a:prstGeom prst="rect">
              <a:avLst/>
            </a:prstGeom>
            <a:noFill/>
            <a:ln w="9525">
              <a:noFill/>
              <a:miter lim="800000"/>
              <a:headEnd/>
              <a:tailEnd/>
            </a:ln>
          </p:spPr>
          <p:txBody>
            <a:bodyPr wrap="none" lIns="0" tIns="0" rIns="0" bIns="0" anchor="b">
              <a:spAutoFit/>
            </a:bodyPr>
            <a:lstStyle/>
            <a:p>
              <a:pPr algn="ctr"/>
              <a:r>
                <a:rPr lang="en-US" b="1">
                  <a:solidFill>
                    <a:srgbClr val="000000"/>
                  </a:solidFill>
                </a:rPr>
                <a:t>2008</a:t>
              </a:r>
            </a:p>
          </p:txBody>
        </p:sp>
        <p:sp>
          <p:nvSpPr>
            <p:cNvPr id="47138" name="TextBox 55"/>
            <p:cNvSpPr txBox="1">
              <a:spLocks noChangeArrowheads="1"/>
            </p:cNvSpPr>
            <p:nvPr/>
          </p:nvSpPr>
          <p:spPr bwMode="auto">
            <a:xfrm>
              <a:off x="6512914" y="3054124"/>
              <a:ext cx="969645" cy="1018790"/>
            </a:xfrm>
            <a:prstGeom prst="rect">
              <a:avLst/>
            </a:prstGeom>
            <a:noFill/>
            <a:ln w="9525">
              <a:noFill/>
              <a:miter lim="800000"/>
              <a:headEnd/>
              <a:tailEnd/>
            </a:ln>
          </p:spPr>
          <p:txBody>
            <a:bodyPr lIns="0" tIns="0" rIns="0" bIns="0"/>
            <a:lstStyle/>
            <a:p>
              <a:pPr algn="ctr"/>
              <a:r>
                <a:rPr lang="en-US" b="1">
                  <a:solidFill>
                    <a:srgbClr val="000000"/>
                  </a:solidFill>
                </a:rPr>
                <a:t>Sexual Harassment/Assault Response &amp; Prevention (SHARP)</a:t>
              </a:r>
            </a:p>
          </p:txBody>
        </p:sp>
        <p:sp>
          <p:nvSpPr>
            <p:cNvPr id="47139" name="TextBox 60"/>
            <p:cNvSpPr txBox="1">
              <a:spLocks noChangeArrowheads="1"/>
            </p:cNvSpPr>
            <p:nvPr/>
          </p:nvSpPr>
          <p:spPr bwMode="auto">
            <a:xfrm>
              <a:off x="0" y="1416394"/>
              <a:ext cx="6325645" cy="277067"/>
            </a:xfrm>
            <a:prstGeom prst="rect">
              <a:avLst/>
            </a:prstGeom>
            <a:noFill/>
            <a:ln w="9525">
              <a:noFill/>
              <a:miter lim="800000"/>
              <a:headEnd/>
              <a:tailEnd/>
            </a:ln>
          </p:spPr>
          <p:txBody>
            <a:bodyPr lIns="0" tIns="0" rIns="0" bIns="0" anchor="ctr">
              <a:spAutoFit/>
            </a:bodyPr>
            <a:lstStyle/>
            <a:p>
              <a:pPr algn="ctr"/>
              <a:r>
                <a:rPr lang="en-US" sz="1800" b="1">
                  <a:solidFill>
                    <a:srgbClr val="000000"/>
                  </a:solidFill>
                </a:rPr>
                <a:t>VICTIM FOCUS</a:t>
              </a:r>
            </a:p>
          </p:txBody>
        </p:sp>
        <p:sp>
          <p:nvSpPr>
            <p:cNvPr id="47140" name="TextBox 61"/>
            <p:cNvSpPr txBox="1">
              <a:spLocks noChangeArrowheads="1"/>
            </p:cNvSpPr>
            <p:nvPr/>
          </p:nvSpPr>
          <p:spPr bwMode="auto">
            <a:xfrm>
              <a:off x="6342746" y="1419000"/>
              <a:ext cx="2801253" cy="276999"/>
            </a:xfrm>
            <a:prstGeom prst="rect">
              <a:avLst/>
            </a:prstGeom>
            <a:noFill/>
            <a:ln w="9525">
              <a:noFill/>
              <a:miter lim="800000"/>
              <a:headEnd/>
              <a:tailEnd/>
            </a:ln>
          </p:spPr>
          <p:txBody>
            <a:bodyPr lIns="0" tIns="0" rIns="0" bIns="0" anchor="ctr">
              <a:spAutoFit/>
            </a:bodyPr>
            <a:lstStyle/>
            <a:p>
              <a:pPr algn="ctr"/>
              <a:r>
                <a:rPr lang="en-US" sz="1800" b="1">
                  <a:solidFill>
                    <a:srgbClr val="000000"/>
                  </a:solidFill>
                </a:rPr>
                <a:t>OFFENDER FOCUS</a:t>
              </a:r>
            </a:p>
          </p:txBody>
        </p:sp>
        <p:sp>
          <p:nvSpPr>
            <p:cNvPr id="21509" name="Left Bracket 21508"/>
            <p:cNvSpPr/>
            <p:nvPr/>
          </p:nvSpPr>
          <p:spPr>
            <a:xfrm rot="16200000" flipH="1" flipV="1">
              <a:off x="2867016" y="-890679"/>
              <a:ext cx="217934" cy="5951963"/>
            </a:xfrm>
            <a:prstGeom prst="leftBracket">
              <a:avLst/>
            </a:prstGeom>
            <a:ln w="19050" cmpd="sng">
              <a:solidFill>
                <a:schemeClr val="bg1"/>
              </a:solidFill>
            </a:ln>
            <a:effectLst>
              <a:softEdge rad="12700"/>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latin typeface="Arial" pitchFamily="34" charset="0"/>
                <a:cs typeface="Arial" pitchFamily="34" charset="0"/>
              </a:endParaRPr>
            </a:p>
          </p:txBody>
        </p:sp>
        <p:sp>
          <p:nvSpPr>
            <p:cNvPr id="47144" name="TextBox 6"/>
            <p:cNvSpPr txBox="1">
              <a:spLocks noChangeArrowheads="1"/>
            </p:cNvSpPr>
            <p:nvPr/>
          </p:nvSpPr>
          <p:spPr bwMode="auto">
            <a:xfrm>
              <a:off x="2483486" y="1823730"/>
              <a:ext cx="984994" cy="294148"/>
            </a:xfrm>
            <a:prstGeom prst="rect">
              <a:avLst/>
            </a:prstGeom>
            <a:solidFill>
              <a:srgbClr val="DEE5DE"/>
            </a:solidFill>
            <a:ln w="9525">
              <a:noFill/>
              <a:miter lim="800000"/>
              <a:headEnd/>
              <a:tailEnd/>
            </a:ln>
          </p:spPr>
          <p:txBody>
            <a:bodyPr wrap="none" lIns="0" tIns="0" rIns="0" bIns="0" anchor="ctr"/>
            <a:lstStyle/>
            <a:p>
              <a:pPr algn="ctr"/>
              <a:r>
                <a:rPr lang="en-US" sz="1400" b="1">
                  <a:solidFill>
                    <a:srgbClr val="000000"/>
                  </a:solidFill>
                </a:rPr>
                <a:t>Reactive</a:t>
              </a:r>
            </a:p>
          </p:txBody>
        </p:sp>
        <p:sp>
          <p:nvSpPr>
            <p:cNvPr id="64" name="Left Bracket 63"/>
            <p:cNvSpPr/>
            <p:nvPr/>
          </p:nvSpPr>
          <p:spPr>
            <a:xfrm rot="5400000" flipV="1">
              <a:off x="7630649" y="680917"/>
              <a:ext cx="217934" cy="2808771"/>
            </a:xfrm>
            <a:prstGeom prst="leftBracket">
              <a:avLst/>
            </a:prstGeom>
            <a:ln w="19050" cmpd="sng">
              <a:solidFill>
                <a:schemeClr val="bg1"/>
              </a:solidFill>
            </a:ln>
            <a:effectLst>
              <a:softEdge rad="12700"/>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latin typeface="Arial" pitchFamily="34" charset="0"/>
                <a:cs typeface="Arial" pitchFamily="34" charset="0"/>
              </a:endParaRPr>
            </a:p>
          </p:txBody>
        </p:sp>
        <p:sp>
          <p:nvSpPr>
            <p:cNvPr id="47148" name="TextBox 42"/>
            <p:cNvSpPr txBox="1">
              <a:spLocks noChangeArrowheads="1"/>
            </p:cNvSpPr>
            <p:nvPr/>
          </p:nvSpPr>
          <p:spPr bwMode="auto">
            <a:xfrm>
              <a:off x="7250875" y="1823730"/>
              <a:ext cx="984994" cy="294148"/>
            </a:xfrm>
            <a:prstGeom prst="rect">
              <a:avLst/>
            </a:prstGeom>
            <a:solidFill>
              <a:srgbClr val="ADBDAC"/>
            </a:solidFill>
            <a:ln w="9525">
              <a:noFill/>
              <a:miter lim="800000"/>
              <a:headEnd/>
              <a:tailEnd/>
            </a:ln>
          </p:spPr>
          <p:txBody>
            <a:bodyPr wrap="none" lIns="0" tIns="0" rIns="0" bIns="0" anchor="ctr"/>
            <a:lstStyle/>
            <a:p>
              <a:pPr algn="ctr"/>
              <a:r>
                <a:rPr lang="en-US" sz="1400" b="1">
                  <a:solidFill>
                    <a:srgbClr val="000000"/>
                  </a:solidFill>
                </a:rPr>
                <a:t>Proactive</a:t>
              </a:r>
            </a:p>
          </p:txBody>
        </p:sp>
        <p:sp>
          <p:nvSpPr>
            <p:cNvPr id="65" name="TextBox 64"/>
            <p:cNvSpPr txBox="1"/>
            <p:nvPr/>
          </p:nvSpPr>
          <p:spPr>
            <a:xfrm>
              <a:off x="8197851" y="2231653"/>
              <a:ext cx="398570" cy="215444"/>
            </a:xfrm>
            <a:prstGeom prst="rect">
              <a:avLst/>
            </a:prstGeom>
            <a:noFill/>
          </p:spPr>
          <p:txBody>
            <a:bodyPr wrap="none" lIns="0" tIns="0" rIns="0" bIns="0" anchor="b">
              <a:spAutoFit/>
            </a:bodyPr>
            <a:lstStyle/>
            <a:p>
              <a:pPr algn="ctr">
                <a:defRPr/>
              </a:pPr>
              <a:r>
                <a:rPr lang="en-US" sz="1400" b="1" dirty="0">
                  <a:ln>
                    <a:solidFill>
                      <a:srgbClr val="5A5A59"/>
                    </a:solidFill>
                  </a:ln>
                  <a:solidFill>
                    <a:schemeClr val="bg1"/>
                  </a:solidFill>
                  <a:ea typeface="ＭＳ Ｐゴシック" charset="-128"/>
                </a:rPr>
                <a:t>2014</a:t>
              </a:r>
            </a:p>
          </p:txBody>
        </p:sp>
        <p:pic>
          <p:nvPicPr>
            <p:cNvPr id="47150" name="Picture 2"/>
            <p:cNvPicPr>
              <a:picLocks noChangeAspect="1" noChangeArrowheads="1"/>
            </p:cNvPicPr>
            <p:nvPr/>
          </p:nvPicPr>
          <p:blipFill>
            <a:blip r:embed="rId3" cstate="print"/>
            <a:srcRect/>
            <a:stretch>
              <a:fillRect/>
            </a:stretch>
          </p:blipFill>
          <p:spPr bwMode="auto">
            <a:xfrm>
              <a:off x="7966042" y="2498044"/>
              <a:ext cx="865082" cy="1258616"/>
            </a:xfrm>
            <a:prstGeom prst="rect">
              <a:avLst/>
            </a:prstGeom>
            <a:noFill/>
            <a:ln w="12700">
              <a:solidFill>
                <a:srgbClr val="FFFFFF"/>
              </a:solid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bwMode="auto">
          <a:xfrm>
            <a:off x="2413000" y="1562100"/>
            <a:ext cx="6440488" cy="4383088"/>
          </a:xfrm>
          <a:noFill/>
          <a:ln>
            <a:miter lim="800000"/>
            <a:headEnd/>
            <a:tailEnd/>
          </a:ln>
        </p:spPr>
        <p:txBody>
          <a:bodyPr vert="horz" wrap="square" lIns="91440" tIns="45720" rIns="91440" bIns="45720" numCol="1" anchor="t" anchorCtr="0" compatLnSpc="1">
            <a:prstTxWarp prst="textNoShape">
              <a:avLst/>
            </a:prstTxWarp>
          </a:bodyPr>
          <a:lstStyle/>
          <a:p>
            <a:pPr>
              <a:buFont typeface="Arial" pitchFamily="34" charset="0"/>
              <a:buChar char="•"/>
            </a:pPr>
            <a:r>
              <a:rPr lang="en-US" sz="1300" smtClean="0">
                <a:latin typeface="Arial" pitchFamily="34" charset="0"/>
                <a:cs typeface="Arial" pitchFamily="34" charset="0"/>
              </a:rPr>
              <a:t>Ensure the chain of command understands that its responsibility is to create a positive command climate and environment of trust, dignity, and respect in which every Soldier, Civilian, and Family member can thrive and achieve their full potential by eliminating sexual harassment and sexual assault and stopping offenders from committing crimes.</a:t>
            </a:r>
          </a:p>
          <a:p>
            <a:pPr>
              <a:buFont typeface="Arial" pitchFamily="34" charset="0"/>
              <a:buChar char="•"/>
            </a:pPr>
            <a:r>
              <a:rPr lang="en-US" sz="1300" smtClean="0">
                <a:latin typeface="Arial" pitchFamily="34" charset="0"/>
                <a:cs typeface="Arial" pitchFamily="34" charset="0"/>
              </a:rPr>
              <a:t>Ensure that every report is examined thoroughly, fairly, and competently to make a positive impact upon the culture, command climate and ensure that victims feel free to report without fear of reprisal.</a:t>
            </a:r>
          </a:p>
          <a:p>
            <a:pPr>
              <a:buFont typeface="Arial" pitchFamily="34" charset="0"/>
              <a:buChar char="•"/>
            </a:pPr>
            <a:r>
              <a:rPr lang="en-US" sz="1300" smtClean="0">
                <a:latin typeface="Arial" pitchFamily="34" charset="0"/>
                <a:cs typeface="Arial" pitchFamily="34" charset="0"/>
              </a:rPr>
              <a:t>Ensure that the chain of command is fully engaged, holding every individual, unit, organization, and commander appropriately responsible for behaviors, actions, and inactions, and that it takes appropriate actions based upon investigations.</a:t>
            </a:r>
          </a:p>
          <a:p>
            <a:pPr>
              <a:buFont typeface="Arial" pitchFamily="34" charset="0"/>
              <a:buChar char="•"/>
            </a:pPr>
            <a:r>
              <a:rPr lang="en-US" sz="1300" smtClean="0">
                <a:latin typeface="Arial" pitchFamily="34" charset="0"/>
                <a:cs typeface="Arial" pitchFamily="34" charset="0"/>
              </a:rPr>
              <a:t>Provide compassionate, best-in-class care, support, and protection for victims, and protect the rights and privacy of survivors.</a:t>
            </a:r>
          </a:p>
          <a:p>
            <a:pPr>
              <a:buFont typeface="Arial" pitchFamily="34" charset="0"/>
              <a:buChar char="•"/>
            </a:pPr>
            <a:r>
              <a:rPr lang="en-US" sz="1300" smtClean="0">
                <a:latin typeface="Arial" pitchFamily="34" charset="0"/>
                <a:cs typeface="Arial" pitchFamily="34" charset="0"/>
              </a:rPr>
              <a:t>Analyze, evaluate, and improve the Army’s strategy, methods, and techniques for eliminating sexual harassment and sexual assault in its ranks using Army research and evaluations, as well as input from national experts in the field of prevention, response, and advocacy.</a:t>
            </a:r>
          </a:p>
        </p:txBody>
      </p:sp>
      <p:sp>
        <p:nvSpPr>
          <p:cNvPr id="83971" name="Title 2"/>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LOE Check</a:t>
            </a:r>
          </a:p>
        </p:txBody>
      </p:sp>
      <p:sp>
        <p:nvSpPr>
          <p:cNvPr id="4" name="TextBox 3"/>
          <p:cNvSpPr txBox="1"/>
          <p:nvPr/>
        </p:nvSpPr>
        <p:spPr>
          <a:xfrm>
            <a:off x="698500" y="1524000"/>
            <a:ext cx="1612900" cy="611188"/>
          </a:xfrm>
          <a:prstGeom prst="rightArrow">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Prevention</a:t>
            </a:r>
          </a:p>
        </p:txBody>
      </p:sp>
      <p:sp>
        <p:nvSpPr>
          <p:cNvPr id="83973" name="TextBox 4"/>
          <p:cNvSpPr txBox="1">
            <a:spLocks noChangeArrowheads="1"/>
          </p:cNvSpPr>
          <p:nvPr/>
        </p:nvSpPr>
        <p:spPr bwMode="auto">
          <a:xfrm>
            <a:off x="482600" y="990600"/>
            <a:ext cx="8305800" cy="400050"/>
          </a:xfrm>
          <a:prstGeom prst="rect">
            <a:avLst/>
          </a:prstGeom>
          <a:noFill/>
          <a:ln w="9525">
            <a:noFill/>
            <a:miter lim="800000"/>
            <a:headEnd/>
            <a:tailEnd/>
          </a:ln>
        </p:spPr>
        <p:txBody>
          <a:bodyPr>
            <a:spAutoFit/>
          </a:bodyPr>
          <a:lstStyle/>
          <a:p>
            <a:r>
              <a:rPr lang="en-US" sz="2000">
                <a:solidFill>
                  <a:schemeClr val="bg1"/>
                </a:solidFill>
              </a:rPr>
              <a:t>LOEs:  Prevention, Investigation, Assessment, Advocacy, Accountability</a:t>
            </a:r>
          </a:p>
        </p:txBody>
      </p:sp>
      <p:sp>
        <p:nvSpPr>
          <p:cNvPr id="6" name="TextBox 5"/>
          <p:cNvSpPr txBox="1"/>
          <p:nvPr/>
        </p:nvSpPr>
        <p:spPr>
          <a:xfrm>
            <a:off x="698500" y="2717800"/>
            <a:ext cx="1600200" cy="611188"/>
          </a:xfrm>
          <a:prstGeom prst="rightArrow">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Investigation</a:t>
            </a:r>
          </a:p>
        </p:txBody>
      </p:sp>
      <p:sp>
        <p:nvSpPr>
          <p:cNvPr id="7" name="TextBox 6"/>
          <p:cNvSpPr txBox="1"/>
          <p:nvPr/>
        </p:nvSpPr>
        <p:spPr>
          <a:xfrm>
            <a:off x="673100" y="3517900"/>
            <a:ext cx="1625600" cy="611188"/>
          </a:xfrm>
          <a:prstGeom prst="rightArrow">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Accountability</a:t>
            </a:r>
          </a:p>
        </p:txBody>
      </p:sp>
      <p:sp>
        <p:nvSpPr>
          <p:cNvPr id="8" name="TextBox 7"/>
          <p:cNvSpPr txBox="1"/>
          <p:nvPr/>
        </p:nvSpPr>
        <p:spPr>
          <a:xfrm>
            <a:off x="698500" y="4457700"/>
            <a:ext cx="1638300" cy="611188"/>
          </a:xfrm>
          <a:prstGeom prst="rightArrow">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Advocacy</a:t>
            </a:r>
          </a:p>
        </p:txBody>
      </p:sp>
      <p:sp>
        <p:nvSpPr>
          <p:cNvPr id="9" name="TextBox 8"/>
          <p:cNvSpPr txBox="1"/>
          <p:nvPr/>
        </p:nvSpPr>
        <p:spPr>
          <a:xfrm>
            <a:off x="736600" y="5245100"/>
            <a:ext cx="1600200" cy="611188"/>
          </a:xfrm>
          <a:prstGeom prst="rightArrow">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dirty="0"/>
              <a:t>Assessment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linds(horizont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blinds(horizontal)">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blinds(horizontal)">
                                      <p:cBhvr>
                                        <p:cTn id="40" dur="5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blinds(horizontal)">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0-#ppt_w/2"/>
                                          </p:val>
                                        </p:tav>
                                        <p:tav tm="100000">
                                          <p:val>
                                            <p:strVal val="#ppt_x"/>
                                          </p:val>
                                        </p:tav>
                                      </p:tavLst>
                                    </p:anim>
                                    <p:anim calcmode="lin" valueType="num">
                                      <p:cBhvr additive="base">
                                        <p:cTn id="5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4288"/>
            <a:ext cx="8534400" cy="1063626"/>
          </a:xfrm>
          <a:prstGeom prst="rect">
            <a:avLst/>
          </a:prstGeom>
        </p:spPr>
        <p:txBody>
          <a:bodyPr/>
          <a:lstStyle/>
          <a:p>
            <a:pPr algn="r">
              <a:defRPr/>
            </a:pPr>
            <a:r>
              <a:rPr lang="en-US" sz="3200" spc="-100" dirty="0">
                <a:ln w="3200">
                  <a:noFill/>
                  <a:prstDash val="solid"/>
                  <a:round/>
                </a:ln>
                <a:solidFill>
                  <a:schemeClr val="bg1"/>
                </a:solidFill>
                <a:ea typeface="MS PGothic" pitchFamily="34" charset="-128"/>
              </a:rPr>
              <a:t>SARC and VA</a:t>
            </a:r>
          </a:p>
          <a:p>
            <a:pPr algn="r">
              <a:defRPr/>
            </a:pPr>
            <a:r>
              <a:rPr lang="en-US" sz="3200" spc="-100" dirty="0">
                <a:ln w="3200">
                  <a:noFill/>
                  <a:prstDash val="solid"/>
                  <a:round/>
                </a:ln>
                <a:solidFill>
                  <a:schemeClr val="bg1"/>
                </a:solidFill>
                <a:ea typeface="MS PGothic" pitchFamily="34" charset="-128"/>
              </a:rPr>
              <a:t>Responsibilities</a:t>
            </a:r>
          </a:p>
        </p:txBody>
      </p:sp>
      <p:sp>
        <p:nvSpPr>
          <p:cNvPr id="51203" name="Content Placeholder 7"/>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Arial" pitchFamily="34" charset="0"/>
                <a:cs typeface="Arial" pitchFamily="34" charset="0"/>
              </a:rPr>
              <a:t>Responsibility		SARC			VA</a:t>
            </a:r>
          </a:p>
          <a:p>
            <a:r>
              <a:rPr lang="en-US" sz="1800" smtClean="0">
                <a:latin typeface="Arial" pitchFamily="34" charset="0"/>
                <a:cs typeface="Arial" pitchFamily="34" charset="0"/>
              </a:rPr>
              <a:t>Provide care and </a:t>
            </a:r>
          </a:p>
          <a:p>
            <a:r>
              <a:rPr lang="en-US" sz="1800" smtClean="0">
                <a:latin typeface="Arial" pitchFamily="34" charset="0"/>
                <a:cs typeface="Arial" pitchFamily="34" charset="0"/>
              </a:rPr>
              <a:t>Support to victims</a:t>
            </a:r>
          </a:p>
          <a:p>
            <a:r>
              <a:rPr lang="en-US" sz="1800" smtClean="0">
                <a:latin typeface="Arial" pitchFamily="34" charset="0"/>
                <a:cs typeface="Arial" pitchFamily="34" charset="0"/>
              </a:rPr>
              <a:t>Process reports of</a:t>
            </a:r>
          </a:p>
          <a:p>
            <a:r>
              <a:rPr lang="en-US" sz="1800" smtClean="0">
                <a:latin typeface="Arial" pitchFamily="34" charset="0"/>
                <a:cs typeface="Arial" pitchFamily="34" charset="0"/>
              </a:rPr>
              <a:t>Sexual assault</a:t>
            </a:r>
          </a:p>
          <a:p>
            <a:r>
              <a:rPr lang="en-US" sz="1800" smtClean="0">
                <a:latin typeface="Arial" pitchFamily="34" charset="0"/>
                <a:cs typeface="Arial" pitchFamily="34" charset="0"/>
              </a:rPr>
              <a:t>Facilitate SHARP</a:t>
            </a:r>
          </a:p>
          <a:p>
            <a:r>
              <a:rPr lang="en-US" sz="1800" smtClean="0">
                <a:latin typeface="Arial" pitchFamily="34" charset="0"/>
                <a:cs typeface="Arial" pitchFamily="34" charset="0"/>
              </a:rPr>
              <a:t>Training</a:t>
            </a:r>
          </a:p>
          <a:p>
            <a:r>
              <a:rPr lang="en-US" sz="1800" smtClean="0">
                <a:latin typeface="Arial" pitchFamily="34" charset="0"/>
                <a:cs typeface="Arial" pitchFamily="34" charset="0"/>
              </a:rPr>
              <a:t>Enter data into</a:t>
            </a:r>
          </a:p>
          <a:p>
            <a:r>
              <a:rPr lang="en-US" sz="1800" smtClean="0">
                <a:latin typeface="Arial" pitchFamily="34" charset="0"/>
                <a:cs typeface="Arial" pitchFamily="34" charset="0"/>
              </a:rPr>
              <a:t>ICRS and DSAIDS	</a:t>
            </a:r>
          </a:p>
          <a:p>
            <a:r>
              <a:rPr lang="en-US" sz="1800" smtClean="0">
                <a:latin typeface="Arial" pitchFamily="34" charset="0"/>
                <a:cs typeface="Arial" pitchFamily="34" charset="0"/>
              </a:rPr>
              <a:t>Securely store DD 2910</a:t>
            </a:r>
          </a:p>
          <a:p>
            <a:r>
              <a:rPr lang="en-US" sz="1800" smtClean="0">
                <a:latin typeface="Arial" pitchFamily="34" charset="0"/>
                <a:cs typeface="Arial" pitchFamily="34" charset="0"/>
              </a:rPr>
              <a:t>And DD 2911</a:t>
            </a:r>
          </a:p>
          <a:p>
            <a:r>
              <a:rPr lang="en-US" sz="1800" smtClean="0">
                <a:latin typeface="Arial" pitchFamily="34" charset="0"/>
                <a:cs typeface="Arial" pitchFamily="34" charset="0"/>
              </a:rPr>
              <a:t>Provide 24/7 response</a:t>
            </a:r>
          </a:p>
          <a:p>
            <a:r>
              <a:rPr lang="en-US" sz="1800" smtClean="0">
                <a:latin typeface="Arial" pitchFamily="34" charset="0"/>
                <a:cs typeface="Arial" pitchFamily="34" charset="0"/>
              </a:rPr>
              <a:t>capability</a:t>
            </a:r>
          </a:p>
        </p:txBody>
      </p:sp>
      <p:cxnSp>
        <p:nvCxnSpPr>
          <p:cNvPr id="11" name="Straight Connector 10"/>
          <p:cNvCxnSpPr/>
          <p:nvPr/>
        </p:nvCxnSpPr>
        <p:spPr>
          <a:xfrm>
            <a:off x="3157538" y="1055688"/>
            <a:ext cx="17462" cy="49641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63513" y="1414463"/>
            <a:ext cx="8545512" cy="11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95263" y="2211388"/>
            <a:ext cx="8556625" cy="11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74625" y="2986088"/>
            <a:ext cx="8588375" cy="11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06375" y="4549775"/>
            <a:ext cx="8599488" cy="111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813425" y="1055688"/>
            <a:ext cx="41275" cy="500221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5002" name="TextBox 13"/>
          <p:cNvSpPr txBox="1">
            <a:spLocks noChangeArrowheads="1"/>
          </p:cNvSpPr>
          <p:nvPr/>
        </p:nvSpPr>
        <p:spPr bwMode="auto">
          <a:xfrm>
            <a:off x="8709025" y="6262688"/>
            <a:ext cx="434975" cy="276225"/>
          </a:xfrm>
          <a:prstGeom prst="rect">
            <a:avLst/>
          </a:prstGeom>
          <a:noFill/>
          <a:ln w="9525">
            <a:noFill/>
            <a:miter lim="800000"/>
            <a:headEnd/>
            <a:tailEnd/>
          </a:ln>
        </p:spPr>
        <p:txBody>
          <a:bodyPr>
            <a:spAutoFit/>
          </a:bodyPr>
          <a:lstStyle/>
          <a:p>
            <a:fld id="{95E15DCE-7EF7-45F7-B099-388B9BCDDD80}" type="slidenum">
              <a:rPr lang="en-US" altLang="en-US">
                <a:solidFill>
                  <a:srgbClr val="FFFF00"/>
                </a:solidFill>
              </a:rPr>
              <a:pPr/>
              <a:t>41</a:t>
            </a:fld>
            <a:endParaRPr lang="en-US" altLang="en-US">
              <a:solidFill>
                <a:srgbClr val="FFFF00"/>
              </a:solidFill>
            </a:endParaRPr>
          </a:p>
        </p:txBody>
      </p:sp>
      <p:cxnSp>
        <p:nvCxnSpPr>
          <p:cNvPr id="18" name="Straight Connector 17"/>
          <p:cNvCxnSpPr/>
          <p:nvPr/>
        </p:nvCxnSpPr>
        <p:spPr>
          <a:xfrm flipV="1">
            <a:off x="220663" y="5335588"/>
            <a:ext cx="8556625" cy="11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00025" y="3760788"/>
            <a:ext cx="8588375" cy="11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Multiply 20"/>
          <p:cNvSpPr/>
          <p:nvPr/>
        </p:nvSpPr>
        <p:spPr>
          <a:xfrm>
            <a:off x="4025900" y="21590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28" name="Multiply 27"/>
          <p:cNvSpPr/>
          <p:nvPr/>
        </p:nvSpPr>
        <p:spPr>
          <a:xfrm>
            <a:off x="4013200" y="29210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29" name="Multiply 28"/>
          <p:cNvSpPr/>
          <p:nvPr/>
        </p:nvSpPr>
        <p:spPr>
          <a:xfrm>
            <a:off x="4013200" y="36957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0" name="Multiply 29"/>
          <p:cNvSpPr/>
          <p:nvPr/>
        </p:nvSpPr>
        <p:spPr>
          <a:xfrm>
            <a:off x="4025900" y="44831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1" name="Multiply 30"/>
          <p:cNvSpPr/>
          <p:nvPr/>
        </p:nvSpPr>
        <p:spPr>
          <a:xfrm>
            <a:off x="6642100" y="29337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2" name="Multiply 31"/>
          <p:cNvSpPr/>
          <p:nvPr/>
        </p:nvSpPr>
        <p:spPr>
          <a:xfrm>
            <a:off x="6616700" y="21717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3" name="Multiply 32"/>
          <p:cNvSpPr/>
          <p:nvPr/>
        </p:nvSpPr>
        <p:spPr>
          <a:xfrm>
            <a:off x="6616700" y="13716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4" name="Multiply 33"/>
          <p:cNvSpPr/>
          <p:nvPr/>
        </p:nvSpPr>
        <p:spPr>
          <a:xfrm>
            <a:off x="4013200" y="13716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7" name="Multiply 36"/>
          <p:cNvSpPr/>
          <p:nvPr/>
        </p:nvSpPr>
        <p:spPr>
          <a:xfrm>
            <a:off x="4025900" y="5257800"/>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23" name="Multiply 22"/>
          <p:cNvSpPr/>
          <p:nvPr/>
        </p:nvSpPr>
        <p:spPr>
          <a:xfrm>
            <a:off x="6671294" y="5261263"/>
            <a:ext cx="914400" cy="914400"/>
          </a:xfrm>
          <a:prstGeom prst="mathMultiply">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Effect transition="in" filter="blinds(horizontal)">
                                      <p:cBhvr>
                                        <p:cTn id="7" dur="500"/>
                                        <p:tgtEl>
                                          <p:spTgt spid="5120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1203">
                                            <p:txEl>
                                              <p:pRg st="2" end="2"/>
                                            </p:txEl>
                                          </p:spTgt>
                                        </p:tgtEl>
                                        <p:attrNameLst>
                                          <p:attrName>style.visibility</p:attrName>
                                        </p:attrNameLst>
                                      </p:cBhvr>
                                      <p:to>
                                        <p:strVal val="visible"/>
                                      </p:to>
                                    </p:set>
                                    <p:animEffect transition="in" filter="blinds(horizontal)">
                                      <p:cBhvr>
                                        <p:cTn id="10" dur="500"/>
                                        <p:tgtEl>
                                          <p:spTgt spid="5120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1203">
                                            <p:txEl>
                                              <p:pRg st="3" end="3"/>
                                            </p:txEl>
                                          </p:spTgt>
                                        </p:tgtEl>
                                        <p:attrNameLst>
                                          <p:attrName>style.visibility</p:attrName>
                                        </p:attrNameLst>
                                      </p:cBhvr>
                                      <p:to>
                                        <p:strVal val="visible"/>
                                      </p:to>
                                    </p:set>
                                    <p:animEffect transition="in" filter="blinds(horizontal)">
                                      <p:cBhvr>
                                        <p:cTn id="25" dur="500"/>
                                        <p:tgtEl>
                                          <p:spTgt spid="51203">
                                            <p:txEl>
                                              <p:pRg st="3" end="3"/>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1203">
                                            <p:txEl>
                                              <p:pRg st="4" end="4"/>
                                            </p:txEl>
                                          </p:spTgt>
                                        </p:tgtEl>
                                        <p:attrNameLst>
                                          <p:attrName>style.visibility</p:attrName>
                                        </p:attrNameLst>
                                      </p:cBhvr>
                                      <p:to>
                                        <p:strVal val="visible"/>
                                      </p:to>
                                    </p:set>
                                    <p:animEffect transition="in" filter="blinds(horizontal)">
                                      <p:cBhvr>
                                        <p:cTn id="28" dur="500"/>
                                        <p:tgtEl>
                                          <p:spTgt spid="5120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1+#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1203">
                                            <p:txEl>
                                              <p:pRg st="5" end="5"/>
                                            </p:txEl>
                                          </p:spTgt>
                                        </p:tgtEl>
                                        <p:attrNameLst>
                                          <p:attrName>style.visibility</p:attrName>
                                        </p:attrNameLst>
                                      </p:cBhvr>
                                      <p:to>
                                        <p:strVal val="visible"/>
                                      </p:to>
                                    </p:set>
                                    <p:animEffect transition="in" filter="blinds(horizontal)">
                                      <p:cBhvr>
                                        <p:cTn id="43" dur="500"/>
                                        <p:tgtEl>
                                          <p:spTgt spid="51203">
                                            <p:txEl>
                                              <p:pRg st="5" end="5"/>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51203">
                                            <p:txEl>
                                              <p:pRg st="6" end="6"/>
                                            </p:txEl>
                                          </p:spTgt>
                                        </p:tgtEl>
                                        <p:attrNameLst>
                                          <p:attrName>style.visibility</p:attrName>
                                        </p:attrNameLst>
                                      </p:cBhvr>
                                      <p:to>
                                        <p:strVal val="visible"/>
                                      </p:to>
                                    </p:set>
                                    <p:animEffect transition="in" filter="blinds(horizontal)">
                                      <p:cBhvr>
                                        <p:cTn id="46" dur="500"/>
                                        <p:tgtEl>
                                          <p:spTgt spid="5120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1+#ppt_w/2"/>
                                          </p:val>
                                        </p:tav>
                                        <p:tav tm="100000">
                                          <p:val>
                                            <p:strVal val="#ppt_x"/>
                                          </p:val>
                                        </p:tav>
                                      </p:tavLst>
                                    </p:anim>
                                    <p:anim calcmode="lin" valueType="num">
                                      <p:cBhvr additive="base">
                                        <p:cTn id="52" dur="500" fill="hold"/>
                                        <p:tgtEl>
                                          <p:spTgt spid="28"/>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1+#ppt_w/2"/>
                                          </p:val>
                                        </p:tav>
                                        <p:tav tm="100000">
                                          <p:val>
                                            <p:strVal val="#ppt_x"/>
                                          </p:val>
                                        </p:tav>
                                      </p:tavLst>
                                    </p:anim>
                                    <p:anim calcmode="lin" valueType="num">
                                      <p:cBhvr additive="base">
                                        <p:cTn id="5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51203">
                                            <p:txEl>
                                              <p:pRg st="7" end="7"/>
                                            </p:txEl>
                                          </p:spTgt>
                                        </p:tgtEl>
                                        <p:attrNameLst>
                                          <p:attrName>style.visibility</p:attrName>
                                        </p:attrNameLst>
                                      </p:cBhvr>
                                      <p:to>
                                        <p:strVal val="visible"/>
                                      </p:to>
                                    </p:set>
                                    <p:animEffect transition="in" filter="blinds(horizontal)">
                                      <p:cBhvr>
                                        <p:cTn id="61" dur="500"/>
                                        <p:tgtEl>
                                          <p:spTgt spid="51203">
                                            <p:txEl>
                                              <p:pRg st="7" end="7"/>
                                            </p:txEl>
                                          </p:spTgt>
                                        </p:tgtEl>
                                      </p:cBhvr>
                                    </p:animEffect>
                                  </p:childTnLst>
                                </p:cTn>
                              </p:par>
                              <p:par>
                                <p:cTn id="62" presetID="3" presetClass="entr" presetSubtype="10" fill="hold" nodeType="withEffect">
                                  <p:stCondLst>
                                    <p:cond delay="0"/>
                                  </p:stCondLst>
                                  <p:childTnLst>
                                    <p:set>
                                      <p:cBhvr>
                                        <p:cTn id="63" dur="1" fill="hold">
                                          <p:stCondLst>
                                            <p:cond delay="0"/>
                                          </p:stCondLst>
                                        </p:cTn>
                                        <p:tgtEl>
                                          <p:spTgt spid="51203">
                                            <p:txEl>
                                              <p:pRg st="8" end="8"/>
                                            </p:txEl>
                                          </p:spTgt>
                                        </p:tgtEl>
                                        <p:attrNameLst>
                                          <p:attrName>style.visibility</p:attrName>
                                        </p:attrNameLst>
                                      </p:cBhvr>
                                      <p:to>
                                        <p:strVal val="visible"/>
                                      </p:to>
                                    </p:set>
                                    <p:animEffect transition="in" filter="blinds(horizontal)">
                                      <p:cBhvr>
                                        <p:cTn id="64" dur="500"/>
                                        <p:tgtEl>
                                          <p:spTgt spid="51203">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1+#ppt_w/2"/>
                                          </p:val>
                                        </p:tav>
                                        <p:tav tm="100000">
                                          <p:val>
                                            <p:strVal val="#ppt_x"/>
                                          </p:val>
                                        </p:tav>
                                      </p:tavLst>
                                    </p:anim>
                                    <p:anim calcmode="lin" valueType="num">
                                      <p:cBhvr additive="base">
                                        <p:cTn id="7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51203">
                                            <p:txEl>
                                              <p:pRg st="9" end="9"/>
                                            </p:txEl>
                                          </p:spTgt>
                                        </p:tgtEl>
                                        <p:attrNameLst>
                                          <p:attrName>style.visibility</p:attrName>
                                        </p:attrNameLst>
                                      </p:cBhvr>
                                      <p:to>
                                        <p:strVal val="visible"/>
                                      </p:to>
                                    </p:set>
                                    <p:animEffect transition="in" filter="blinds(horizontal)">
                                      <p:cBhvr>
                                        <p:cTn id="75" dur="500"/>
                                        <p:tgtEl>
                                          <p:spTgt spid="51203">
                                            <p:txEl>
                                              <p:pRg st="9" end="9"/>
                                            </p:txEl>
                                          </p:spTgt>
                                        </p:tgtEl>
                                      </p:cBhvr>
                                    </p:animEffect>
                                  </p:childTnLst>
                                </p:cTn>
                              </p:par>
                              <p:par>
                                <p:cTn id="76" presetID="3" presetClass="entr" presetSubtype="10" fill="hold" nodeType="withEffect">
                                  <p:stCondLst>
                                    <p:cond delay="0"/>
                                  </p:stCondLst>
                                  <p:childTnLst>
                                    <p:set>
                                      <p:cBhvr>
                                        <p:cTn id="77" dur="1" fill="hold">
                                          <p:stCondLst>
                                            <p:cond delay="0"/>
                                          </p:stCondLst>
                                        </p:cTn>
                                        <p:tgtEl>
                                          <p:spTgt spid="51203">
                                            <p:txEl>
                                              <p:pRg st="10" end="10"/>
                                            </p:txEl>
                                          </p:spTgt>
                                        </p:tgtEl>
                                        <p:attrNameLst>
                                          <p:attrName>style.visibility</p:attrName>
                                        </p:attrNameLst>
                                      </p:cBhvr>
                                      <p:to>
                                        <p:strVal val="visible"/>
                                      </p:to>
                                    </p:set>
                                    <p:animEffect transition="in" filter="blinds(horizontal)">
                                      <p:cBhvr>
                                        <p:cTn id="78" dur="500"/>
                                        <p:tgtEl>
                                          <p:spTgt spid="51203">
                                            <p:txEl>
                                              <p:pRg st="10" end="1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1+#ppt_w/2"/>
                                          </p:val>
                                        </p:tav>
                                        <p:tav tm="100000">
                                          <p:val>
                                            <p:strVal val="#ppt_x"/>
                                          </p:val>
                                        </p:tav>
                                      </p:tavLst>
                                    </p:anim>
                                    <p:anim calcmode="lin" valueType="num">
                                      <p:cBhvr additive="base">
                                        <p:cTn id="8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51203">
                                            <p:txEl>
                                              <p:pRg st="11" end="11"/>
                                            </p:txEl>
                                          </p:spTgt>
                                        </p:tgtEl>
                                        <p:attrNameLst>
                                          <p:attrName>style.visibility</p:attrName>
                                        </p:attrNameLst>
                                      </p:cBhvr>
                                      <p:to>
                                        <p:strVal val="visible"/>
                                      </p:to>
                                    </p:set>
                                    <p:animEffect transition="in" filter="blinds(horizontal)">
                                      <p:cBhvr>
                                        <p:cTn id="89" dur="500"/>
                                        <p:tgtEl>
                                          <p:spTgt spid="51203">
                                            <p:txEl>
                                              <p:pRg st="11" end="11"/>
                                            </p:txEl>
                                          </p:spTgt>
                                        </p:tgtEl>
                                      </p:cBhvr>
                                    </p:animEffect>
                                  </p:childTnLst>
                                </p:cTn>
                              </p:par>
                              <p:par>
                                <p:cTn id="90" presetID="3" presetClass="entr" presetSubtype="10" fill="hold" nodeType="withEffect">
                                  <p:stCondLst>
                                    <p:cond delay="0"/>
                                  </p:stCondLst>
                                  <p:childTnLst>
                                    <p:set>
                                      <p:cBhvr>
                                        <p:cTn id="91" dur="1" fill="hold">
                                          <p:stCondLst>
                                            <p:cond delay="0"/>
                                          </p:stCondLst>
                                        </p:cTn>
                                        <p:tgtEl>
                                          <p:spTgt spid="51203">
                                            <p:txEl>
                                              <p:pRg st="12" end="12"/>
                                            </p:txEl>
                                          </p:spTgt>
                                        </p:tgtEl>
                                        <p:attrNameLst>
                                          <p:attrName>style.visibility</p:attrName>
                                        </p:attrNameLst>
                                      </p:cBhvr>
                                      <p:to>
                                        <p:strVal val="visible"/>
                                      </p:to>
                                    </p:set>
                                    <p:animEffect transition="in" filter="blinds(horizontal)">
                                      <p:cBhvr>
                                        <p:cTn id="92" dur="500"/>
                                        <p:tgtEl>
                                          <p:spTgt spid="51203">
                                            <p:txEl>
                                              <p:pRg st="12" end="1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1+#ppt_w/2"/>
                                          </p:val>
                                        </p:tav>
                                        <p:tav tm="100000">
                                          <p:val>
                                            <p:strVal val="#ppt_x"/>
                                          </p:val>
                                        </p:tav>
                                      </p:tavLst>
                                    </p:anim>
                                    <p:anim calcmode="lin" valueType="num">
                                      <p:cBhvr additive="base">
                                        <p:cTn id="9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500" fill="hold"/>
                                        <p:tgtEl>
                                          <p:spTgt spid="23"/>
                                        </p:tgtEl>
                                        <p:attrNameLst>
                                          <p:attrName>ppt_x</p:attrName>
                                        </p:attrNameLst>
                                      </p:cBhvr>
                                      <p:tavLst>
                                        <p:tav tm="0">
                                          <p:val>
                                            <p:strVal val="1+#ppt_w/2"/>
                                          </p:val>
                                        </p:tav>
                                        <p:tav tm="100000">
                                          <p:val>
                                            <p:strVal val="#ppt_x"/>
                                          </p:val>
                                        </p:tav>
                                      </p:tavLst>
                                    </p:anim>
                                    <p:anim calcmode="lin" valueType="num">
                                      <p:cBhvr additive="base">
                                        <p:cTn id="10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4288"/>
            <a:ext cx="8534400" cy="1042988"/>
          </a:xfrm>
          <a:prstGeom prst="rect">
            <a:avLst/>
          </a:prstGeom>
        </p:spPr>
        <p:txBody>
          <a:bodyPr/>
          <a:lstStyle/>
          <a:p>
            <a:pPr algn="r">
              <a:defRPr/>
            </a:pPr>
            <a:r>
              <a:rPr lang="en-US" sz="3200" spc="-100" dirty="0">
                <a:ln w="3200">
                  <a:noFill/>
                  <a:prstDash val="solid"/>
                  <a:round/>
                </a:ln>
                <a:solidFill>
                  <a:schemeClr val="bg1"/>
                </a:solidFill>
                <a:ea typeface="MS PGothic" pitchFamily="34" charset="-128"/>
              </a:rPr>
              <a:t>Command Responsibilities </a:t>
            </a:r>
          </a:p>
          <a:p>
            <a:pPr algn="r">
              <a:defRPr/>
            </a:pPr>
            <a:r>
              <a:rPr lang="en-US" sz="3200" spc="-100" dirty="0">
                <a:ln w="3200">
                  <a:noFill/>
                  <a:prstDash val="solid"/>
                  <a:round/>
                </a:ln>
                <a:solidFill>
                  <a:schemeClr val="bg1"/>
                </a:solidFill>
                <a:ea typeface="MS PGothic" pitchFamily="34" charset="-128"/>
              </a:rPr>
              <a:t>for Prevention</a:t>
            </a:r>
          </a:p>
        </p:txBody>
      </p:sp>
      <p:sp>
        <p:nvSpPr>
          <p:cNvPr id="86019" name="Rectangle 3"/>
          <p:cNvSpPr txBox="1">
            <a:spLocks noChangeArrowheads="1"/>
          </p:cNvSpPr>
          <p:nvPr/>
        </p:nvSpPr>
        <p:spPr bwMode="auto">
          <a:xfrm>
            <a:off x="3851275" y="1163638"/>
            <a:ext cx="5292725" cy="4883150"/>
          </a:xfrm>
          <a:prstGeom prst="rect">
            <a:avLst/>
          </a:prstGeom>
          <a:noFill/>
          <a:ln w="9525">
            <a:noFill/>
            <a:miter lim="800000"/>
            <a:headEnd/>
            <a:tailEnd/>
          </a:ln>
        </p:spPr>
        <p:txBody>
          <a:bodyPr/>
          <a:lstStyle/>
          <a:p>
            <a:pPr marL="228600" lvl="1" indent="-228600">
              <a:lnSpc>
                <a:spcPct val="114000"/>
              </a:lnSpc>
              <a:spcAft>
                <a:spcPts val="600"/>
              </a:spcAft>
              <a:buClr>
                <a:srgbClr val="222613"/>
              </a:buClr>
              <a:buSzPct val="100000"/>
            </a:pPr>
            <a:r>
              <a:rPr lang="en-US" sz="2400" b="1">
                <a:solidFill>
                  <a:schemeClr val="bg1"/>
                </a:solidFill>
              </a:rPr>
              <a:t>Commanders will</a:t>
            </a:r>
            <a:r>
              <a:rPr lang="en-US" sz="2000" b="1">
                <a:solidFill>
                  <a:schemeClr val="bg1"/>
                </a:solidFill>
              </a:rPr>
              <a:t>:</a:t>
            </a:r>
          </a:p>
          <a:p>
            <a:pPr marL="228600" lvl="1" indent="-228600">
              <a:lnSpc>
                <a:spcPct val="114000"/>
              </a:lnSpc>
              <a:spcAft>
                <a:spcPts val="600"/>
              </a:spcAft>
              <a:buClr>
                <a:srgbClr val="222613"/>
              </a:buClr>
              <a:buSzPct val="100000"/>
              <a:buFont typeface="Arial" pitchFamily="34" charset="0"/>
              <a:buChar char="•"/>
            </a:pPr>
            <a:r>
              <a:rPr lang="en-US" sz="1800" b="1">
                <a:solidFill>
                  <a:schemeClr val="bg1"/>
                </a:solidFill>
              </a:rPr>
              <a:t>Lead by example</a:t>
            </a:r>
          </a:p>
          <a:p>
            <a:pPr marL="228600" lvl="1" indent="-228600">
              <a:lnSpc>
                <a:spcPct val="114000"/>
              </a:lnSpc>
              <a:spcAft>
                <a:spcPts val="600"/>
              </a:spcAft>
              <a:buClr>
                <a:srgbClr val="222613"/>
              </a:buClr>
              <a:buSzPct val="100000"/>
              <a:buFont typeface="Arial" pitchFamily="34" charset="0"/>
              <a:buChar char="•"/>
            </a:pPr>
            <a:r>
              <a:rPr lang="en-US" sz="1800" b="1">
                <a:solidFill>
                  <a:schemeClr val="bg1"/>
                </a:solidFill>
              </a:rPr>
              <a:t>Establish a climate of prevention</a:t>
            </a:r>
          </a:p>
          <a:p>
            <a:pPr marL="228600" lvl="1" indent="-228600">
              <a:lnSpc>
                <a:spcPct val="114000"/>
              </a:lnSpc>
              <a:spcAft>
                <a:spcPts val="600"/>
              </a:spcAft>
              <a:buClr>
                <a:srgbClr val="222613"/>
              </a:buClr>
              <a:buSzPct val="100000"/>
              <a:buFont typeface="Arial" pitchFamily="34" charset="0"/>
              <a:buChar char="•"/>
            </a:pPr>
            <a:r>
              <a:rPr lang="en-US" sz="1800" b="1">
                <a:solidFill>
                  <a:schemeClr val="bg1"/>
                </a:solidFill>
              </a:rPr>
              <a:t>Post written Army sexual assault and sexual harassment policy letters and victim services information</a:t>
            </a:r>
          </a:p>
          <a:p>
            <a:pPr marL="228600" lvl="1" indent="-228600">
              <a:lnSpc>
                <a:spcPct val="114000"/>
              </a:lnSpc>
              <a:spcAft>
                <a:spcPts val="600"/>
              </a:spcAft>
              <a:buClr>
                <a:srgbClr val="222613"/>
              </a:buClr>
              <a:buSzPct val="100000"/>
              <a:buFont typeface="Arial" pitchFamily="34" charset="0"/>
              <a:buChar char="•"/>
            </a:pPr>
            <a:r>
              <a:rPr lang="en-US" sz="1800" b="1">
                <a:solidFill>
                  <a:schemeClr val="bg1"/>
                </a:solidFill>
              </a:rPr>
              <a:t>Ensure Soldiers and DA Civilian employees receive annual SHARP training</a:t>
            </a:r>
          </a:p>
          <a:p>
            <a:pPr marL="228600" lvl="1" indent="-228600">
              <a:lnSpc>
                <a:spcPct val="114000"/>
              </a:lnSpc>
              <a:spcAft>
                <a:spcPts val="600"/>
              </a:spcAft>
              <a:buClr>
                <a:srgbClr val="222613"/>
              </a:buClr>
              <a:buSzPct val="100000"/>
              <a:buFont typeface="Arial" pitchFamily="34" charset="0"/>
              <a:buChar char="•"/>
            </a:pPr>
            <a:r>
              <a:rPr lang="en-US" sz="1800" b="1">
                <a:solidFill>
                  <a:schemeClr val="bg1"/>
                </a:solidFill>
              </a:rPr>
              <a:t>Ensure SHARP personnel are appointed at the appropriate unit level, are trained, and are certified</a:t>
            </a:r>
          </a:p>
          <a:p>
            <a:pPr marL="228600" lvl="1" indent="-228600">
              <a:lnSpc>
                <a:spcPct val="114000"/>
              </a:lnSpc>
              <a:spcAft>
                <a:spcPts val="600"/>
              </a:spcAft>
              <a:buClr>
                <a:srgbClr val="222613"/>
              </a:buClr>
              <a:buSzPct val="100000"/>
              <a:buFont typeface="Arial" pitchFamily="34" charset="0"/>
              <a:buChar char="•"/>
            </a:pPr>
            <a:r>
              <a:rPr lang="en-US" sz="1800" b="1">
                <a:solidFill>
                  <a:schemeClr val="bg1"/>
                </a:solidFill>
              </a:rPr>
              <a:t>Conduct periodic assessments of the unit</a:t>
            </a:r>
            <a:r>
              <a:rPr lang="ja-JP" altLang="en-US" sz="1800" b="1">
                <a:solidFill>
                  <a:schemeClr val="bg1"/>
                </a:solidFill>
              </a:rPr>
              <a:t>’</a:t>
            </a:r>
            <a:r>
              <a:rPr lang="en-US" altLang="ja-JP" sz="1800" b="1">
                <a:solidFill>
                  <a:schemeClr val="bg1"/>
                </a:solidFill>
              </a:rPr>
              <a:t>s or organization</a:t>
            </a:r>
            <a:r>
              <a:rPr lang="ja-JP" altLang="en-US" sz="1800" b="1">
                <a:solidFill>
                  <a:schemeClr val="bg1"/>
                </a:solidFill>
              </a:rPr>
              <a:t>’</a:t>
            </a:r>
            <a:r>
              <a:rPr lang="en-US" altLang="ja-JP" sz="1800" b="1">
                <a:solidFill>
                  <a:schemeClr val="bg1"/>
                </a:solidFill>
              </a:rPr>
              <a:t>s SHARP Program</a:t>
            </a:r>
            <a:endParaRPr lang="en-US" sz="1800" b="1">
              <a:solidFill>
                <a:schemeClr val="bg1"/>
              </a:solidFill>
            </a:endParaRPr>
          </a:p>
        </p:txBody>
      </p:sp>
      <p:pic>
        <p:nvPicPr>
          <p:cNvPr id="4" name="Picture 4" descr="C:\Users\JBarnhill\Dropbox\Photo Library\Photographs\Hands Only\Soldier holding a sign that says stop.jpg"/>
          <p:cNvPicPr>
            <a:picLocks noChangeAspect="1" noChangeArrowheads="1"/>
          </p:cNvPicPr>
          <p:nvPr/>
        </p:nvPicPr>
        <p:blipFill>
          <a:blip r:embed="rId3" cstate="print"/>
          <a:srcRect r="2861" b="2738"/>
          <a:stretch>
            <a:fillRect/>
          </a:stretch>
        </p:blipFill>
        <p:spPr bwMode="auto">
          <a:xfrm>
            <a:off x="300082" y="2015836"/>
            <a:ext cx="3526740" cy="2744423"/>
          </a:xfrm>
          <a:prstGeom prst="round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87043" name="Title 1"/>
          <p:cNvSpPr>
            <a:spLocks noGrp="1"/>
          </p:cNvSpPr>
          <p:nvPr>
            <p:ph type="title"/>
          </p:nvPr>
        </p:nvSpPr>
        <p:spPr bwMode="auto">
          <a:xfrm>
            <a:off x="4781550" y="52388"/>
            <a:ext cx="4368800" cy="895350"/>
          </a:xfrm>
          <a:noFill/>
        </p:spPr>
        <p:txBody>
          <a:bodyPr wrap="square" numCol="1" compatLnSpc="1">
            <a:prstTxWarp prst="textNoShape">
              <a:avLst/>
            </a:prstTxWarp>
          </a:bodyPr>
          <a:lstStyle/>
          <a:p>
            <a:r>
              <a:rPr smtClean="0">
                <a:ln>
                  <a:noFill/>
                </a:ln>
                <a:solidFill>
                  <a:schemeClr val="bg1"/>
                </a:solidFill>
                <a:latin typeface="Arial" pitchFamily="34" charset="0"/>
                <a:cs typeface="Arial" pitchFamily="34" charset="0"/>
              </a:rPr>
              <a:t>Whose Responsibility?</a:t>
            </a:r>
          </a:p>
        </p:txBody>
      </p:sp>
      <p:pic>
        <p:nvPicPr>
          <p:cNvPr id="3" name="Picture 2"/>
          <p:cNvPicPr>
            <a:picLocks noChangeAspect="1"/>
          </p:cNvPicPr>
          <p:nvPr/>
        </p:nvPicPr>
        <p:blipFill>
          <a:blip r:embed="rId3" cstate="print"/>
          <a:stretch>
            <a:fillRect/>
          </a:stretch>
        </p:blipFill>
        <p:spPr>
          <a:xfrm>
            <a:off x="355600" y="1555668"/>
            <a:ext cx="3521526" cy="2087021"/>
          </a:xfrm>
          <a:prstGeom prst="round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blip>
          <a:stretch>
            <a:fillRect/>
          </a:stretch>
        </p:blipFill>
        <p:spPr>
          <a:xfrm>
            <a:off x="4750989" y="1778195"/>
            <a:ext cx="3424636" cy="2214339"/>
          </a:xfrm>
          <a:prstGeom prst="round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cstate="print">
            <a:extLst/>
          </a:blip>
          <a:srcRect l="1274" r="1274"/>
          <a:stretch/>
        </p:blipFill>
        <p:spPr>
          <a:xfrm>
            <a:off x="1380324" y="3572800"/>
            <a:ext cx="3194096" cy="2369149"/>
          </a:xfrm>
          <a:prstGeom prst="round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cstate="print"/>
          <a:stretch>
            <a:fillRect/>
          </a:stretch>
        </p:blipFill>
        <p:spPr>
          <a:xfrm>
            <a:off x="5266737" y="3872928"/>
            <a:ext cx="2591388" cy="1943541"/>
          </a:xfrm>
          <a:prstGeom prst="round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cstate="print">
            <a:extLst/>
          </a:blip>
          <a:srcRect l="28297" r="12109"/>
          <a:stretch/>
        </p:blipFill>
        <p:spPr>
          <a:xfrm>
            <a:off x="3521445" y="1308558"/>
            <a:ext cx="1887588" cy="1823432"/>
          </a:xfrm>
          <a:prstGeom prst="round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afterGroup">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p:cNvSpPr>
            <a:spLocks noGrp="1"/>
          </p:cNvSpPr>
          <p:nvPr>
            <p:ph idx="1"/>
          </p:nvPr>
        </p:nvSpPr>
        <p:spPr>
          <a:xfrm>
            <a:off x="239713" y="1330325"/>
            <a:ext cx="8570912" cy="4356100"/>
          </a:xfrm>
        </p:spPr>
        <p:txBody>
          <a:bodyPr/>
          <a:lstStyle/>
          <a:p>
            <a:pPr marL="0" indent="0">
              <a:lnSpc>
                <a:spcPct val="115000"/>
              </a:lnSpc>
              <a:spcBef>
                <a:spcPts val="0"/>
              </a:spcBef>
              <a:buFont typeface="Arial" pitchFamily="34" charset="0"/>
              <a:buNone/>
              <a:tabLst/>
              <a:defRPr/>
            </a:pPr>
            <a:r>
              <a:rPr lang="en-US" dirty="0" smtClean="0">
                <a:latin typeface="Arial" pitchFamily="34" charset="0"/>
                <a:ea typeface="ＭＳ Ｐゴシック" charset="0"/>
                <a:cs typeface="Arial" pitchFamily="34" charset="0"/>
              </a:rPr>
              <a:t>A </a:t>
            </a:r>
            <a:r>
              <a:rPr lang="en-US" dirty="0">
                <a:latin typeface="Arial" pitchFamily="34" charset="0"/>
                <a:ea typeface="ＭＳ Ｐゴシック" charset="0"/>
                <a:cs typeface="Arial" pitchFamily="34" charset="0"/>
              </a:rPr>
              <a:t>good strategy to facilitate cultural change </a:t>
            </a:r>
            <a:r>
              <a:rPr lang="en-US" dirty="0" smtClean="0">
                <a:latin typeface="Arial" pitchFamily="34" charset="0"/>
                <a:ea typeface="ＭＳ Ｐゴシック" charset="0"/>
                <a:cs typeface="Arial" pitchFamily="34" charset="0"/>
              </a:rPr>
              <a:t>may include </a:t>
            </a:r>
            <a:r>
              <a:rPr lang="en-US" dirty="0">
                <a:latin typeface="Arial" pitchFamily="34" charset="0"/>
                <a:ea typeface="ＭＳ Ｐゴシック" charset="0"/>
                <a:cs typeface="Arial" pitchFamily="34" charset="0"/>
              </a:rPr>
              <a:t>the following </a:t>
            </a:r>
            <a:r>
              <a:rPr lang="en-US" dirty="0" smtClean="0">
                <a:latin typeface="Arial" pitchFamily="34" charset="0"/>
                <a:ea typeface="ＭＳ Ｐゴシック" charset="0"/>
                <a:cs typeface="Arial" pitchFamily="34" charset="0"/>
              </a:rPr>
              <a:t>components</a:t>
            </a:r>
            <a:endParaRPr lang="en-US" dirty="0">
              <a:latin typeface="Arial" pitchFamily="34" charset="0"/>
              <a:ea typeface="ＭＳ Ｐゴシック" charset="0"/>
              <a:cs typeface="Arial" pitchFamily="34" charset="0"/>
            </a:endParaRPr>
          </a:p>
          <a:p>
            <a:pPr marL="402336" indent="-228600">
              <a:lnSpc>
                <a:spcPct val="115000"/>
              </a:lnSpc>
              <a:spcBef>
                <a:spcPts val="0"/>
              </a:spcBef>
              <a:buFont typeface="Arial" pitchFamily="34" charset="0"/>
              <a:buChar char="•"/>
              <a:defRPr/>
            </a:pPr>
            <a:r>
              <a:rPr lang="en-US" sz="2000" dirty="0" smtClean="0">
                <a:latin typeface="Arial" pitchFamily="34" charset="0"/>
                <a:cs typeface="Arial" pitchFamily="34" charset="0"/>
              </a:rPr>
              <a:t>Knowledge of current status</a:t>
            </a:r>
          </a:p>
          <a:p>
            <a:pPr marL="402336" indent="-228600">
              <a:lnSpc>
                <a:spcPct val="115000"/>
              </a:lnSpc>
              <a:spcBef>
                <a:spcPts val="0"/>
              </a:spcBef>
              <a:buFont typeface="Arial" pitchFamily="34" charset="0"/>
              <a:buChar char="•"/>
              <a:defRPr/>
            </a:pPr>
            <a:r>
              <a:rPr lang="en-US" sz="2000" dirty="0" smtClean="0">
                <a:latin typeface="Arial" pitchFamily="34" charset="0"/>
                <a:cs typeface="Arial" pitchFamily="34" charset="0"/>
              </a:rPr>
              <a:t>Vision for the future</a:t>
            </a:r>
          </a:p>
          <a:p>
            <a:pPr marL="402336" indent="-228600">
              <a:lnSpc>
                <a:spcPct val="115000"/>
              </a:lnSpc>
              <a:spcBef>
                <a:spcPts val="0"/>
              </a:spcBef>
              <a:buFont typeface="Arial" pitchFamily="34" charset="0"/>
              <a:buChar char="•"/>
              <a:defRPr/>
            </a:pPr>
            <a:r>
              <a:rPr lang="en-US" sz="2000" dirty="0" smtClean="0">
                <a:latin typeface="Arial" pitchFamily="34" charset="0"/>
                <a:cs typeface="Arial" pitchFamily="34" charset="0"/>
              </a:rPr>
              <a:t>Goals</a:t>
            </a:r>
          </a:p>
          <a:p>
            <a:pPr marL="402336" indent="-228600">
              <a:lnSpc>
                <a:spcPct val="115000"/>
              </a:lnSpc>
              <a:spcBef>
                <a:spcPts val="0"/>
              </a:spcBef>
              <a:buFont typeface="Arial" pitchFamily="34" charset="0"/>
              <a:buChar char="•"/>
              <a:defRPr/>
            </a:pPr>
            <a:r>
              <a:rPr lang="en-US" sz="2000" dirty="0" smtClean="0">
                <a:latin typeface="Arial" pitchFamily="34" charset="0"/>
                <a:cs typeface="Arial" pitchFamily="34" charset="0"/>
              </a:rPr>
              <a:t>Training</a:t>
            </a:r>
          </a:p>
          <a:p>
            <a:pPr marL="402336" indent="-228600">
              <a:lnSpc>
                <a:spcPct val="115000"/>
              </a:lnSpc>
              <a:spcBef>
                <a:spcPts val="0"/>
              </a:spcBef>
              <a:buFont typeface="Arial" pitchFamily="34" charset="0"/>
              <a:buChar char="•"/>
              <a:defRPr/>
            </a:pPr>
            <a:r>
              <a:rPr lang="en-US" sz="2000" dirty="0" smtClean="0">
                <a:latin typeface="Arial" pitchFamily="34" charset="0"/>
                <a:cs typeface="Arial" pitchFamily="34" charset="0"/>
              </a:rPr>
              <a:t>Research</a:t>
            </a:r>
          </a:p>
          <a:p>
            <a:pPr marL="402336" indent="-228600">
              <a:lnSpc>
                <a:spcPct val="115000"/>
              </a:lnSpc>
              <a:spcBef>
                <a:spcPts val="0"/>
              </a:spcBef>
              <a:buFont typeface="Arial" pitchFamily="34" charset="0"/>
              <a:buChar char="•"/>
              <a:defRPr/>
            </a:pPr>
            <a:r>
              <a:rPr lang="en-US" sz="2000" dirty="0" smtClean="0">
                <a:latin typeface="Arial" pitchFamily="34" charset="0"/>
                <a:cs typeface="Arial" pitchFamily="34" charset="0"/>
              </a:rPr>
              <a:t>Participation</a:t>
            </a:r>
          </a:p>
        </p:txBody>
      </p:sp>
      <p:sp>
        <p:nvSpPr>
          <p:cNvPr id="88067" name="Title 1"/>
          <p:cNvSpPr>
            <a:spLocks noGrp="1"/>
          </p:cNvSpPr>
          <p:nvPr>
            <p:ph type="title"/>
          </p:nvPr>
        </p:nvSpPr>
        <p:spPr bwMode="auto">
          <a:xfrm>
            <a:off x="5019675" y="33338"/>
            <a:ext cx="4121150" cy="895350"/>
          </a:xfrm>
          <a:noFill/>
        </p:spPr>
        <p:txBody>
          <a:bodyPr wrap="square" numCol="1" compatLnSpc="1">
            <a:prstTxWarp prst="textNoShape">
              <a:avLst/>
            </a:prstTxWarp>
          </a:bodyPr>
          <a:lstStyle/>
          <a:p>
            <a:r>
              <a:rPr smtClean="0">
                <a:ln>
                  <a:noFill/>
                </a:ln>
                <a:solidFill>
                  <a:schemeClr val="bg1"/>
                </a:solidFill>
                <a:latin typeface="Arial" pitchFamily="34" charset="0"/>
                <a:cs typeface="Arial" pitchFamily="34" charset="0"/>
              </a:rPr>
              <a:t>Strategy for</a:t>
            </a:r>
            <a:br>
              <a:rPr smtClean="0">
                <a:ln>
                  <a:noFill/>
                </a:ln>
                <a:solidFill>
                  <a:schemeClr val="bg1"/>
                </a:solidFill>
                <a:latin typeface="Arial" pitchFamily="34" charset="0"/>
                <a:cs typeface="Arial" pitchFamily="34" charset="0"/>
              </a:rPr>
            </a:br>
            <a:r>
              <a:rPr smtClean="0">
                <a:ln>
                  <a:noFill/>
                </a:ln>
                <a:solidFill>
                  <a:schemeClr val="bg1"/>
                </a:solidFill>
                <a:latin typeface="Arial" pitchFamily="34" charset="0"/>
                <a:cs typeface="Arial" pitchFamily="34" charset="0"/>
              </a:rPr>
              <a:t>Cultural Change</a:t>
            </a:r>
          </a:p>
        </p:txBody>
      </p:sp>
      <p:pic>
        <p:nvPicPr>
          <p:cNvPr id="18436" name="Picture 3" descr="C:\Users\dcleven\AppData\Local\Microsoft\Windows\Temporary Internet Files\Content.IE5\SA5Q833C\MP910216437[1].jpg"/>
          <p:cNvPicPr>
            <a:picLocks noChangeAspect="1" noChangeArrowheads="1"/>
          </p:cNvPicPr>
          <p:nvPr/>
        </p:nvPicPr>
        <p:blipFill>
          <a:blip r:embed="rId3" cstate="print"/>
          <a:srcRect/>
          <a:stretch>
            <a:fillRect/>
          </a:stretch>
        </p:blipFill>
        <p:spPr bwMode="auto">
          <a:xfrm>
            <a:off x="4393552" y="2043058"/>
            <a:ext cx="4519513" cy="3397621"/>
          </a:xfrm>
          <a:prstGeom prst="round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1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1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81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8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6138" y="-20638"/>
            <a:ext cx="8297862" cy="685801"/>
          </a:xfrm>
          <a:prstGeom prst="rect">
            <a:avLst/>
          </a:prstGeom>
        </p:spPr>
        <p:txBody>
          <a:bodyPr/>
          <a:lstStyle/>
          <a:p>
            <a:pPr algn="r" eaLnBrk="0" hangingPunct="0">
              <a:defRPr/>
            </a:pPr>
            <a:r>
              <a:rPr lang="en-US" sz="3200" spc="-100" dirty="0">
                <a:ln w="3200">
                  <a:noFill/>
                  <a:prstDash val="solid"/>
                  <a:round/>
                </a:ln>
                <a:solidFill>
                  <a:schemeClr val="bg1"/>
                </a:solidFill>
                <a:ea typeface="MS PGothic" pitchFamily="34" charset="-128"/>
              </a:rPr>
              <a:t>Summary</a:t>
            </a:r>
          </a:p>
        </p:txBody>
      </p:sp>
      <p:sp>
        <p:nvSpPr>
          <p:cNvPr id="89091" name="Text Placeholder 2"/>
          <p:cNvSpPr txBox="1">
            <a:spLocks/>
          </p:cNvSpPr>
          <p:nvPr/>
        </p:nvSpPr>
        <p:spPr bwMode="auto">
          <a:xfrm>
            <a:off x="4230688" y="1030288"/>
            <a:ext cx="4737100" cy="5080000"/>
          </a:xfrm>
          <a:prstGeom prst="rect">
            <a:avLst/>
          </a:prstGeom>
          <a:noFill/>
          <a:ln w="9525">
            <a:noFill/>
            <a:miter lim="800000"/>
            <a:headEnd/>
            <a:tailEnd/>
          </a:ln>
        </p:spPr>
        <p:txBody>
          <a:bodyPr/>
          <a:lstStyle/>
          <a:p>
            <a:pPr algn="ctr" eaLnBrk="0" hangingPunct="0">
              <a:lnSpc>
                <a:spcPct val="114000"/>
              </a:lnSpc>
              <a:spcAft>
                <a:spcPts val="600"/>
              </a:spcAft>
              <a:buClr>
                <a:srgbClr val="2D2901"/>
              </a:buClr>
              <a:buSzPct val="85000"/>
              <a:buFont typeface="Wingdings" pitchFamily="2" charset="2"/>
              <a:buNone/>
              <a:tabLst>
                <a:tab pos="341313" algn="l"/>
              </a:tabLst>
            </a:pPr>
            <a:r>
              <a:rPr lang="en-US" sz="2200" b="1" i="1">
                <a:solidFill>
                  <a:schemeClr val="bg1"/>
                </a:solidFill>
              </a:rPr>
              <a:t>In this lesson, we described the impact of sexual harassment and sexual assault on the Army, </a:t>
            </a:r>
            <a:r>
              <a:rPr lang="en-US" sz="2200" b="1" i="1">
                <a:solidFill>
                  <a:srgbClr val="000000"/>
                </a:solidFill>
              </a:rPr>
              <a:t>discussed support resources available to complainants of sexual harassment and victims of sexual assault, penalties for sexual harassment and sexual assault offenders, and DOD Sexual Assault Prevention and Response (SAPR) and Army SHARP Program</a:t>
            </a:r>
            <a:r>
              <a:rPr lang="en-US" sz="2200">
                <a:solidFill>
                  <a:srgbClr val="000000"/>
                </a:solidFill>
              </a:rPr>
              <a:t>. </a:t>
            </a:r>
            <a:endParaRPr lang="en-US" sz="2200" b="1" i="1">
              <a:solidFill>
                <a:schemeClr val="bg1"/>
              </a:solidFill>
            </a:endParaRPr>
          </a:p>
        </p:txBody>
      </p:sp>
      <p:pic>
        <p:nvPicPr>
          <p:cNvPr id="4" name="Picture 4" descr="C:\Users\JBarnhill\Dropbox\Photo Library\Photographs\Silhouettes\silhouette of a group of marching soldiers.jpg"/>
          <p:cNvPicPr>
            <a:picLocks noChangeAspect="1" noChangeArrowheads="1"/>
          </p:cNvPicPr>
          <p:nvPr/>
        </p:nvPicPr>
        <p:blipFill>
          <a:blip r:embed="rId3" cstate="print"/>
          <a:srcRect l="5191" r="27865"/>
          <a:stretch>
            <a:fillRect/>
          </a:stretch>
        </p:blipFill>
        <p:spPr bwMode="auto">
          <a:xfrm>
            <a:off x="313506" y="1267095"/>
            <a:ext cx="3581841" cy="3809872"/>
          </a:xfrm>
          <a:prstGeom prst="round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01700"/>
            <a:ext cx="8305800" cy="990600"/>
          </a:xfrm>
        </p:spPr>
        <p:txBody>
          <a:bodyPr/>
          <a:lstStyle/>
          <a:p>
            <a:pPr>
              <a:defRPr/>
            </a:pPr>
            <a:r>
              <a:rPr smtClean="0">
                <a:ea typeface="MS PGothic" pitchFamily="34" charset="-128"/>
              </a:rPr>
              <a:t> </a:t>
            </a:r>
            <a:r>
              <a:rPr sz="3200" smtClean="0">
                <a:ea typeface="MS PGothic" pitchFamily="34" charset="-128"/>
              </a:rPr>
              <a:t>Reminder :  If You Need  Help </a:t>
            </a:r>
            <a:endParaRPr sz="3200">
              <a:ea typeface="MS PGothic" pitchFamily="34" charset="-128"/>
            </a:endParaRPr>
          </a:p>
        </p:txBody>
      </p:sp>
      <p:sp>
        <p:nvSpPr>
          <p:cNvPr id="3" name="Subtitle 2"/>
          <p:cNvSpPr>
            <a:spLocks noGrp="1"/>
          </p:cNvSpPr>
          <p:nvPr>
            <p:ph type="subTitle" idx="1"/>
          </p:nvPr>
        </p:nvSpPr>
        <p:spPr>
          <a:xfrm>
            <a:off x="292100" y="2108200"/>
            <a:ext cx="8470900" cy="3848100"/>
          </a:xfrm>
          <a:solidFill>
            <a:schemeClr val="tx1"/>
          </a:solidFill>
        </p:spPr>
        <p:txBody>
          <a:bodyPr/>
          <a:lstStyle/>
          <a:p>
            <a:pPr>
              <a:defRPr/>
            </a:pPr>
            <a:r>
              <a:rPr smtClean="0"/>
              <a:t>Installation 24/7 Helpline:</a:t>
            </a:r>
          </a:p>
          <a:p>
            <a:pPr>
              <a:defRPr/>
            </a:pPr>
            <a:r>
              <a:rPr smtClean="0">
                <a:solidFill>
                  <a:srgbClr val="C00000"/>
                </a:solidFill>
              </a:rPr>
              <a:t>Insert your # here</a:t>
            </a:r>
          </a:p>
          <a:p>
            <a:pPr>
              <a:defRPr/>
            </a:pPr>
            <a:r>
              <a:rPr err="1" smtClean="0"/>
              <a:t>DoD</a:t>
            </a:r>
            <a:r>
              <a:rPr smtClean="0"/>
              <a:t> Safe Helpline: </a:t>
            </a:r>
          </a:p>
          <a:p>
            <a:pPr>
              <a:defRPr/>
            </a:pPr>
            <a:r>
              <a:rPr smtClean="0">
                <a:solidFill>
                  <a:schemeClr val="accent1">
                    <a:lumMod val="50000"/>
                  </a:schemeClr>
                </a:solidFill>
              </a:rPr>
              <a:t>(877) 995-5247</a:t>
            </a:r>
          </a:p>
          <a:p>
            <a:pPr>
              <a:defRPr/>
            </a:pPr>
            <a:endParaRPr smtClean="0"/>
          </a:p>
          <a:p>
            <a:pPr>
              <a:defRPr/>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6138" y="-17463"/>
            <a:ext cx="8297862" cy="685801"/>
          </a:xfrm>
          <a:prstGeom prst="rect">
            <a:avLst/>
          </a:prstGeom>
        </p:spPr>
        <p:txBody>
          <a:bodyPr/>
          <a:lstStyle/>
          <a:p>
            <a:pPr algn="r" eaLnBrk="0" hangingPunct="0">
              <a:defRPr/>
            </a:pPr>
            <a:r>
              <a:rPr lang="en-US" sz="3200" spc="-100" dirty="0">
                <a:ln w="3200">
                  <a:noFill/>
                  <a:prstDash val="solid"/>
                  <a:round/>
                </a:ln>
                <a:solidFill>
                  <a:schemeClr val="bg1"/>
                </a:solidFill>
                <a:ea typeface="MS PGothic" pitchFamily="34" charset="-128"/>
              </a:rPr>
              <a:t>Definition of </a:t>
            </a:r>
          </a:p>
          <a:p>
            <a:pPr algn="r" eaLnBrk="0" hangingPunct="0">
              <a:defRPr/>
            </a:pPr>
            <a:r>
              <a:rPr lang="en-US" sz="3200" spc="-100" dirty="0">
                <a:ln w="3200">
                  <a:noFill/>
                  <a:prstDash val="solid"/>
                  <a:round/>
                </a:ln>
                <a:solidFill>
                  <a:schemeClr val="bg1"/>
                </a:solidFill>
                <a:ea typeface="MS PGothic" pitchFamily="34" charset="-128"/>
              </a:rPr>
              <a:t>Sexual Harassment </a:t>
            </a:r>
          </a:p>
        </p:txBody>
      </p:sp>
      <p:sp>
        <p:nvSpPr>
          <p:cNvPr id="3" name="Content Placeholder 4"/>
          <p:cNvSpPr txBox="1">
            <a:spLocks/>
          </p:cNvSpPr>
          <p:nvPr/>
        </p:nvSpPr>
        <p:spPr bwMode="auto">
          <a:xfrm>
            <a:off x="3479800" y="1216025"/>
            <a:ext cx="5575300" cy="4516438"/>
          </a:xfrm>
          <a:prstGeom prst="rect">
            <a:avLst/>
          </a:prstGeom>
          <a:noFill/>
          <a:ln w="9525">
            <a:noFill/>
            <a:miter lim="800000"/>
            <a:headEnd/>
            <a:tailEnd/>
          </a:ln>
        </p:spPr>
        <p:txBody>
          <a:bodyPr/>
          <a:lstStyle/>
          <a:p>
            <a:pPr marL="228600" indent="-228600" eaLnBrk="0" hangingPunct="0">
              <a:lnSpc>
                <a:spcPct val="110000"/>
              </a:lnSpc>
              <a:spcAft>
                <a:spcPts val="300"/>
              </a:spcAft>
              <a:buClr>
                <a:srgbClr val="2D2901"/>
              </a:buClr>
              <a:buSzPct val="100000"/>
              <a:buFont typeface="Arial" pitchFamily="34" charset="0"/>
              <a:buChar char="•"/>
              <a:tabLst>
                <a:tab pos="341313" algn="l"/>
              </a:tabLst>
            </a:pPr>
            <a:r>
              <a:rPr lang="en-US" sz="2000" b="1">
                <a:solidFill>
                  <a:schemeClr val="bg1"/>
                </a:solidFill>
              </a:rPr>
              <a:t>Sexual harassment is a form of gender discrimination </a:t>
            </a:r>
            <a:endParaRPr lang="en-US" sz="2400" b="1">
              <a:solidFill>
                <a:schemeClr val="bg1"/>
              </a:solidFill>
            </a:endParaRPr>
          </a:p>
          <a:p>
            <a:pPr marL="228600" indent="-228600" eaLnBrk="0" hangingPunct="0">
              <a:lnSpc>
                <a:spcPct val="110000"/>
              </a:lnSpc>
              <a:spcAft>
                <a:spcPts val="300"/>
              </a:spcAft>
              <a:buClr>
                <a:srgbClr val="2D2901"/>
              </a:buClr>
              <a:buSzPct val="100000"/>
              <a:buFont typeface="Arial" pitchFamily="34" charset="0"/>
              <a:buChar char="•"/>
              <a:tabLst>
                <a:tab pos="341313" algn="l"/>
              </a:tabLst>
            </a:pPr>
            <a:r>
              <a:rPr lang="en-US" sz="2000" b="1">
                <a:solidFill>
                  <a:schemeClr val="bg1"/>
                </a:solidFill>
              </a:rPr>
              <a:t>Sexual harassment includes unwelcomed sexual advances, requests for sexual favors, and other verbal or physical conduct of a sexual nature when:</a:t>
            </a:r>
          </a:p>
          <a:p>
            <a:pPr lvl="1" indent="-228600" eaLnBrk="0" hangingPunct="0">
              <a:lnSpc>
                <a:spcPct val="110000"/>
              </a:lnSpc>
              <a:spcAft>
                <a:spcPts val="300"/>
              </a:spcAft>
              <a:buClr>
                <a:srgbClr val="2D2901"/>
              </a:buClr>
              <a:buSzPct val="100000"/>
              <a:buFont typeface="Arial" pitchFamily="34" charset="0"/>
              <a:buChar char="−"/>
              <a:tabLst>
                <a:tab pos="341313" algn="l"/>
              </a:tabLst>
            </a:pPr>
            <a:r>
              <a:rPr lang="en-US" sz="1600" b="1">
                <a:solidFill>
                  <a:schemeClr val="bg1"/>
                </a:solidFill>
              </a:rPr>
              <a:t>Submission to or rejection of is made a term or condition of a person</a:t>
            </a:r>
            <a:r>
              <a:rPr lang="en-US" altLang="en-US" sz="1600" b="1">
                <a:solidFill>
                  <a:schemeClr val="bg1"/>
                </a:solidFill>
              </a:rPr>
              <a:t>’</a:t>
            </a:r>
            <a:r>
              <a:rPr lang="en-US" sz="1600" b="1">
                <a:solidFill>
                  <a:schemeClr val="bg1"/>
                </a:solidFill>
              </a:rPr>
              <a:t>s job, pay, career;</a:t>
            </a:r>
          </a:p>
          <a:p>
            <a:pPr lvl="1" indent="-228600" eaLnBrk="0" hangingPunct="0">
              <a:lnSpc>
                <a:spcPct val="110000"/>
              </a:lnSpc>
              <a:spcAft>
                <a:spcPts val="300"/>
              </a:spcAft>
              <a:buClr>
                <a:srgbClr val="2D2901"/>
              </a:buClr>
              <a:buSzPct val="100000"/>
              <a:buFont typeface="Arial" pitchFamily="34" charset="0"/>
              <a:buChar char="−"/>
              <a:tabLst>
                <a:tab pos="341313" algn="l"/>
              </a:tabLst>
            </a:pPr>
            <a:r>
              <a:rPr lang="en-US" sz="1600" b="1">
                <a:solidFill>
                  <a:schemeClr val="bg1"/>
                </a:solidFill>
              </a:rPr>
              <a:t>Submission to or rejection of is used as a basis for career or employment decisions;</a:t>
            </a:r>
          </a:p>
          <a:p>
            <a:pPr lvl="1" indent="-228600" eaLnBrk="0" hangingPunct="0">
              <a:lnSpc>
                <a:spcPct val="110000"/>
              </a:lnSpc>
              <a:spcAft>
                <a:spcPts val="300"/>
              </a:spcAft>
              <a:buClr>
                <a:srgbClr val="2D2901"/>
              </a:buClr>
              <a:buSzPct val="100000"/>
              <a:buFont typeface="Arial" pitchFamily="34" charset="0"/>
              <a:buChar char="−"/>
              <a:tabLst>
                <a:tab pos="341313" algn="l"/>
              </a:tabLst>
            </a:pPr>
            <a:r>
              <a:rPr lang="en-US" sz="1600" b="1">
                <a:solidFill>
                  <a:schemeClr val="bg1"/>
                </a:solidFill>
              </a:rPr>
              <a:t>Conduct has the purpose or effect of unreasonably interfering with an individual</a:t>
            </a:r>
            <a:r>
              <a:rPr lang="en-US" altLang="en-US" sz="1600" b="1">
                <a:solidFill>
                  <a:schemeClr val="bg1"/>
                </a:solidFill>
              </a:rPr>
              <a:t>’</a:t>
            </a:r>
            <a:r>
              <a:rPr lang="en-US" sz="1600" b="1">
                <a:solidFill>
                  <a:schemeClr val="bg1"/>
                </a:solidFill>
              </a:rPr>
              <a:t>s work performance or creates an intimidating, hostile, or offensive work environment</a:t>
            </a:r>
          </a:p>
          <a:p>
            <a:pPr marL="228600" indent="-228600" eaLnBrk="0" hangingPunct="0">
              <a:lnSpc>
                <a:spcPct val="110000"/>
              </a:lnSpc>
              <a:spcAft>
                <a:spcPts val="300"/>
              </a:spcAft>
              <a:buClr>
                <a:srgbClr val="2D2901"/>
              </a:buClr>
              <a:buSzPct val="85000"/>
              <a:buFont typeface="Arial" pitchFamily="34" charset="0"/>
              <a:buChar char="•"/>
              <a:tabLst>
                <a:tab pos="341313" algn="l"/>
              </a:tabLst>
            </a:pPr>
            <a:endParaRPr lang="en-US" sz="2400" b="1">
              <a:solidFill>
                <a:schemeClr val="bg1"/>
              </a:solidFill>
            </a:endParaRPr>
          </a:p>
        </p:txBody>
      </p:sp>
      <p:pic>
        <p:nvPicPr>
          <p:cNvPr id="48132" name="Picture 5" descr="AR 600-20.PNG"/>
          <p:cNvPicPr>
            <a:picLocks noChangeAspect="1"/>
          </p:cNvPicPr>
          <p:nvPr/>
        </p:nvPicPr>
        <p:blipFill>
          <a:blip r:embed="rId3" cstate="print"/>
          <a:srcRect/>
          <a:stretch>
            <a:fillRect/>
          </a:stretch>
        </p:blipFill>
        <p:spPr bwMode="auto">
          <a:xfrm>
            <a:off x="233363" y="1444625"/>
            <a:ext cx="3186112" cy="4098925"/>
          </a:xfrm>
          <a:prstGeom prst="rect">
            <a:avLst/>
          </a:prstGeom>
          <a:noFill/>
          <a:ln w="9525">
            <a:noFill/>
            <a:miter lim="800000"/>
            <a:headEnd/>
            <a:tailEnd/>
          </a:ln>
        </p:spPr>
      </p:pic>
      <p:sp>
        <p:nvSpPr>
          <p:cNvPr id="5" name="TextBox 4"/>
          <p:cNvSpPr txBox="1">
            <a:spLocks noChangeArrowheads="1"/>
          </p:cNvSpPr>
          <p:nvPr/>
        </p:nvSpPr>
        <p:spPr bwMode="auto">
          <a:xfrm>
            <a:off x="285750" y="1044575"/>
            <a:ext cx="2989263" cy="339725"/>
          </a:xfrm>
          <a:prstGeom prst="rect">
            <a:avLst/>
          </a:prstGeom>
          <a:noFill/>
          <a:ln w="9525">
            <a:noFill/>
            <a:miter lim="800000"/>
            <a:headEnd/>
            <a:tailEnd/>
          </a:ln>
        </p:spPr>
        <p:txBody>
          <a:bodyPr wrap="none">
            <a:spAutoFit/>
          </a:bodyPr>
          <a:lstStyle/>
          <a:p>
            <a:r>
              <a:rPr lang="en-US" sz="1600" b="1">
                <a:solidFill>
                  <a:schemeClr val="bg1"/>
                </a:solidFill>
              </a:rPr>
              <a:t>What is Sexual Harassment?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Definition of </a:t>
            </a:r>
            <a:br>
              <a:rPr smtClean="0">
                <a:ln>
                  <a:noFill/>
                </a:ln>
                <a:latin typeface="Arial" pitchFamily="34" charset="0"/>
                <a:cs typeface="Arial" pitchFamily="34" charset="0"/>
              </a:rPr>
            </a:br>
            <a:r>
              <a:rPr smtClean="0">
                <a:ln>
                  <a:noFill/>
                </a:ln>
                <a:latin typeface="Arial" pitchFamily="34" charset="0"/>
                <a:cs typeface="Arial" pitchFamily="34" charset="0"/>
              </a:rPr>
              <a:t>Sexual Assault </a:t>
            </a:r>
          </a:p>
        </p:txBody>
      </p:sp>
      <p:sp>
        <p:nvSpPr>
          <p:cNvPr id="49155" name="Text Placeholder 2"/>
          <p:cNvSpPr>
            <a:spLocks noGrp="1"/>
          </p:cNvSpPr>
          <p:nvPr>
            <p:ph type="body" sz="quarter" idx="10"/>
          </p:nvPr>
        </p:nvSpPr>
        <p:spPr bwMode="auto">
          <a:xfrm>
            <a:off x="93663" y="873125"/>
            <a:ext cx="6580187" cy="5064125"/>
          </a:xfrm>
          <a:extLst/>
        </p:spPr>
        <p:txBody>
          <a:bodyPr vert="horz" wrap="square" lIns="91440" tIns="45720" rIns="91440" bIns="45720" numCol="1" anchor="t" anchorCtr="0" compatLnSpc="1">
            <a:prstTxWarp prst="textNoShape">
              <a:avLst/>
            </a:prstTxWarp>
          </a:bodyPr>
          <a:lstStyle/>
          <a:p>
            <a:pPr>
              <a:spcAft>
                <a:spcPct val="0"/>
              </a:spcAft>
              <a:buFont typeface="Arial"/>
              <a:buNone/>
              <a:defRPr/>
            </a:pPr>
            <a:r>
              <a:rPr lang="en-US" sz="2000" dirty="0" smtClean="0">
                <a:latin typeface="Arial" charset="0"/>
                <a:ea typeface="MS PGothic" charset="0"/>
                <a:cs typeface="Arial" charset="0"/>
              </a:rPr>
              <a:t>What is Sexual Assault?</a:t>
            </a:r>
          </a:p>
          <a:p>
            <a:pPr>
              <a:spcAft>
                <a:spcPct val="0"/>
              </a:spcAft>
              <a:buFont typeface="Arial"/>
              <a:buNone/>
              <a:defRPr/>
            </a:pPr>
            <a:endParaRPr lang="en-US" sz="2000" dirty="0" smtClean="0">
              <a:latin typeface="Arial" charset="0"/>
              <a:ea typeface="MS PGothic" charset="0"/>
              <a:cs typeface="Arial" charset="0"/>
            </a:endParaRPr>
          </a:p>
          <a:p>
            <a:pPr>
              <a:spcAft>
                <a:spcPct val="0"/>
              </a:spcAft>
              <a:buFont typeface="Arial" charset="0"/>
              <a:buChar char="•"/>
              <a:defRPr/>
            </a:pPr>
            <a:r>
              <a:rPr lang="en-US" sz="2000" dirty="0" smtClean="0">
                <a:latin typeface="Arial" charset="0"/>
                <a:ea typeface="MS PGothic" charset="0"/>
                <a:cs typeface="Arial" charset="0"/>
              </a:rPr>
              <a:t>Sexual assault is a crime.</a:t>
            </a:r>
          </a:p>
          <a:p>
            <a:pPr marL="0" indent="0">
              <a:spcAft>
                <a:spcPct val="0"/>
              </a:spcAft>
              <a:buFont typeface="Arial"/>
              <a:buNone/>
              <a:defRPr/>
            </a:pPr>
            <a:endParaRPr lang="en-US" sz="2000" dirty="0">
              <a:latin typeface="Arial" charset="0"/>
              <a:ea typeface="MS PGothic" charset="0"/>
              <a:cs typeface="Arial" charset="0"/>
            </a:endParaRPr>
          </a:p>
          <a:p>
            <a:pPr>
              <a:spcAft>
                <a:spcPct val="0"/>
              </a:spcAft>
              <a:buFont typeface="Arial" charset="0"/>
              <a:buChar char="•"/>
              <a:defRPr/>
            </a:pPr>
            <a:r>
              <a:rPr lang="en-US" sz="2000" dirty="0">
                <a:latin typeface="Arial" charset="0"/>
                <a:ea typeface="MS PGothic" charset="0"/>
                <a:cs typeface="Arial" charset="0"/>
              </a:rPr>
              <a:t>Sexual assault is defined as: Intentional sexual contact characterized by the use of force, threats, intimidation or abuse of authority or when the victim does not or cannot consent</a:t>
            </a:r>
            <a:r>
              <a:rPr lang="en-US" sz="2000" dirty="0" smtClean="0">
                <a:latin typeface="Arial" charset="0"/>
                <a:ea typeface="MS PGothic" charset="0"/>
                <a:cs typeface="Arial" charset="0"/>
              </a:rPr>
              <a:t>.</a:t>
            </a:r>
          </a:p>
          <a:p>
            <a:pPr marL="0" indent="0">
              <a:spcAft>
                <a:spcPct val="0"/>
              </a:spcAft>
              <a:buFont typeface="Arial"/>
              <a:buNone/>
              <a:defRPr/>
            </a:pPr>
            <a:endParaRPr lang="en-US" sz="2000" dirty="0">
              <a:latin typeface="Arial" charset="0"/>
              <a:ea typeface="MS PGothic" charset="0"/>
              <a:cs typeface="Arial" charset="0"/>
            </a:endParaRPr>
          </a:p>
          <a:p>
            <a:pPr>
              <a:spcAft>
                <a:spcPct val="0"/>
              </a:spcAft>
              <a:buFont typeface="Arial" charset="0"/>
              <a:buChar char="•"/>
              <a:defRPr/>
            </a:pPr>
            <a:r>
              <a:rPr lang="en-US" sz="2000" dirty="0">
                <a:latin typeface="Arial" charset="0"/>
                <a:ea typeface="MS PGothic" charset="0"/>
                <a:cs typeface="Arial" charset="0"/>
              </a:rPr>
              <a:t>The term includes a broad category of sexual offenses of the following specific UCMJ offenses: rape, sexual assault, aggravated sexual contact, abusive sexual contact, forcible sodomy (forced oral or anal sex), or attempts to commit these offenses.</a:t>
            </a:r>
          </a:p>
        </p:txBody>
      </p:sp>
      <p:pic>
        <p:nvPicPr>
          <p:cNvPr id="49156" name="Picture 4"/>
          <p:cNvPicPr>
            <a:picLocks noChangeAspect="1" noChangeArrowheads="1"/>
          </p:cNvPicPr>
          <p:nvPr/>
        </p:nvPicPr>
        <p:blipFill>
          <a:blip r:embed="rId3" cstate="print"/>
          <a:srcRect/>
          <a:stretch>
            <a:fillRect/>
          </a:stretch>
        </p:blipFill>
        <p:spPr bwMode="auto">
          <a:xfrm>
            <a:off x="6799263" y="1206500"/>
            <a:ext cx="1905000" cy="1905000"/>
          </a:xfrm>
          <a:prstGeom prst="rect">
            <a:avLst/>
          </a:prstGeom>
          <a:noFill/>
          <a:ln w="9525">
            <a:noFill/>
            <a:miter lim="800000"/>
            <a:headEnd/>
            <a:tailEnd/>
          </a:ln>
        </p:spPr>
      </p:pic>
      <p:sp>
        <p:nvSpPr>
          <p:cNvPr id="49157" name="TextBox 4"/>
          <p:cNvSpPr txBox="1">
            <a:spLocks noChangeArrowheads="1"/>
          </p:cNvSpPr>
          <p:nvPr/>
        </p:nvSpPr>
        <p:spPr bwMode="auto">
          <a:xfrm>
            <a:off x="6646863" y="3233738"/>
            <a:ext cx="2592387" cy="307975"/>
          </a:xfrm>
          <a:prstGeom prst="rect">
            <a:avLst/>
          </a:prstGeom>
          <a:noFill/>
          <a:ln w="9525">
            <a:noFill/>
            <a:miter lim="800000"/>
            <a:headEnd/>
            <a:tailEnd/>
          </a:ln>
        </p:spPr>
        <p:txBody>
          <a:bodyPr>
            <a:spAutoFit/>
          </a:bodyPr>
          <a:lstStyle/>
          <a:p>
            <a:r>
              <a:rPr lang="en-US" sz="1400" b="1">
                <a:solidFill>
                  <a:schemeClr val="bg1"/>
                </a:solidFill>
              </a:rPr>
              <a:t>DODI 6495.02, 28 MAR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blinds(horizontal)">
                                      <p:cBhvr>
                                        <p:cTn id="7" dur="500"/>
                                        <p:tgtEl>
                                          <p:spTgt spid="49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Effect transition="in" filter="blinds(horizontal)">
                                      <p:cBhvr>
                                        <p:cTn id="12" dur="500"/>
                                        <p:tgtEl>
                                          <p:spTgt spid="491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Effect transition="in" filter="blinds(horizontal)">
                                      <p:cBhvr>
                                        <p:cTn id="17" dur="500"/>
                                        <p:tgtEl>
                                          <p:spTgt spid="4915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155">
                                            <p:txEl>
                                              <p:pRg st="6" end="6"/>
                                            </p:txEl>
                                          </p:spTgt>
                                        </p:tgtEl>
                                        <p:attrNameLst>
                                          <p:attrName>style.visibility</p:attrName>
                                        </p:attrNameLst>
                                      </p:cBhvr>
                                      <p:to>
                                        <p:strVal val="visible"/>
                                      </p:to>
                                    </p:set>
                                    <p:animEffect transition="in" filter="blinds(horizontal)">
                                      <p:cBhvr>
                                        <p:cTn id="22" dur="500"/>
                                        <p:tgtEl>
                                          <p:spTgt spid="491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752975" y="0"/>
            <a:ext cx="4391025" cy="895350"/>
          </a:xfrm>
        </p:spPr>
        <p:txBody>
          <a:bodyPr wrap="square" numCol="1" compatLnSpc="1">
            <a:prstTxWarp prst="textNoShape">
              <a:avLst/>
            </a:prstTxWarp>
          </a:bodyPr>
          <a:lstStyle/>
          <a:p>
            <a:r>
              <a:rPr smtClean="0">
                <a:ln>
                  <a:noFill/>
                </a:ln>
                <a:latin typeface="Arial" pitchFamily="34" charset="0"/>
                <a:cs typeface="Arial" pitchFamily="34" charset="0"/>
              </a:rPr>
              <a:t>Sexual Harassment vs. Sexual Assault</a:t>
            </a:r>
          </a:p>
        </p:txBody>
      </p:sp>
      <p:sp>
        <p:nvSpPr>
          <p:cNvPr id="43011" name="Rectangle 3"/>
          <p:cNvSpPr>
            <a:spLocks noGrp="1" noChangeArrowheads="1"/>
          </p:cNvSpPr>
          <p:nvPr>
            <p:ph type="body" idx="1"/>
          </p:nvPr>
        </p:nvSpPr>
        <p:spPr bwMode="auto">
          <a:xfrm>
            <a:off x="903288" y="1143000"/>
            <a:ext cx="8048625" cy="990600"/>
          </a:xfrm>
          <a:noFill/>
          <a:ln>
            <a:miter lim="800000"/>
            <a:headEnd/>
            <a:tailEnd/>
          </a:ln>
        </p:spPr>
        <p:txBody>
          <a:bodyPr vert="horz" wrap="square" lIns="91440" tIns="45720" rIns="91440" bIns="45720" numCol="1" anchor="t" anchorCtr="0" compatLnSpc="1">
            <a:prstTxWarp prst="textNoShape">
              <a:avLst/>
            </a:prstTxWarp>
          </a:bodyPr>
          <a:lstStyle/>
          <a:p>
            <a:pPr marL="0" lvl="1" indent="0">
              <a:buClr>
                <a:schemeClr val="accent2"/>
              </a:buClr>
              <a:buSzPct val="125000"/>
              <a:buFont typeface="Arial" pitchFamily="34" charset="0"/>
              <a:buNone/>
              <a:tabLst>
                <a:tab pos="5549900" algn="l"/>
              </a:tabLst>
            </a:pPr>
            <a:r>
              <a:rPr lang="en-US" sz="2800" smtClean="0">
                <a:latin typeface="Arial" pitchFamily="34" charset="0"/>
                <a:ea typeface="Arial" pitchFamily="34" charset="0"/>
                <a:cs typeface="Arial" pitchFamily="34" charset="0"/>
              </a:rPr>
              <a:t>What is the difference between sexual harassment and sexual assault?</a:t>
            </a:r>
          </a:p>
        </p:txBody>
      </p:sp>
      <p:grpSp>
        <p:nvGrpSpPr>
          <p:cNvPr id="2" name="Group 4"/>
          <p:cNvGrpSpPr>
            <a:grpSpLocks/>
          </p:cNvGrpSpPr>
          <p:nvPr/>
        </p:nvGrpSpPr>
        <p:grpSpPr bwMode="auto">
          <a:xfrm>
            <a:off x="1312863" y="2460625"/>
            <a:ext cx="2149475" cy="2133600"/>
            <a:chOff x="2120" y="1640"/>
            <a:chExt cx="1056" cy="1104"/>
          </a:xfrm>
        </p:grpSpPr>
        <p:sp>
          <p:nvSpPr>
            <p:cNvPr id="50186" name="Oval 5"/>
            <p:cNvSpPr>
              <a:spLocks noChangeArrowheads="1"/>
            </p:cNvSpPr>
            <p:nvPr/>
          </p:nvSpPr>
          <p:spPr bwMode="auto">
            <a:xfrm>
              <a:off x="2120" y="1640"/>
              <a:ext cx="1056" cy="1104"/>
            </a:xfrm>
            <a:prstGeom prst="ellipse">
              <a:avLst/>
            </a:prstGeom>
            <a:solidFill>
              <a:srgbClr val="FFD531"/>
            </a:solidFill>
            <a:ln w="12700">
              <a:solidFill>
                <a:schemeClr val="tx1"/>
              </a:solidFill>
              <a:round/>
              <a:headEnd/>
              <a:tailEnd/>
            </a:ln>
          </p:spPr>
          <p:txBody>
            <a:bodyPr wrap="none" anchor="ctr"/>
            <a:lstStyle/>
            <a:p>
              <a:endParaRPr lang="en-US" sz="1800"/>
            </a:p>
          </p:txBody>
        </p:sp>
        <p:sp>
          <p:nvSpPr>
            <p:cNvPr id="50187" name="Text Box 6"/>
            <p:cNvSpPr txBox="1">
              <a:spLocks noChangeArrowheads="1"/>
            </p:cNvSpPr>
            <p:nvPr/>
          </p:nvSpPr>
          <p:spPr bwMode="auto">
            <a:xfrm>
              <a:off x="2158" y="2001"/>
              <a:ext cx="998" cy="407"/>
            </a:xfrm>
            <a:prstGeom prst="rect">
              <a:avLst/>
            </a:prstGeom>
            <a:noFill/>
            <a:ln w="12700">
              <a:noFill/>
              <a:miter lim="800000"/>
              <a:headEnd/>
              <a:tailEnd/>
            </a:ln>
          </p:spPr>
          <p:txBody>
            <a:bodyPr>
              <a:spAutoFit/>
            </a:bodyPr>
            <a:lstStyle/>
            <a:p>
              <a:pPr algn="ctr"/>
              <a:r>
                <a:rPr lang="en-US" sz="2200" b="1">
                  <a:solidFill>
                    <a:schemeClr val="bg1"/>
                  </a:solidFill>
                </a:rPr>
                <a:t>Sexual </a:t>
              </a:r>
              <a:br>
                <a:rPr lang="en-US" sz="2200" b="1">
                  <a:solidFill>
                    <a:schemeClr val="bg1"/>
                  </a:solidFill>
                </a:rPr>
              </a:br>
              <a:r>
                <a:rPr lang="en-US" sz="2200" b="1">
                  <a:solidFill>
                    <a:schemeClr val="bg1"/>
                  </a:solidFill>
                </a:rPr>
                <a:t>Harassment</a:t>
              </a:r>
            </a:p>
          </p:txBody>
        </p:sp>
      </p:grpSp>
      <p:sp>
        <p:nvSpPr>
          <p:cNvPr id="43013" name="Rectangle 9"/>
          <p:cNvSpPr>
            <a:spLocks noChangeArrowheads="1"/>
          </p:cNvSpPr>
          <p:nvPr/>
        </p:nvSpPr>
        <p:spPr bwMode="auto">
          <a:xfrm>
            <a:off x="1160463" y="4822825"/>
            <a:ext cx="2517775" cy="1066800"/>
          </a:xfrm>
          <a:prstGeom prst="rect">
            <a:avLst/>
          </a:prstGeom>
          <a:solidFill>
            <a:schemeClr val="bg1"/>
          </a:solidFill>
          <a:ln w="9525">
            <a:noFill/>
            <a:miter lim="800000"/>
            <a:headEnd/>
            <a:tailEnd/>
          </a:ln>
        </p:spPr>
        <p:txBody>
          <a:bodyPr tIns="91440"/>
          <a:lstStyle/>
          <a:p>
            <a:pPr>
              <a:lnSpc>
                <a:spcPct val="80000"/>
              </a:lnSpc>
              <a:spcBef>
                <a:spcPct val="20000"/>
              </a:spcBef>
              <a:buClr>
                <a:schemeClr val="accent2"/>
              </a:buClr>
              <a:buSzPct val="125000"/>
            </a:pPr>
            <a:r>
              <a:rPr lang="en-US" sz="1800" b="1">
                <a:solidFill>
                  <a:srgbClr val="FFD531"/>
                </a:solidFill>
              </a:rPr>
              <a:t>Sexual harassment involves verbal, nonverbal, and physical behaviors</a:t>
            </a:r>
          </a:p>
          <a:p>
            <a:pPr>
              <a:lnSpc>
                <a:spcPct val="80000"/>
              </a:lnSpc>
              <a:spcBef>
                <a:spcPct val="20000"/>
              </a:spcBef>
              <a:buClr>
                <a:schemeClr val="accent2"/>
              </a:buClr>
              <a:buSzPct val="125000"/>
              <a:buFont typeface="Wingdings" pitchFamily="2" charset="2"/>
              <a:buNone/>
            </a:pPr>
            <a:endParaRPr lang="en-US" sz="1800" b="1">
              <a:solidFill>
                <a:srgbClr val="FFD531"/>
              </a:solidFill>
            </a:endParaRPr>
          </a:p>
        </p:txBody>
      </p:sp>
      <p:sp>
        <p:nvSpPr>
          <p:cNvPr id="43014" name="Rectangle 10"/>
          <p:cNvSpPr>
            <a:spLocks noChangeArrowheads="1"/>
          </p:cNvSpPr>
          <p:nvPr/>
        </p:nvSpPr>
        <p:spPr bwMode="auto">
          <a:xfrm>
            <a:off x="4762500" y="4837113"/>
            <a:ext cx="3606800" cy="1066800"/>
          </a:xfrm>
          <a:prstGeom prst="rect">
            <a:avLst/>
          </a:prstGeom>
          <a:solidFill>
            <a:schemeClr val="bg1"/>
          </a:solidFill>
          <a:ln w="9525">
            <a:noFill/>
            <a:miter lim="800000"/>
            <a:headEnd/>
            <a:tailEnd/>
          </a:ln>
        </p:spPr>
        <p:txBody>
          <a:bodyPr tIns="91440"/>
          <a:lstStyle/>
          <a:p>
            <a:pPr>
              <a:lnSpc>
                <a:spcPct val="80000"/>
              </a:lnSpc>
              <a:spcBef>
                <a:spcPct val="20000"/>
              </a:spcBef>
              <a:buClr>
                <a:schemeClr val="accent2"/>
              </a:buClr>
              <a:buSzPct val="125000"/>
            </a:pPr>
            <a:r>
              <a:rPr lang="en-US" sz="1800" b="1">
                <a:solidFill>
                  <a:srgbClr val="FFD531"/>
                </a:solidFill>
              </a:rPr>
              <a:t>Sexual assault involves </a:t>
            </a:r>
            <a:r>
              <a:rPr lang="en-US" altLang="en-US" sz="1800" b="1">
                <a:solidFill>
                  <a:srgbClr val="FFD531"/>
                </a:solidFill>
              </a:rPr>
              <a:t>“</a:t>
            </a:r>
            <a:r>
              <a:rPr lang="en-US" sz="1800" b="1">
                <a:solidFill>
                  <a:srgbClr val="FFD531"/>
                </a:solidFill>
              </a:rPr>
              <a:t>sexual contact</a:t>
            </a:r>
            <a:r>
              <a:rPr lang="en-US" altLang="en-US" sz="1800" b="1">
                <a:solidFill>
                  <a:srgbClr val="FFD531"/>
                </a:solidFill>
              </a:rPr>
              <a:t>”</a:t>
            </a:r>
            <a:r>
              <a:rPr lang="en-US" sz="1800" b="1">
                <a:solidFill>
                  <a:srgbClr val="FFD531"/>
                </a:solidFill>
              </a:rPr>
              <a:t> as defined in Article 120 of the Uniform Code of Military Justice (UCMJ)</a:t>
            </a:r>
            <a:endParaRPr lang="en-US" sz="1800" b="1">
              <a:solidFill>
                <a:srgbClr val="FFC000"/>
              </a:solidFill>
            </a:endParaRPr>
          </a:p>
          <a:p>
            <a:pPr>
              <a:lnSpc>
                <a:spcPct val="80000"/>
              </a:lnSpc>
              <a:spcBef>
                <a:spcPct val="20000"/>
              </a:spcBef>
              <a:buClr>
                <a:schemeClr val="accent2"/>
              </a:buClr>
              <a:buSzPct val="125000"/>
              <a:buFont typeface="Wingdings" pitchFamily="2" charset="2"/>
              <a:buNone/>
            </a:pPr>
            <a:endParaRPr lang="en-US" sz="1800" b="1">
              <a:solidFill>
                <a:srgbClr val="FFD531"/>
              </a:solidFill>
            </a:endParaRPr>
          </a:p>
          <a:p>
            <a:pPr>
              <a:lnSpc>
                <a:spcPct val="80000"/>
              </a:lnSpc>
              <a:spcBef>
                <a:spcPct val="20000"/>
              </a:spcBef>
              <a:buClr>
                <a:schemeClr val="accent2"/>
              </a:buClr>
              <a:buSzPct val="125000"/>
              <a:buFont typeface="Wingdings" pitchFamily="2" charset="2"/>
              <a:buNone/>
            </a:pPr>
            <a:endParaRPr lang="en-US" sz="1800" b="1">
              <a:solidFill>
                <a:srgbClr val="FFC000"/>
              </a:solidFill>
            </a:endParaRPr>
          </a:p>
        </p:txBody>
      </p:sp>
      <p:grpSp>
        <p:nvGrpSpPr>
          <p:cNvPr id="3" name="Group 11"/>
          <p:cNvGrpSpPr>
            <a:grpSpLocks/>
          </p:cNvGrpSpPr>
          <p:nvPr/>
        </p:nvGrpSpPr>
        <p:grpSpPr bwMode="auto">
          <a:xfrm>
            <a:off x="5284788" y="2474913"/>
            <a:ext cx="2133600" cy="2133600"/>
            <a:chOff x="2776" y="1640"/>
            <a:chExt cx="1056" cy="1120"/>
          </a:xfrm>
        </p:grpSpPr>
        <p:sp>
          <p:nvSpPr>
            <p:cNvPr id="50184" name="Oval 12"/>
            <p:cNvSpPr>
              <a:spLocks noChangeArrowheads="1"/>
            </p:cNvSpPr>
            <p:nvPr/>
          </p:nvSpPr>
          <p:spPr bwMode="auto">
            <a:xfrm>
              <a:off x="2776" y="1640"/>
              <a:ext cx="1056" cy="1120"/>
            </a:xfrm>
            <a:prstGeom prst="ellipse">
              <a:avLst/>
            </a:prstGeom>
            <a:solidFill>
              <a:srgbClr val="706702">
                <a:alpha val="72940"/>
              </a:srgbClr>
            </a:solidFill>
            <a:ln w="12700">
              <a:solidFill>
                <a:schemeClr val="tx1"/>
              </a:solidFill>
              <a:round/>
              <a:headEnd/>
              <a:tailEnd/>
            </a:ln>
          </p:spPr>
          <p:txBody>
            <a:bodyPr wrap="none" anchor="ctr"/>
            <a:lstStyle/>
            <a:p>
              <a:pPr algn="r"/>
              <a:endParaRPr lang="en-US" sz="1800" b="1"/>
            </a:p>
          </p:txBody>
        </p:sp>
        <p:sp>
          <p:nvSpPr>
            <p:cNvPr id="50185" name="Text Box 13"/>
            <p:cNvSpPr txBox="1">
              <a:spLocks noChangeArrowheads="1"/>
            </p:cNvSpPr>
            <p:nvPr/>
          </p:nvSpPr>
          <p:spPr bwMode="auto">
            <a:xfrm>
              <a:off x="2968" y="2004"/>
              <a:ext cx="720" cy="404"/>
            </a:xfrm>
            <a:prstGeom prst="rect">
              <a:avLst/>
            </a:prstGeom>
            <a:noFill/>
            <a:ln w="12700">
              <a:noFill/>
              <a:miter lim="800000"/>
              <a:headEnd/>
              <a:tailEnd/>
            </a:ln>
          </p:spPr>
          <p:txBody>
            <a:bodyPr>
              <a:spAutoFit/>
            </a:bodyPr>
            <a:lstStyle/>
            <a:p>
              <a:pPr algn="ctr"/>
              <a:r>
                <a:rPr lang="en-US" sz="2200" b="1">
                  <a:solidFill>
                    <a:schemeClr val="bg1"/>
                  </a:solidFill>
                </a:rPr>
                <a:t>Sexual </a:t>
              </a:r>
              <a:br>
                <a:rPr lang="en-US" sz="2200" b="1">
                  <a:solidFill>
                    <a:schemeClr val="bg1"/>
                  </a:solidFill>
                </a:rPr>
              </a:br>
              <a:r>
                <a:rPr lang="en-US" sz="2200" b="1">
                  <a:solidFill>
                    <a:schemeClr val="bg1"/>
                  </a:solidFill>
                </a:rPr>
                <a:t>Assault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linds(horizontal)">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013"/>
                                        </p:tgtEl>
                                        <p:attrNameLst>
                                          <p:attrName>style.visibility</p:attrName>
                                        </p:attrNameLst>
                                      </p:cBhvr>
                                      <p:to>
                                        <p:strVal val="visible"/>
                                      </p:to>
                                    </p:set>
                                    <p:anim calcmode="lin" valueType="num">
                                      <p:cBhvr additive="base">
                                        <p:cTn id="16" dur="500" fill="hold"/>
                                        <p:tgtEl>
                                          <p:spTgt spid="43013"/>
                                        </p:tgtEl>
                                        <p:attrNameLst>
                                          <p:attrName>ppt_x</p:attrName>
                                        </p:attrNameLst>
                                      </p:cBhvr>
                                      <p:tavLst>
                                        <p:tav tm="0">
                                          <p:val>
                                            <p:strVal val="#ppt_x"/>
                                          </p:val>
                                        </p:tav>
                                        <p:tav tm="100000">
                                          <p:val>
                                            <p:strVal val="#ppt_x"/>
                                          </p:val>
                                        </p:tav>
                                      </p:tavLst>
                                    </p:anim>
                                    <p:anim calcmode="lin" valueType="num">
                                      <p:cBhvr additive="base">
                                        <p:cTn id="17"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3014"/>
                                        </p:tgtEl>
                                        <p:attrNameLst>
                                          <p:attrName>style.visibility</p:attrName>
                                        </p:attrNameLst>
                                      </p:cBhvr>
                                      <p:to>
                                        <p:strVal val="visible"/>
                                      </p:to>
                                    </p:set>
                                    <p:anim calcmode="lin" valueType="num">
                                      <p:cBhvr additive="base">
                                        <p:cTn id="26" dur="500" fill="hold"/>
                                        <p:tgtEl>
                                          <p:spTgt spid="43014"/>
                                        </p:tgtEl>
                                        <p:attrNameLst>
                                          <p:attrName>ppt_x</p:attrName>
                                        </p:attrNameLst>
                                      </p:cBhvr>
                                      <p:tavLst>
                                        <p:tav tm="0">
                                          <p:val>
                                            <p:strVal val="#ppt_x"/>
                                          </p:val>
                                        </p:tav>
                                        <p:tav tm="100000">
                                          <p:val>
                                            <p:strVal val="#ppt_x"/>
                                          </p:val>
                                        </p:tav>
                                      </p:tavLst>
                                    </p:anim>
                                    <p:anim calcmode="lin" valueType="num">
                                      <p:cBhvr additive="base">
                                        <p:cTn id="27" dur="500" fill="hold"/>
                                        <p:tgtEl>
                                          <p:spTgt spid="430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430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6138" y="0"/>
            <a:ext cx="8297862" cy="685800"/>
          </a:xfrm>
          <a:prstGeom prst="rect">
            <a:avLst/>
          </a:prstGeom>
        </p:spPr>
        <p:txBody>
          <a:bodyPr/>
          <a:lstStyle/>
          <a:p>
            <a:pPr algn="r" eaLnBrk="0" hangingPunct="0">
              <a:defRPr/>
            </a:pPr>
            <a:r>
              <a:rPr lang="en-US" sz="3200" spc="-100" dirty="0">
                <a:ln w="3200">
                  <a:noFill/>
                  <a:prstDash val="solid"/>
                  <a:round/>
                </a:ln>
                <a:solidFill>
                  <a:schemeClr val="bg1"/>
                </a:solidFill>
                <a:ea typeface="MS PGothic" pitchFamily="34" charset="-128"/>
              </a:rPr>
              <a:t>Continuum of </a:t>
            </a:r>
            <a:br>
              <a:rPr lang="en-US" sz="3200" spc="-100" dirty="0">
                <a:ln w="3200">
                  <a:noFill/>
                  <a:prstDash val="solid"/>
                  <a:round/>
                </a:ln>
                <a:solidFill>
                  <a:schemeClr val="bg1"/>
                </a:solidFill>
                <a:ea typeface="MS PGothic" pitchFamily="34" charset="-128"/>
              </a:rPr>
            </a:br>
            <a:r>
              <a:rPr lang="en-US" sz="3200" spc="-100" dirty="0">
                <a:ln w="3200">
                  <a:noFill/>
                  <a:prstDash val="solid"/>
                  <a:round/>
                </a:ln>
                <a:solidFill>
                  <a:schemeClr val="bg1"/>
                </a:solidFill>
                <a:ea typeface="MS PGothic" pitchFamily="34" charset="-128"/>
              </a:rPr>
              <a:t>Behaviors</a:t>
            </a:r>
          </a:p>
        </p:txBody>
      </p:sp>
      <p:grpSp>
        <p:nvGrpSpPr>
          <p:cNvPr id="3" name="Group 62"/>
          <p:cNvGrpSpPr>
            <a:grpSpLocks/>
          </p:cNvGrpSpPr>
          <p:nvPr/>
        </p:nvGrpSpPr>
        <p:grpSpPr bwMode="auto">
          <a:xfrm>
            <a:off x="0" y="1832607"/>
            <a:ext cx="9144000" cy="3527027"/>
            <a:chOff x="-79465" y="1832432"/>
            <a:chExt cx="9143998" cy="3527672"/>
          </a:xfrm>
          <a:gradFill>
            <a:gsLst>
              <a:gs pos="26000">
                <a:srgbClr val="B00000"/>
              </a:gs>
              <a:gs pos="51000">
                <a:srgbClr val="FFFF00"/>
              </a:gs>
              <a:gs pos="71000">
                <a:schemeClr val="bg2">
                  <a:lumMod val="60000"/>
                  <a:lumOff val="40000"/>
                </a:schemeClr>
              </a:gs>
            </a:gsLst>
            <a:lin ang="10800000" scaled="1"/>
          </a:gradFill>
        </p:grpSpPr>
        <p:sp>
          <p:nvSpPr>
            <p:cNvPr id="4" name="Rectangle 3"/>
            <p:cNvSpPr/>
            <p:nvPr/>
          </p:nvSpPr>
          <p:spPr>
            <a:xfrm>
              <a:off x="-79465" y="1832432"/>
              <a:ext cx="9143998" cy="2286419"/>
            </a:xfrm>
            <a:prstGeom prst="rect">
              <a:avLst/>
            </a:prstGeom>
            <a:gradFill>
              <a:gsLst>
                <a:gs pos="26000">
                  <a:srgbClr val="B00000"/>
                </a:gs>
                <a:gs pos="51000">
                  <a:srgbClr val="FFFF00"/>
                </a:gs>
                <a:gs pos="71000">
                  <a:srgbClr val="5F6C3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pitchFamily="-65" charset="-128"/>
              </a:endParaRPr>
            </a:p>
          </p:txBody>
        </p:sp>
        <p:cxnSp>
          <p:nvCxnSpPr>
            <p:cNvPr id="5" name="Straight Arrow Connector 4"/>
            <p:cNvCxnSpPr/>
            <p:nvPr/>
          </p:nvCxnSpPr>
          <p:spPr>
            <a:xfrm>
              <a:off x="561706" y="3381214"/>
              <a:ext cx="7863838" cy="1588"/>
            </a:xfrm>
            <a:prstGeom prst="straightConnector1">
              <a:avLst/>
            </a:prstGeom>
            <a:grpFill/>
            <a:ln w="762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41"/>
            <p:cNvSpPr txBox="1">
              <a:spLocks noChangeArrowheads="1"/>
            </p:cNvSpPr>
            <p:nvPr/>
          </p:nvSpPr>
          <p:spPr bwMode="auto">
            <a:xfrm>
              <a:off x="1750534" y="2057412"/>
              <a:ext cx="1828911" cy="584882"/>
            </a:xfrm>
            <a:prstGeom prst="rect">
              <a:avLst/>
            </a:prstGeom>
            <a:noFill/>
            <a:ln w="9525">
              <a:noFill/>
              <a:miter lim="800000"/>
              <a:headEnd/>
              <a:tailEnd/>
            </a:ln>
          </p:spPr>
          <p:txBody>
            <a:bodyPr>
              <a:spAutoFit/>
            </a:bodyPr>
            <a:lstStyle/>
            <a:p>
              <a:pPr algn="ctr">
                <a:defRPr/>
              </a:pPr>
              <a:r>
                <a:rPr lang="en-US" sz="1600" b="1" dirty="0">
                  <a:ea typeface="+mn-ea"/>
                </a:rPr>
                <a:t>Mutually flirtatious/playful</a:t>
              </a:r>
            </a:p>
          </p:txBody>
        </p:sp>
        <p:sp>
          <p:nvSpPr>
            <p:cNvPr id="7" name="TextBox 42"/>
            <p:cNvSpPr txBox="1">
              <a:spLocks noChangeArrowheads="1"/>
            </p:cNvSpPr>
            <p:nvPr/>
          </p:nvSpPr>
          <p:spPr bwMode="auto">
            <a:xfrm>
              <a:off x="3579222" y="2057401"/>
              <a:ext cx="1828800" cy="584882"/>
            </a:xfrm>
            <a:prstGeom prst="rect">
              <a:avLst/>
            </a:prstGeom>
            <a:noFill/>
            <a:ln w="9525">
              <a:noFill/>
              <a:miter lim="800000"/>
              <a:headEnd/>
              <a:tailEnd/>
            </a:ln>
          </p:spPr>
          <p:txBody>
            <a:bodyPr>
              <a:spAutoFit/>
            </a:bodyPr>
            <a:lstStyle/>
            <a:p>
              <a:pPr algn="ctr">
                <a:defRPr/>
              </a:pPr>
              <a:r>
                <a:rPr lang="en-US" sz="1600" b="1" dirty="0">
                  <a:solidFill>
                    <a:schemeClr val="bg1">
                      <a:lumMod val="65000"/>
                      <a:lumOff val="35000"/>
                    </a:schemeClr>
                  </a:solidFill>
                  <a:ea typeface="+mn-ea"/>
                </a:rPr>
                <a:t>Inappropriate or non-mutual</a:t>
              </a:r>
            </a:p>
          </p:txBody>
        </p:sp>
        <p:sp>
          <p:nvSpPr>
            <p:cNvPr id="8" name="TextBox 43"/>
            <p:cNvSpPr txBox="1">
              <a:spLocks noChangeArrowheads="1"/>
            </p:cNvSpPr>
            <p:nvPr/>
          </p:nvSpPr>
          <p:spPr bwMode="auto">
            <a:xfrm>
              <a:off x="5406182" y="2057412"/>
              <a:ext cx="1828800" cy="584882"/>
            </a:xfrm>
            <a:prstGeom prst="rect">
              <a:avLst/>
            </a:prstGeom>
            <a:grpFill/>
            <a:ln w="9525">
              <a:noFill/>
              <a:miter lim="800000"/>
              <a:headEnd/>
              <a:tailEnd/>
            </a:ln>
          </p:spPr>
          <p:txBody>
            <a:bodyPr>
              <a:spAutoFit/>
            </a:bodyPr>
            <a:lstStyle/>
            <a:p>
              <a:pPr algn="ctr">
                <a:defRPr/>
              </a:pPr>
              <a:r>
                <a:rPr lang="en-US" sz="1600" b="1" dirty="0">
                  <a:ea typeface="+mn-ea"/>
                </a:rPr>
                <a:t>Sexual</a:t>
              </a:r>
            </a:p>
            <a:p>
              <a:pPr algn="ctr">
                <a:defRPr/>
              </a:pPr>
              <a:r>
                <a:rPr lang="en-US" sz="1600" b="1" dirty="0">
                  <a:ea typeface="+mn-ea"/>
                </a:rPr>
                <a:t>harassment</a:t>
              </a:r>
            </a:p>
          </p:txBody>
        </p:sp>
        <p:sp>
          <p:nvSpPr>
            <p:cNvPr id="9" name="TextBox 44"/>
            <p:cNvSpPr txBox="1">
              <a:spLocks noChangeArrowheads="1"/>
            </p:cNvSpPr>
            <p:nvPr/>
          </p:nvSpPr>
          <p:spPr bwMode="auto">
            <a:xfrm>
              <a:off x="7235733" y="2043751"/>
              <a:ext cx="1828800" cy="584882"/>
            </a:xfrm>
            <a:prstGeom prst="rect">
              <a:avLst/>
            </a:prstGeom>
            <a:grpFill/>
            <a:ln w="9525">
              <a:noFill/>
              <a:miter lim="800000"/>
              <a:headEnd/>
              <a:tailEnd/>
            </a:ln>
          </p:spPr>
          <p:txBody>
            <a:bodyPr>
              <a:spAutoFit/>
            </a:bodyPr>
            <a:lstStyle/>
            <a:p>
              <a:pPr algn="ctr">
                <a:defRPr/>
              </a:pPr>
              <a:r>
                <a:rPr lang="en-US" sz="1600" b="1" dirty="0">
                  <a:ea typeface="+mn-ea"/>
                </a:rPr>
                <a:t>Sexual</a:t>
              </a:r>
            </a:p>
            <a:p>
              <a:pPr algn="ctr">
                <a:defRPr/>
              </a:pPr>
              <a:r>
                <a:rPr lang="en-US" sz="1600" b="1" dirty="0">
                  <a:ea typeface="+mn-ea"/>
                </a:rPr>
                <a:t> assault</a:t>
              </a:r>
            </a:p>
          </p:txBody>
        </p:sp>
        <p:cxnSp>
          <p:nvCxnSpPr>
            <p:cNvPr id="10" name="Straight Arrow Connector 9"/>
            <p:cNvCxnSpPr/>
            <p:nvPr/>
          </p:nvCxnSpPr>
          <p:spPr>
            <a:xfrm flipH="1" flipV="1">
              <a:off x="4492534" y="3461775"/>
              <a:ext cx="1088" cy="1463308"/>
            </a:xfrm>
            <a:prstGeom prst="straightConnector1">
              <a:avLst/>
            </a:prstGeom>
            <a:grpFill/>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6"/>
            <p:cNvSpPr txBox="1">
              <a:spLocks noChangeArrowheads="1"/>
            </p:cNvSpPr>
            <p:nvPr/>
          </p:nvSpPr>
          <p:spPr bwMode="auto">
            <a:xfrm>
              <a:off x="-40276" y="2054680"/>
              <a:ext cx="1828800" cy="584882"/>
            </a:xfrm>
            <a:prstGeom prst="rect">
              <a:avLst/>
            </a:prstGeom>
            <a:noFill/>
            <a:ln w="9525">
              <a:noFill/>
              <a:miter lim="800000"/>
              <a:headEnd/>
              <a:tailEnd/>
            </a:ln>
          </p:spPr>
          <p:txBody>
            <a:bodyPr>
              <a:spAutoFit/>
            </a:bodyPr>
            <a:lstStyle/>
            <a:p>
              <a:pPr algn="ctr">
                <a:defRPr/>
              </a:pPr>
              <a:r>
                <a:rPr lang="en-US" sz="1600" b="1" dirty="0">
                  <a:ea typeface="+mn-ea"/>
                </a:rPr>
                <a:t>Mutually consenting/safe</a:t>
              </a:r>
            </a:p>
          </p:txBody>
        </p:sp>
        <p:sp>
          <p:nvSpPr>
            <p:cNvPr id="12" name="TextBox 48"/>
            <p:cNvSpPr txBox="1">
              <a:spLocks noChangeArrowheads="1"/>
            </p:cNvSpPr>
            <p:nvPr/>
          </p:nvSpPr>
          <p:spPr bwMode="auto">
            <a:xfrm>
              <a:off x="3579222" y="4713698"/>
              <a:ext cx="1828800" cy="646406"/>
            </a:xfrm>
            <a:prstGeom prst="rect">
              <a:avLst/>
            </a:prstGeom>
            <a:grpFill/>
            <a:ln w="3175">
              <a:solidFill>
                <a:schemeClr val="tx1"/>
              </a:solidFill>
              <a:miter lim="800000"/>
              <a:headEnd/>
              <a:tailEnd/>
            </a:ln>
          </p:spPr>
          <p:txBody>
            <a:bodyPr>
              <a:spAutoFit/>
            </a:bodyPr>
            <a:lstStyle/>
            <a:p>
              <a:pPr algn="ctr">
                <a:defRPr/>
              </a:pPr>
              <a:r>
                <a:rPr lang="en-US" sz="1800" b="1" dirty="0">
                  <a:solidFill>
                    <a:srgbClr val="000000"/>
                  </a:solidFill>
                  <a:ea typeface="+mn-ea"/>
                </a:rPr>
                <a:t>Intervention</a:t>
              </a:r>
              <a:r>
                <a:rPr lang="en-US" sz="1800" b="1" dirty="0">
                  <a:solidFill>
                    <a:schemeClr val="bg1"/>
                  </a:solidFill>
                  <a:ea typeface="+mn-ea"/>
                </a:rPr>
                <a:t> opportunities</a:t>
              </a:r>
            </a:p>
          </p:txBody>
        </p:sp>
        <p:cxnSp>
          <p:nvCxnSpPr>
            <p:cNvPr id="13" name="Straight Arrow Connector 12"/>
            <p:cNvCxnSpPr/>
            <p:nvPr/>
          </p:nvCxnSpPr>
          <p:spPr>
            <a:xfrm flipV="1">
              <a:off x="5394959" y="3919063"/>
              <a:ext cx="2036718" cy="1097481"/>
            </a:xfrm>
            <a:prstGeom prst="straightConnector1">
              <a:avLst/>
            </a:prstGeom>
            <a:grpFill/>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1204" name="TextBox 63"/>
          <p:cNvSpPr txBox="1">
            <a:spLocks noChangeArrowheads="1"/>
          </p:cNvSpPr>
          <p:nvPr/>
        </p:nvSpPr>
        <p:spPr bwMode="auto">
          <a:xfrm>
            <a:off x="417513" y="4241800"/>
            <a:ext cx="990600" cy="646113"/>
          </a:xfrm>
          <a:prstGeom prst="rect">
            <a:avLst/>
          </a:prstGeom>
          <a:noFill/>
          <a:ln w="9525">
            <a:noFill/>
            <a:miter lim="800000"/>
            <a:headEnd/>
            <a:tailEnd/>
          </a:ln>
        </p:spPr>
        <p:txBody>
          <a:bodyPr>
            <a:spAutoFit/>
          </a:bodyPr>
          <a:lstStyle/>
          <a:p>
            <a:pPr algn="ctr"/>
            <a:r>
              <a:rPr lang="en-US" sz="1800" b="1">
                <a:solidFill>
                  <a:schemeClr val="bg1"/>
                </a:solidFill>
              </a:rPr>
              <a:t>Less severe</a:t>
            </a:r>
          </a:p>
        </p:txBody>
      </p:sp>
      <p:sp>
        <p:nvSpPr>
          <p:cNvPr id="51205" name="TextBox 64"/>
          <p:cNvSpPr txBox="1">
            <a:spLocks noChangeArrowheads="1"/>
          </p:cNvSpPr>
          <p:nvPr/>
        </p:nvSpPr>
        <p:spPr bwMode="auto">
          <a:xfrm>
            <a:off x="7737475" y="4241800"/>
            <a:ext cx="990600" cy="646113"/>
          </a:xfrm>
          <a:prstGeom prst="rect">
            <a:avLst/>
          </a:prstGeom>
          <a:noFill/>
          <a:ln w="9525">
            <a:noFill/>
            <a:miter lim="800000"/>
            <a:headEnd/>
            <a:tailEnd/>
          </a:ln>
        </p:spPr>
        <p:txBody>
          <a:bodyPr>
            <a:spAutoFit/>
          </a:bodyPr>
          <a:lstStyle/>
          <a:p>
            <a:pPr algn="ctr"/>
            <a:r>
              <a:rPr lang="en-US" sz="1800" b="1">
                <a:solidFill>
                  <a:schemeClr val="bg1"/>
                </a:solidFill>
              </a:rPr>
              <a:t>More severe</a:t>
            </a:r>
          </a:p>
        </p:txBody>
      </p:sp>
      <p:sp>
        <p:nvSpPr>
          <p:cNvPr id="51206" name="TextBox 37"/>
          <p:cNvSpPr txBox="1">
            <a:spLocks noChangeArrowheads="1"/>
          </p:cNvSpPr>
          <p:nvPr/>
        </p:nvSpPr>
        <p:spPr bwMode="auto">
          <a:xfrm>
            <a:off x="23813" y="1338263"/>
            <a:ext cx="2030412" cy="369887"/>
          </a:xfrm>
          <a:prstGeom prst="rect">
            <a:avLst/>
          </a:prstGeom>
          <a:noFill/>
          <a:ln w="9525">
            <a:noFill/>
            <a:miter lim="800000"/>
            <a:headEnd/>
            <a:tailEnd/>
          </a:ln>
        </p:spPr>
        <p:txBody>
          <a:bodyPr wrap="none">
            <a:spAutoFit/>
          </a:bodyPr>
          <a:lstStyle/>
          <a:p>
            <a:r>
              <a:rPr lang="en-US" sz="1800" b="1">
                <a:solidFill>
                  <a:schemeClr val="bg1"/>
                </a:solidFill>
              </a:rPr>
              <a:t>Sexual Innuendo</a:t>
            </a:r>
          </a:p>
        </p:txBody>
      </p:sp>
      <p:sp>
        <p:nvSpPr>
          <p:cNvPr id="51207" name="TextBox 38"/>
          <p:cNvSpPr txBox="1">
            <a:spLocks noChangeArrowheads="1"/>
          </p:cNvSpPr>
          <p:nvPr/>
        </p:nvSpPr>
        <p:spPr bwMode="auto">
          <a:xfrm>
            <a:off x="3365500" y="1339850"/>
            <a:ext cx="2405063" cy="368300"/>
          </a:xfrm>
          <a:prstGeom prst="rect">
            <a:avLst/>
          </a:prstGeom>
          <a:noFill/>
          <a:ln w="9525">
            <a:noFill/>
            <a:miter lim="800000"/>
            <a:headEnd/>
            <a:tailEnd/>
          </a:ln>
        </p:spPr>
        <p:txBody>
          <a:bodyPr>
            <a:spAutoFit/>
          </a:bodyPr>
          <a:lstStyle/>
          <a:p>
            <a:r>
              <a:rPr lang="en-US" sz="1800" b="1">
                <a:solidFill>
                  <a:schemeClr val="bg1"/>
                </a:solidFill>
              </a:rPr>
              <a:t> Sexual Harassment</a:t>
            </a:r>
          </a:p>
        </p:txBody>
      </p:sp>
      <p:sp>
        <p:nvSpPr>
          <p:cNvPr id="51208" name="TextBox 39"/>
          <p:cNvSpPr txBox="1">
            <a:spLocks noChangeArrowheads="1"/>
          </p:cNvSpPr>
          <p:nvPr/>
        </p:nvSpPr>
        <p:spPr bwMode="auto">
          <a:xfrm>
            <a:off x="7281863" y="1349375"/>
            <a:ext cx="1830387" cy="368300"/>
          </a:xfrm>
          <a:prstGeom prst="rect">
            <a:avLst/>
          </a:prstGeom>
          <a:noFill/>
          <a:ln w="9525">
            <a:noFill/>
            <a:miter lim="800000"/>
            <a:headEnd/>
            <a:tailEnd/>
          </a:ln>
        </p:spPr>
        <p:txBody>
          <a:bodyPr>
            <a:spAutoFit/>
          </a:bodyPr>
          <a:lstStyle/>
          <a:p>
            <a:r>
              <a:rPr lang="en-US" sz="1800" b="1">
                <a:solidFill>
                  <a:schemeClr val="bg1"/>
                </a:solidFill>
              </a:rPr>
              <a:t>Sexual Assault</a:t>
            </a:r>
          </a:p>
        </p:txBody>
      </p:sp>
      <p:cxnSp>
        <p:nvCxnSpPr>
          <p:cNvPr id="20" name="Straight Arrow Connector 19"/>
          <p:cNvCxnSpPr/>
          <p:nvPr/>
        </p:nvCxnSpPr>
        <p:spPr bwMode="auto">
          <a:xfrm flipH="1" flipV="1">
            <a:off x="1633538" y="3932238"/>
            <a:ext cx="2046287" cy="1096962"/>
          </a:xfrm>
          <a:prstGeom prst="straightConnector1">
            <a:avLst/>
          </a:prstGeom>
          <a:gradFill>
            <a:gsLst>
              <a:gs pos="26000">
                <a:srgbClr val="B00000"/>
              </a:gs>
              <a:gs pos="51000">
                <a:srgbClr val="FFFF00"/>
              </a:gs>
              <a:gs pos="71000">
                <a:schemeClr val="bg2">
                  <a:lumMod val="60000"/>
                  <a:lumOff val="40000"/>
                </a:schemeClr>
              </a:gs>
            </a:gsLst>
            <a:lin ang="10800000" scaled="1"/>
          </a:gradFill>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V="1">
            <a:off x="5461000" y="3652838"/>
            <a:ext cx="844550" cy="1076325"/>
          </a:xfrm>
          <a:prstGeom prst="straightConnector1">
            <a:avLst/>
          </a:prstGeom>
          <a:gradFill>
            <a:gsLst>
              <a:gs pos="26000">
                <a:srgbClr val="B00000"/>
              </a:gs>
              <a:gs pos="51000">
                <a:srgbClr val="FFFF00"/>
              </a:gs>
              <a:gs pos="71000">
                <a:schemeClr val="bg2">
                  <a:lumMod val="60000"/>
                  <a:lumOff val="40000"/>
                </a:schemeClr>
              </a:gs>
            </a:gsLst>
            <a:lin ang="10800000" scaled="1"/>
          </a:gradFill>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H="1" flipV="1">
            <a:off x="2830513" y="3675063"/>
            <a:ext cx="844550" cy="1074737"/>
          </a:xfrm>
          <a:prstGeom prst="straightConnector1">
            <a:avLst/>
          </a:prstGeom>
          <a:gradFill>
            <a:gsLst>
              <a:gs pos="26000">
                <a:srgbClr val="B00000"/>
              </a:gs>
              <a:gs pos="51000">
                <a:srgbClr val="FFFF00"/>
              </a:gs>
              <a:gs pos="71000">
                <a:schemeClr val="bg2">
                  <a:lumMod val="60000"/>
                  <a:lumOff val="40000"/>
                </a:schemeClr>
              </a:gs>
            </a:gsLst>
            <a:lin ang="10800000" scaled="1"/>
          </a:gradFill>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33388" y="1774825"/>
            <a:ext cx="8305800" cy="1905000"/>
          </a:xfrm>
        </p:spPr>
        <p:txBody>
          <a:bodyPr/>
          <a:lstStyle/>
          <a:p>
            <a:pPr>
              <a:defRPr/>
            </a:pPr>
            <a:r>
              <a:rPr smtClean="0">
                <a:ea typeface="MS PGothic" pitchFamily="34" charset="-128"/>
              </a:rPr>
              <a:t>BREAK</a:t>
            </a:r>
            <a:endParaRPr>
              <a:ea typeface="MS PGothic" pitchFamily="34" charset="-128"/>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plate V 1-11">
  <a:themeElements>
    <a:clrScheme name="SHARP">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2_Template V 1-11">
  <a:themeElements>
    <a:clrScheme name="SHARP">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3_Template V 1-11">
  <a:themeElements>
    <a:clrScheme name="SHARP Colors">
      <a:dk1>
        <a:sysClr val="windowText" lastClr="000000"/>
      </a:dk1>
      <a:lt1>
        <a:sysClr val="window" lastClr="FFFFFF"/>
      </a:lt1>
      <a:dk2>
        <a:srgbClr val="5A5A59"/>
      </a:dk2>
      <a:lt2>
        <a:srgbClr val="90826C"/>
      </a:lt2>
      <a:accent1>
        <a:srgbClr val="FAC931"/>
      </a:accent1>
      <a:accent2>
        <a:srgbClr val="61705A"/>
      </a:accent2>
      <a:accent3>
        <a:srgbClr val="ADBDAC"/>
      </a:accent3>
      <a:accent4>
        <a:srgbClr val="4A2A18"/>
      </a:accent4>
      <a:accent5>
        <a:srgbClr val="C3AC63"/>
      </a:accent5>
      <a:accent6>
        <a:srgbClr val="90826C"/>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4_Template V 1-11">
  <a:themeElements>
    <a:clrScheme name="SHARP Colors">
      <a:dk1>
        <a:sysClr val="windowText" lastClr="000000"/>
      </a:dk1>
      <a:lt1>
        <a:sysClr val="window" lastClr="FFFFFF"/>
      </a:lt1>
      <a:dk2>
        <a:srgbClr val="5A5A59"/>
      </a:dk2>
      <a:lt2>
        <a:srgbClr val="90826C"/>
      </a:lt2>
      <a:accent1>
        <a:srgbClr val="FAC931"/>
      </a:accent1>
      <a:accent2>
        <a:srgbClr val="61705A"/>
      </a:accent2>
      <a:accent3>
        <a:srgbClr val="ADBDAC"/>
      </a:accent3>
      <a:accent4>
        <a:srgbClr val="4A2A18"/>
      </a:accent4>
      <a:accent5>
        <a:srgbClr val="C3AC63"/>
      </a:accent5>
      <a:accent6>
        <a:srgbClr val="90826C"/>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5_Template V 1-11">
  <a:themeElements>
    <a:clrScheme name="SHARP Colors">
      <a:dk1>
        <a:sysClr val="windowText" lastClr="000000"/>
      </a:dk1>
      <a:lt1>
        <a:sysClr val="window" lastClr="FFFFFF"/>
      </a:lt1>
      <a:dk2>
        <a:srgbClr val="5A5A59"/>
      </a:dk2>
      <a:lt2>
        <a:srgbClr val="90826C"/>
      </a:lt2>
      <a:accent1>
        <a:srgbClr val="FAC931"/>
      </a:accent1>
      <a:accent2>
        <a:srgbClr val="61705A"/>
      </a:accent2>
      <a:accent3>
        <a:srgbClr val="ADBDAC"/>
      </a:accent3>
      <a:accent4>
        <a:srgbClr val="4A2A18"/>
      </a:accent4>
      <a:accent5>
        <a:srgbClr val="C3AC63"/>
      </a:accent5>
      <a:accent6>
        <a:srgbClr val="90826C"/>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6_Template V 1-11">
  <a:themeElements>
    <a:clrScheme name="SHARP Colors">
      <a:dk1>
        <a:sysClr val="windowText" lastClr="000000"/>
      </a:dk1>
      <a:lt1>
        <a:sysClr val="window" lastClr="FFFFFF"/>
      </a:lt1>
      <a:dk2>
        <a:srgbClr val="5A5A59"/>
      </a:dk2>
      <a:lt2>
        <a:srgbClr val="90826C"/>
      </a:lt2>
      <a:accent1>
        <a:srgbClr val="FAC931"/>
      </a:accent1>
      <a:accent2>
        <a:srgbClr val="61705A"/>
      </a:accent2>
      <a:accent3>
        <a:srgbClr val="ADBDAC"/>
      </a:accent3>
      <a:accent4>
        <a:srgbClr val="4A2A18"/>
      </a:accent4>
      <a:accent5>
        <a:srgbClr val="C3AC63"/>
      </a:accent5>
      <a:accent6>
        <a:srgbClr val="90826C"/>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17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57313"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4426</Words>
  <Application>Microsoft Office PowerPoint</Application>
  <PresentationFormat>On-screen Show (4:3)</PresentationFormat>
  <Paragraphs>526</Paragraphs>
  <Slides>46</Slides>
  <Notes>40</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46</vt:i4>
      </vt:variant>
    </vt:vector>
  </HeadingPairs>
  <TitlesOfParts>
    <vt:vector size="68" baseType="lpstr">
      <vt:lpstr>MS PGothic</vt:lpstr>
      <vt:lpstr>MS PGothic</vt:lpstr>
      <vt:lpstr>Arial</vt:lpstr>
      <vt:lpstr>Calibri</vt:lpstr>
      <vt:lpstr>Constantia</vt:lpstr>
      <vt:lpstr>Courier New</vt:lpstr>
      <vt:lpstr>Franklin Gothic Medium</vt:lpstr>
      <vt:lpstr>Lucida Grande</vt:lpstr>
      <vt:lpstr>Monotype Sorts</vt:lpstr>
      <vt:lpstr>Myriad Pro</vt:lpstr>
      <vt:lpstr>Symbol</vt:lpstr>
      <vt:lpstr>Times</vt:lpstr>
      <vt:lpstr>Times New Roman</vt:lpstr>
      <vt:lpstr>Wingdings</vt:lpstr>
      <vt:lpstr>Wingdings 2</vt:lpstr>
      <vt:lpstr>1_Template V 1-11</vt:lpstr>
      <vt:lpstr>2_Template V 1-11</vt:lpstr>
      <vt:lpstr>3_Template V 1-11</vt:lpstr>
      <vt:lpstr>4_Template V 1-11</vt:lpstr>
      <vt:lpstr>5_Template V 1-11</vt:lpstr>
      <vt:lpstr>6_Template V 1-11</vt:lpstr>
      <vt:lpstr>17_Default Design</vt:lpstr>
      <vt:lpstr>Annual Unit Refresher/  Pre- &amp; Post-Deployment Training</vt:lpstr>
      <vt:lpstr>Terminal Learning Objective</vt:lpstr>
      <vt:lpstr>The Impact</vt:lpstr>
      <vt:lpstr>Historical  Timeline</vt:lpstr>
      <vt:lpstr>PowerPoint Presentation</vt:lpstr>
      <vt:lpstr>Definition of  Sexual Assault </vt:lpstr>
      <vt:lpstr>Sexual Harassment vs. Sexual Assault</vt:lpstr>
      <vt:lpstr>PowerPoint Presentation</vt:lpstr>
      <vt:lpstr>BREAK</vt:lpstr>
      <vt:lpstr>Real Time Impact, Part II</vt:lpstr>
      <vt:lpstr>BREAK</vt:lpstr>
      <vt:lpstr>Army Policy on  Sexual Harassment</vt:lpstr>
      <vt:lpstr>PowerPoint Presentation</vt:lpstr>
      <vt:lpstr>PowerPoint Presentation</vt:lpstr>
      <vt:lpstr>Types of Sexual Harassment</vt:lpstr>
      <vt:lpstr>Sexual Harassment Policy Distinctions</vt:lpstr>
      <vt:lpstr>Practical Exercise 1: Scenario A</vt:lpstr>
      <vt:lpstr>Practical Exercise 1: Scenario B</vt:lpstr>
      <vt:lpstr>Practical Exercise 1: Scenario C</vt:lpstr>
      <vt:lpstr>PowerPoint Presentation</vt:lpstr>
      <vt:lpstr>PowerPoint Presentation</vt:lpstr>
      <vt:lpstr>Admin &amp; UCMJ Sexual Harassment Penalties</vt:lpstr>
      <vt:lpstr>Army Policy on  Sexual Assault </vt:lpstr>
      <vt:lpstr>Restricted vs.  Unrestricted Reporting</vt:lpstr>
      <vt:lpstr>Filing Restricted vs.  Unrestricted Reporting Con't</vt:lpstr>
      <vt:lpstr>Definition of Consent</vt:lpstr>
      <vt:lpstr>Obtaining Consent: Scenario 1</vt:lpstr>
      <vt:lpstr>Obtaining Consent: Scenario 2</vt:lpstr>
      <vt:lpstr>BREAK</vt:lpstr>
      <vt:lpstr>Real Time Impact, Part I</vt:lpstr>
      <vt:lpstr>BREAK</vt:lpstr>
      <vt:lpstr>Rule 514</vt:lpstr>
      <vt:lpstr>Expedited Transfer Requests</vt:lpstr>
      <vt:lpstr>Protective Orders</vt:lpstr>
      <vt:lpstr>Ensuring Victim Safety: Scenario </vt:lpstr>
      <vt:lpstr>Types of Offenders</vt:lpstr>
      <vt:lpstr>PowerPoint Presentation</vt:lpstr>
      <vt:lpstr>Civilian &amp; UCMJ Sex Offense Penalties</vt:lpstr>
      <vt:lpstr>Campaign Lines of Effort &amp; SHARP Initiatives</vt:lpstr>
      <vt:lpstr>LOE Check</vt:lpstr>
      <vt:lpstr>PowerPoint Presentation</vt:lpstr>
      <vt:lpstr>PowerPoint Presentation</vt:lpstr>
      <vt:lpstr>Whose Responsibility?</vt:lpstr>
      <vt:lpstr>Strategy for Cultural Change</vt:lpstr>
      <vt:lpstr>PowerPoint Presentation</vt:lpstr>
      <vt:lpstr> Reminder :  If You Need  Help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2010-08-16T16:32:56Z</dcterms:created>
  <dcterms:modified xsi:type="dcterms:W3CDTF">2018-06-05T18:18:02Z</dcterms:modified>
</cp:coreProperties>
</file>