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69" r:id="rId3"/>
    <p:sldMasterId id="2147483681" r:id="rId4"/>
  </p:sldMasterIdLst>
  <p:notesMasterIdLst>
    <p:notesMasterId r:id="rId19"/>
  </p:notesMasterIdLst>
  <p:handoutMasterIdLst>
    <p:handoutMasterId r:id="rId20"/>
  </p:handoutMasterIdLst>
  <p:sldIdLst>
    <p:sldId id="256" r:id="rId5"/>
    <p:sldId id="315" r:id="rId6"/>
    <p:sldId id="335" r:id="rId7"/>
    <p:sldId id="332" r:id="rId8"/>
    <p:sldId id="334" r:id="rId9"/>
    <p:sldId id="343" r:id="rId10"/>
    <p:sldId id="336" r:id="rId11"/>
    <p:sldId id="345" r:id="rId12"/>
    <p:sldId id="344" r:id="rId13"/>
    <p:sldId id="337" r:id="rId14"/>
    <p:sldId id="338" r:id="rId15"/>
    <p:sldId id="339" r:id="rId16"/>
    <p:sldId id="340" r:id="rId17"/>
    <p:sldId id="346"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loway, Jacqueline E Ms CIV USARMY TRADOC" initials="GJEMCUT" lastIdx="1" clrIdx="0">
    <p:extLst>
      <p:ext uri="{19B8F6BF-5375-455C-9EA6-DF929625EA0E}">
        <p15:presenceInfo xmlns:p15="http://schemas.microsoft.com/office/powerpoint/2012/main" userId="Galloway, Jacqueline E Ms CIV USARMY TRADOC" providerId="None"/>
      </p:ext>
    </p:extLst>
  </p:cmAuthor>
  <p:cmAuthor id="2" name="Author" initials="A" lastIdx="30" clrIdx="1"/>
  <p:cmAuthor id="3" name="Mccloskey, Bryce Mr CTR USARMY TRADOC" initials="MBMCUT" lastIdx="5" clrIdx="2">
    <p:extLst>
      <p:ext uri="{19B8F6BF-5375-455C-9EA6-DF929625EA0E}">
        <p15:presenceInfo xmlns:p15="http://schemas.microsoft.com/office/powerpoint/2012/main" userId="Mccloskey, Bryce Mr CTR USARMY TRADO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64" autoAdjust="0"/>
    <p:restoredTop sz="88608" autoAdjust="0"/>
  </p:normalViewPr>
  <p:slideViewPr>
    <p:cSldViewPr snapToGrid="0">
      <p:cViewPr varScale="1">
        <p:scale>
          <a:sx n="97" d="100"/>
          <a:sy n="97" d="100"/>
        </p:scale>
        <p:origin x="8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5E6418B-8A7D-48C2-8DC8-02301E4F9616}" type="datetimeFigureOut">
              <a:rPr lang="en-US" smtClean="0"/>
              <a:t>7/24/2018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C9BD916-4DF1-426D-B394-78E86783030A}" type="slidenum">
              <a:rPr lang="en-US" smtClean="0"/>
              <a:t>‹#›</a:t>
            </a:fld>
            <a:endParaRPr lang="en-US"/>
          </a:p>
        </p:txBody>
      </p:sp>
    </p:spTree>
    <p:extLst>
      <p:ext uri="{BB962C8B-B14F-4D97-AF65-F5344CB8AC3E}">
        <p14:creationId xmlns:p14="http://schemas.microsoft.com/office/powerpoint/2010/main" val="3369059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F0057B-204B-4F17-892B-014F447E9DB5}" type="datetimeFigureOut">
              <a:rPr lang="en-US" smtClean="0"/>
              <a:t>7/24/2018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5A1AB0-C46B-4D1B-8997-17FE393A2959}" type="slidenum">
              <a:rPr lang="en-US" smtClean="0"/>
              <a:t>‹#›</a:t>
            </a:fld>
            <a:endParaRPr lang="en-US"/>
          </a:p>
        </p:txBody>
      </p:sp>
    </p:spTree>
    <p:extLst>
      <p:ext uri="{BB962C8B-B14F-4D97-AF65-F5344CB8AC3E}">
        <p14:creationId xmlns:p14="http://schemas.microsoft.com/office/powerpoint/2010/main" val="269662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A1AB0-C46B-4D1B-8997-17FE393A2959}" type="slidenum">
              <a:rPr lang="en-US" smtClean="0"/>
              <a:t>1</a:t>
            </a:fld>
            <a:endParaRPr lang="en-US"/>
          </a:p>
        </p:txBody>
      </p:sp>
    </p:spTree>
    <p:extLst>
      <p:ext uri="{BB962C8B-B14F-4D97-AF65-F5344CB8AC3E}">
        <p14:creationId xmlns:p14="http://schemas.microsoft.com/office/powerpoint/2010/main" val="48419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Module 1: Get SHARP!</a:t>
            </a:r>
            <a:endParaRPr lang="en-US">
              <a:solidFill>
                <a:prstClr val="black"/>
              </a:solidFill>
            </a:endParaRPr>
          </a:p>
        </p:txBody>
      </p:sp>
    </p:spTree>
    <p:extLst>
      <p:ext uri="{BB962C8B-B14F-4D97-AF65-F5344CB8AC3E}">
        <p14:creationId xmlns:p14="http://schemas.microsoft.com/office/powerpoint/2010/main" val="48401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Module 1: Get SHARP!</a:t>
            </a:r>
            <a:endParaRPr lang="en-US">
              <a:solidFill>
                <a:prstClr val="black"/>
              </a:solidFill>
            </a:endParaRPr>
          </a:p>
        </p:txBody>
      </p:sp>
    </p:spTree>
    <p:extLst>
      <p:ext uri="{BB962C8B-B14F-4D97-AF65-F5344CB8AC3E}">
        <p14:creationId xmlns:p14="http://schemas.microsoft.com/office/powerpoint/2010/main" val="1397988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Module 1: Get SHARP!</a:t>
            </a:r>
            <a:endParaRPr lang="en-US">
              <a:solidFill>
                <a:prstClr val="black"/>
              </a:solidFill>
            </a:endParaRPr>
          </a:p>
        </p:txBody>
      </p:sp>
    </p:spTree>
    <p:extLst>
      <p:ext uri="{BB962C8B-B14F-4D97-AF65-F5344CB8AC3E}">
        <p14:creationId xmlns:p14="http://schemas.microsoft.com/office/powerpoint/2010/main" val="3535181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Module 1: Get SHARP!</a:t>
            </a:r>
            <a:endParaRPr lang="en-US">
              <a:solidFill>
                <a:prstClr val="black"/>
              </a:solidFill>
            </a:endParaRPr>
          </a:p>
        </p:txBody>
      </p:sp>
    </p:spTree>
    <p:extLst>
      <p:ext uri="{BB962C8B-B14F-4D97-AF65-F5344CB8AC3E}">
        <p14:creationId xmlns:p14="http://schemas.microsoft.com/office/powerpoint/2010/main" val="2552099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a:defRPr/>
            </a:pPr>
            <a:r>
              <a:rPr lang="en-US" smtClean="0">
                <a:solidFill>
                  <a:prstClr val="black"/>
                </a:solidFill>
              </a:rPr>
              <a:t>Module 1: Get SHARP!</a:t>
            </a:r>
            <a:endParaRPr lang="en-US">
              <a:solidFill>
                <a:prstClr val="black"/>
              </a:solidFill>
            </a:endParaRPr>
          </a:p>
        </p:txBody>
      </p:sp>
    </p:spTree>
    <p:extLst>
      <p:ext uri="{BB962C8B-B14F-4D97-AF65-F5344CB8AC3E}">
        <p14:creationId xmlns:p14="http://schemas.microsoft.com/office/powerpoint/2010/main" val="72878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a:noFill/>
        </p:spPr>
        <p:txBody>
          <a:bodyPr/>
          <a:lstStyle/>
          <a:p>
            <a:pPr defTabSz="931774" eaLnBrk="0" fontAlgn="base" hangingPunct="0">
              <a:spcBef>
                <a:spcPct val="30000"/>
              </a:spcBef>
              <a:spcAft>
                <a:spcPct val="0"/>
              </a:spcAft>
              <a:buSzPct val="75000"/>
              <a:tabLst>
                <a:tab pos="232943" algn="l"/>
              </a:tabLst>
              <a:defRPr/>
            </a:pPr>
            <a:endParaRPr lang="en-US" dirty="0">
              <a:latin typeface="Arial" charset="0"/>
              <a:ea typeface="ＭＳ Ｐゴシック" charset="0"/>
            </a:endParaRPr>
          </a:p>
        </p:txBody>
      </p:sp>
    </p:spTree>
    <p:extLst>
      <p:ext uri="{BB962C8B-B14F-4D97-AF65-F5344CB8AC3E}">
        <p14:creationId xmlns:p14="http://schemas.microsoft.com/office/powerpoint/2010/main" val="247843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Module 1: Get SHARP!</a:t>
            </a:r>
            <a:endParaRPr lang="en-US">
              <a:solidFill>
                <a:prstClr val="black"/>
              </a:solidFill>
            </a:endParaRPr>
          </a:p>
        </p:txBody>
      </p:sp>
    </p:spTree>
    <p:extLst>
      <p:ext uri="{BB962C8B-B14F-4D97-AF65-F5344CB8AC3E}">
        <p14:creationId xmlns:p14="http://schemas.microsoft.com/office/powerpoint/2010/main" val="306298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131" y="4459535"/>
            <a:ext cx="5684260" cy="4225664"/>
          </a:xfrm>
          <a:prstGeom prst="rect">
            <a:avLst/>
          </a:prstGeom>
        </p:spPr>
        <p:txBody>
          <a:bodyPr lIns="92376" tIns="46188" rIns="92376" bIns="46188">
            <a:noAutofit/>
          </a:bodyPr>
          <a:lstStyle/>
          <a:p>
            <a:endParaRPr lang="en-US" baseline="0" dirty="0" smtClean="0"/>
          </a:p>
        </p:txBody>
      </p:sp>
      <p:sp>
        <p:nvSpPr>
          <p:cNvPr id="4" name="Slide Number Placeholder 3"/>
          <p:cNvSpPr>
            <a:spLocks noGrp="1"/>
          </p:cNvSpPr>
          <p:nvPr>
            <p:ph type="sldNum" sz="quarter" idx="10"/>
          </p:nvPr>
        </p:nvSpPr>
        <p:spPr>
          <a:xfrm>
            <a:off x="4023396" y="8918732"/>
            <a:ext cx="3079496" cy="469662"/>
          </a:xfrm>
          <a:prstGeom prst="rect">
            <a:avLst/>
          </a:prstGeom>
        </p:spPr>
        <p:txBody>
          <a:bodyPr/>
          <a:lstStyle/>
          <a:p>
            <a:pPr fontAlgn="base">
              <a:spcBef>
                <a:spcPct val="0"/>
              </a:spcBef>
              <a:spcAft>
                <a:spcPct val="0"/>
              </a:spcAft>
              <a:defRPr/>
            </a:pPr>
            <a:fld id="{7B16F187-6D2D-4E90-8A99-03870C80824D}" type="slidenum">
              <a:rPr lang="en-US">
                <a:solidFill>
                  <a:prstClr val="black"/>
                </a:solidFill>
                <a:latin typeface="Arial" pitchFamily="34" charset="0"/>
                <a:ea typeface="ＭＳ Ｐゴシック" pitchFamily="34" charset="-128"/>
                <a:cs typeface="Arial" pitchFamily="34" charset="0"/>
              </a:rPr>
              <a:pPr fontAlgn="base">
                <a:spcBef>
                  <a:spcPct val="0"/>
                </a:spcBef>
                <a:spcAft>
                  <a:spcPct val="0"/>
                </a:spcAft>
                <a:defRPr/>
              </a:pPr>
              <a:t>4</a:t>
            </a:fld>
            <a:endParaRPr lang="en-US" dirty="0">
              <a:solidFill>
                <a:prstClr val="black"/>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12086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Module 1: Get SHARP!</a:t>
            </a:r>
            <a:endParaRPr lang="en-US">
              <a:solidFill>
                <a:prstClr val="black"/>
              </a:solidFill>
            </a:endParaRPr>
          </a:p>
        </p:txBody>
      </p:sp>
    </p:spTree>
    <p:extLst>
      <p:ext uri="{BB962C8B-B14F-4D97-AF65-F5344CB8AC3E}">
        <p14:creationId xmlns:p14="http://schemas.microsoft.com/office/powerpoint/2010/main" val="228248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Arial" pitchFamily="34" charset="0"/>
              <a:ea typeface="ＭＳ Ｐゴシック" pitchFamily="34" charset="-128"/>
            </a:endParaRPr>
          </a:p>
        </p:txBody>
      </p:sp>
      <p:sp>
        <p:nvSpPr>
          <p:cNvPr id="4" name="Header Placeholder 3"/>
          <p:cNvSpPr>
            <a:spLocks noGrp="1"/>
          </p:cNvSpPr>
          <p:nvPr>
            <p:ph type="hdr" sz="quarter" idx="10"/>
          </p:nvPr>
        </p:nvSpPr>
        <p:spPr/>
        <p:txBody>
          <a:bodyPr/>
          <a:lstStyle/>
          <a:p>
            <a:pPr>
              <a:defRPr/>
            </a:pPr>
            <a:r>
              <a:rPr lang="en-US" smtClean="0">
                <a:solidFill>
                  <a:prstClr val="black"/>
                </a:solidFill>
              </a:rPr>
              <a:t>Module 1: Get SHARP!</a:t>
            </a:r>
            <a:endParaRPr lang="en-US">
              <a:solidFill>
                <a:prstClr val="black"/>
              </a:solidFill>
            </a:endParaRPr>
          </a:p>
        </p:txBody>
      </p:sp>
    </p:spTree>
    <p:extLst>
      <p:ext uri="{BB962C8B-B14F-4D97-AF65-F5344CB8AC3E}">
        <p14:creationId xmlns:p14="http://schemas.microsoft.com/office/powerpoint/2010/main" val="219456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solidFill>
                  <a:prstClr val="black"/>
                </a:solidFill>
              </a:rPr>
              <a:t>Module 1: Get SHARP!</a:t>
            </a:r>
            <a:endParaRPr lang="en-US">
              <a:solidFill>
                <a:prstClr val="black"/>
              </a:solidFill>
            </a:endParaRPr>
          </a:p>
        </p:txBody>
      </p:sp>
    </p:spTree>
    <p:extLst>
      <p:ext uri="{BB962C8B-B14F-4D97-AF65-F5344CB8AC3E}">
        <p14:creationId xmlns:p14="http://schemas.microsoft.com/office/powerpoint/2010/main" val="246705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a:defRPr/>
            </a:pPr>
            <a:r>
              <a:rPr lang="en-US" smtClean="0">
                <a:solidFill>
                  <a:prstClr val="black"/>
                </a:solidFill>
              </a:rPr>
              <a:t>Module 1: Get SHARP!</a:t>
            </a:r>
            <a:endParaRPr lang="en-US">
              <a:solidFill>
                <a:prstClr val="black"/>
              </a:solidFill>
            </a:endParaRPr>
          </a:p>
        </p:txBody>
      </p:sp>
    </p:spTree>
    <p:extLst>
      <p:ext uri="{BB962C8B-B14F-4D97-AF65-F5344CB8AC3E}">
        <p14:creationId xmlns:p14="http://schemas.microsoft.com/office/powerpoint/2010/main" val="1280410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a:defRPr/>
            </a:pPr>
            <a:r>
              <a:rPr lang="en-US" smtClean="0">
                <a:solidFill>
                  <a:prstClr val="black"/>
                </a:solidFill>
              </a:rPr>
              <a:t>Module 1: Get SHARP!</a:t>
            </a:r>
            <a:endParaRPr lang="en-US">
              <a:solidFill>
                <a:prstClr val="black"/>
              </a:solidFill>
            </a:endParaRPr>
          </a:p>
        </p:txBody>
      </p:sp>
    </p:spTree>
    <p:extLst>
      <p:ext uri="{BB962C8B-B14F-4D97-AF65-F5344CB8AC3E}">
        <p14:creationId xmlns:p14="http://schemas.microsoft.com/office/powerpoint/2010/main" val="3504331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HARP PME Temp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9287"/>
            <a:ext cx="9144000" cy="1760676"/>
          </a:xfrm>
        </p:spPr>
        <p:txBody>
          <a:bodyPr anchor="ctr" anchorCtr="0">
            <a:normAutofit/>
          </a:bodyPr>
          <a:lstStyle>
            <a:lvl1pPr algn="ctr">
              <a:defRPr sz="36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589480"/>
            <a:ext cx="9144000" cy="1062037"/>
          </a:xfrm>
        </p:spPr>
        <p:txBody>
          <a:bodyPr/>
          <a:lstStyle>
            <a:lvl1pPr marL="0" indent="0" algn="ctr">
              <a:buNone/>
              <a:defRPr sz="2400">
                <a:solidFill>
                  <a:srgbClr val="FFD53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6160138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itle">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463296" y="1143000"/>
            <a:ext cx="11253216" cy="4953000"/>
          </a:xfrm>
        </p:spPr>
        <p:txBody>
          <a:bodyPr/>
          <a:lstStyle>
            <a:lvl1pPr marL="341313" indent="-341313">
              <a:tabLst>
                <a:tab pos="341313" algn="l"/>
              </a:tab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6807200" y="-14288"/>
            <a:ext cx="5429251" cy="10048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983549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467119" y="971072"/>
            <a:ext cx="5529399"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ctr">
              <a:lnSpc>
                <a:spcPct val="100000"/>
              </a:lnSpc>
              <a:spcBef>
                <a:spcPts val="0"/>
              </a:spcBef>
              <a:buNone/>
              <a:defRPr sz="2400" b="1">
                <a:solidFill>
                  <a:schemeClr val="bg1"/>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16" name="Content Placeholder 31"/>
          <p:cNvSpPr>
            <a:spLocks noGrp="1"/>
          </p:cNvSpPr>
          <p:nvPr>
            <p:ph sz="half" idx="2"/>
          </p:nvPr>
        </p:nvSpPr>
        <p:spPr>
          <a:xfrm>
            <a:off x="467120" y="1809272"/>
            <a:ext cx="5527281" cy="4286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33"/>
          <p:cNvSpPr>
            <a:spLocks noGrp="1"/>
          </p:cNvSpPr>
          <p:nvPr>
            <p:ph sz="quarter" idx="4"/>
          </p:nvPr>
        </p:nvSpPr>
        <p:spPr>
          <a:xfrm>
            <a:off x="6199718" y="1809272"/>
            <a:ext cx="5618977" cy="4286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1"/>
          <p:cNvSpPr>
            <a:spLocks noGrp="1"/>
          </p:cNvSpPr>
          <p:nvPr>
            <p:ph type="body" idx="3"/>
          </p:nvPr>
        </p:nvSpPr>
        <p:spPr>
          <a:xfrm>
            <a:off x="6197601" y="971072"/>
            <a:ext cx="5621095"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ctr">
              <a:spcBef>
                <a:spcPts val="0"/>
              </a:spcBef>
              <a:buNone/>
              <a:defRPr kumimoji="0" lang="en-US" sz="2400" b="1" kern="1200" baseline="0" dirty="0" smtClean="0">
                <a:solidFill>
                  <a:schemeClr val="bg1"/>
                </a:solidFill>
                <a:latin typeface="Arial" pitchFamily="34" charset="0"/>
                <a:ea typeface="+mn-ea"/>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19" name="Title 1"/>
          <p:cNvSpPr>
            <a:spLocks noGrp="1"/>
          </p:cNvSpPr>
          <p:nvPr>
            <p:ph type="title"/>
          </p:nvPr>
        </p:nvSpPr>
        <p:spPr>
          <a:xfrm>
            <a:off x="6807200" y="-14288"/>
            <a:ext cx="5429251" cy="9286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
          <a:stretch/>
        </p:blipFill>
        <p:spPr bwMode="auto">
          <a:xfrm>
            <a:off x="0" y="6127750"/>
            <a:ext cx="121920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userDrawn="1"/>
        </p:nvSpPr>
        <p:spPr>
          <a:xfrm>
            <a:off x="0" y="6324601"/>
            <a:ext cx="12236451" cy="461665"/>
          </a:xfrm>
          <a:prstGeom prst="rect">
            <a:avLst/>
          </a:prstGeom>
        </p:spPr>
        <p:txBody>
          <a:bodyPr wrap="square">
            <a:spAutoFit/>
          </a:bodyPr>
          <a:lstStyle/>
          <a:p>
            <a:pPr algn="ctr">
              <a:defRPr/>
            </a:pPr>
            <a:r>
              <a:rPr lang="en-US" sz="2400" b="1" dirty="0" smtClean="0">
                <a:solidFill>
                  <a:prstClr val="white"/>
                </a:solidFill>
                <a:latin typeface="Arial" panose="020B0604020202020204" pitchFamily="34" charset="0"/>
                <a:ea typeface="ＭＳ Ｐゴシック" pitchFamily="34" charset="-128"/>
                <a:cs typeface="Arial" panose="020B0604020202020204" pitchFamily="34" charset="0"/>
              </a:rPr>
              <a:t>SHARP Program: </a:t>
            </a:r>
            <a:r>
              <a:rPr lang="en-US" sz="2000" b="1" i="1" dirty="0" smtClean="0">
                <a:solidFill>
                  <a:prstClr val="white"/>
                </a:solidFill>
                <a:latin typeface="Arial" panose="020B0604020202020204" pitchFamily="34" charset="0"/>
                <a:ea typeface="ＭＳ Ｐゴシック" pitchFamily="34" charset="-128"/>
                <a:cs typeface="Arial" panose="020B0604020202020204" pitchFamily="34" charset="0"/>
              </a:rPr>
              <a:t>I AM THE FORCE BEHIND THE FIGHT </a:t>
            </a:r>
            <a:r>
              <a:rPr lang="en-US" sz="800" i="1" dirty="0" smtClean="0">
                <a:solidFill>
                  <a:prstClr val="white"/>
                </a:solidFill>
                <a:latin typeface="Arial" panose="020B0604020202020204" pitchFamily="34" charset="0"/>
                <a:ea typeface="ＭＳ Ｐゴシック" pitchFamily="34" charset="-128"/>
                <a:cs typeface="Arial" panose="020B0604020202020204" pitchFamily="34" charset="0"/>
              </a:rPr>
              <a:t>V10.1</a:t>
            </a:r>
            <a:endParaRPr lang="en-US" sz="2400" i="1" dirty="0">
              <a:solidFill>
                <a:prstClr val="white"/>
              </a:solidFill>
              <a:latin typeface="Calibri"/>
              <a:ea typeface="ＭＳ Ｐゴシック" pitchFamily="34" charset="-128"/>
              <a:cs typeface="Arial" pitchFamily="34" charset="0"/>
            </a:endParaRPr>
          </a:p>
        </p:txBody>
      </p:sp>
      <p:pic>
        <p:nvPicPr>
          <p:cNvPr id="11" name="Picture 11"/>
          <p:cNvPicPr>
            <a:picLocks noChangeAspect="1" noChangeArrowheads="1"/>
          </p:cNvPicPr>
          <p:nvPr userDrawn="1"/>
        </p:nvPicPr>
        <p:blipFill>
          <a:blip r:embed="rId3" cstate="print"/>
          <a:srcRect/>
          <a:stretch>
            <a:fillRect/>
          </a:stretch>
        </p:blipFill>
        <p:spPr bwMode="auto">
          <a:xfrm>
            <a:off x="1" y="21450"/>
            <a:ext cx="6578009" cy="856000"/>
          </a:xfrm>
          <a:prstGeom prst="rect">
            <a:avLst/>
          </a:prstGeom>
          <a:noFill/>
          <a:ln w="9525">
            <a:noFill/>
            <a:miter lim="800000"/>
            <a:headEnd/>
            <a:tailEnd/>
          </a:ln>
        </p:spPr>
      </p:pic>
    </p:spTree>
    <p:extLst>
      <p:ext uri="{BB962C8B-B14F-4D97-AF65-F5344CB8AC3E}">
        <p14:creationId xmlns:p14="http://schemas.microsoft.com/office/powerpoint/2010/main" val="3140422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807200" y="-14288"/>
            <a:ext cx="5429251" cy="10048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296053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785" y="1066800"/>
            <a:ext cx="11256433"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6807200" y="-14288"/>
            <a:ext cx="5429251" cy="10048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091597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p:spTree>
      <p:nvGrpSpPr>
        <p:cNvPr id="1" name=""/>
        <p:cNvGrpSpPr/>
        <p:nvPr/>
      </p:nvGrpSpPr>
      <p:grpSpPr>
        <a:xfrm>
          <a:off x="0" y="0"/>
          <a:ext cx="0" cy="0"/>
          <a:chOff x="0" y="0"/>
          <a:chExt cx="0" cy="0"/>
        </a:xfrm>
      </p:grpSpPr>
      <p:sp>
        <p:nvSpPr>
          <p:cNvPr id="20" name="Rectangle 1027"/>
          <p:cNvSpPr>
            <a:spLocks noGrp="1" noChangeArrowheads="1"/>
          </p:cNvSpPr>
          <p:nvPr>
            <p:ph type="ctrTitle" sz="quarter"/>
          </p:nvPr>
        </p:nvSpPr>
        <p:spPr>
          <a:xfrm>
            <a:off x="905589" y="3429000"/>
            <a:ext cx="10319615" cy="990600"/>
          </a:xfrm>
          <a:prstGeom prst="rect">
            <a:avLst/>
          </a:prstGeom>
          <a:ln w="12700"/>
        </p:spPr>
        <p:txBody>
          <a:bodyPr wrap="none" lIns="91440" tIns="45720" rIns="91440" bIns="45720"/>
          <a:lstStyle>
            <a:lvl1pPr algn="ctr">
              <a:defRPr kumimoji="0" lang="en-US" sz="3200" b="0" kern="1200" spc="-100" baseline="0" dirty="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latin typeface="Arial" pitchFamily="34" charset="0"/>
                <a:ea typeface="+mj-ea"/>
                <a:cs typeface="Arial" pitchFamily="34" charset="0"/>
              </a:defRPr>
            </a:lvl1pPr>
          </a:lstStyle>
          <a:p>
            <a:r>
              <a:rPr lang="en-US" dirty="0" smtClean="0"/>
              <a:t>Click to edit Master title style</a:t>
            </a:r>
            <a:endParaRPr lang="en-US" dirty="0"/>
          </a:p>
        </p:txBody>
      </p:sp>
      <p:pic>
        <p:nvPicPr>
          <p:cNvPr id="2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
          <a:stretch/>
        </p:blipFill>
        <p:spPr bwMode="auto">
          <a:xfrm>
            <a:off x="0" y="6172200"/>
            <a:ext cx="121920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userDrawn="1"/>
        </p:nvSpPr>
        <p:spPr>
          <a:xfrm>
            <a:off x="-53589" y="6324601"/>
            <a:ext cx="12293600" cy="461665"/>
          </a:xfrm>
          <a:prstGeom prst="rect">
            <a:avLst/>
          </a:prstGeom>
        </p:spPr>
        <p:txBody>
          <a:bodyPr wrap="square">
            <a:spAutoFit/>
          </a:bodyPr>
          <a:lstStyle/>
          <a:p>
            <a:pPr algn="ctr">
              <a:defRPr/>
            </a:pPr>
            <a:r>
              <a:rPr lang="en-US" sz="2400" b="1" dirty="0" smtClean="0">
                <a:solidFill>
                  <a:prstClr val="white"/>
                </a:solidFill>
                <a:latin typeface="Arial" panose="020B0604020202020204" pitchFamily="34" charset="0"/>
                <a:ea typeface="ＭＳ Ｐゴシック" pitchFamily="34" charset="-128"/>
                <a:cs typeface="Arial" panose="020B0604020202020204" pitchFamily="34" charset="0"/>
              </a:rPr>
              <a:t>SHARP Program: </a:t>
            </a:r>
            <a:r>
              <a:rPr lang="en-US" sz="2000" b="1" i="1" dirty="0" smtClean="0">
                <a:solidFill>
                  <a:prstClr val="white"/>
                </a:solidFill>
                <a:latin typeface="Arial" panose="020B0604020202020204" pitchFamily="34" charset="0"/>
                <a:ea typeface="ＭＳ Ｐゴシック" pitchFamily="34" charset="-128"/>
                <a:cs typeface="Arial" panose="020B0604020202020204" pitchFamily="34" charset="0"/>
              </a:rPr>
              <a:t>I AM THE FORCE BEHIND THE FIGHT </a:t>
            </a:r>
            <a:r>
              <a:rPr lang="en-US" sz="800" i="1" dirty="0" smtClean="0">
                <a:solidFill>
                  <a:prstClr val="white"/>
                </a:solidFill>
                <a:latin typeface="Arial" panose="020B0604020202020204" pitchFamily="34" charset="0"/>
                <a:ea typeface="ＭＳ Ｐゴシック" pitchFamily="34" charset="-128"/>
                <a:cs typeface="Arial" panose="020B0604020202020204" pitchFamily="34" charset="0"/>
              </a:rPr>
              <a:t>V10.1</a:t>
            </a:r>
            <a:endParaRPr lang="en-US" sz="800" i="1" dirty="0" smtClean="0">
              <a:solidFill>
                <a:prstClr val="white"/>
              </a:solidFill>
              <a:latin typeface="Calibri"/>
              <a:ea typeface="ＭＳ Ｐゴシック" pitchFamily="34" charset="-128"/>
              <a:cs typeface="Arial" pitchFamily="34" charset="0"/>
            </a:endParaRPr>
          </a:p>
        </p:txBody>
      </p:sp>
      <p:grpSp>
        <p:nvGrpSpPr>
          <p:cNvPr id="25" name="Group 24"/>
          <p:cNvGrpSpPr/>
          <p:nvPr userDrawn="1"/>
        </p:nvGrpSpPr>
        <p:grpSpPr>
          <a:xfrm>
            <a:off x="1963432" y="2819400"/>
            <a:ext cx="8288997" cy="46038"/>
            <a:chOff x="1463626" y="3863975"/>
            <a:chExt cx="6216748" cy="46038"/>
          </a:xfrm>
        </p:grpSpPr>
        <p:cxnSp>
          <p:nvCxnSpPr>
            <p:cNvPr id="26" name="Straight Connector 3"/>
            <p:cNvCxnSpPr/>
            <p:nvPr/>
          </p:nvCxnSpPr>
          <p:spPr>
            <a:xfrm>
              <a:off x="1463626" y="3888922"/>
              <a:ext cx="2971800" cy="1588"/>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4708574" y="3888922"/>
              <a:ext cx="2971800" cy="1588"/>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sp>
          <p:nvSpPr>
            <p:cNvPr id="28" name="Oval 5"/>
            <p:cNvSpPr/>
            <p:nvPr/>
          </p:nvSpPr>
          <p:spPr>
            <a:xfrm>
              <a:off x="4540250" y="3863975"/>
              <a:ext cx="46038" cy="46038"/>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base">
                <a:spcBef>
                  <a:spcPct val="0"/>
                </a:spcBef>
                <a:spcAft>
                  <a:spcPct val="0"/>
                </a:spcAft>
                <a:defRPr/>
              </a:pPr>
              <a:endParaRPr lang="en-US" sz="1200" dirty="0">
                <a:solidFill>
                  <a:prstClr val="white"/>
                </a:solidFill>
              </a:endParaRPr>
            </a:p>
          </p:txBody>
        </p:sp>
      </p:grpSp>
      <p:pic>
        <p:nvPicPr>
          <p:cNvPr id="11" name="Picture 11"/>
          <p:cNvPicPr>
            <a:picLocks noChangeAspect="1" noChangeArrowheads="1"/>
          </p:cNvPicPr>
          <p:nvPr userDrawn="1"/>
        </p:nvPicPr>
        <p:blipFill>
          <a:blip r:embed="rId3" cstate="print"/>
          <a:srcRect/>
          <a:stretch>
            <a:fillRect/>
          </a:stretch>
        </p:blipFill>
        <p:spPr bwMode="auto">
          <a:xfrm>
            <a:off x="2281568" y="1067133"/>
            <a:ext cx="7620000" cy="885825"/>
          </a:xfrm>
          <a:prstGeom prst="rect">
            <a:avLst/>
          </a:prstGeom>
          <a:noFill/>
          <a:ln w="9525">
            <a:noFill/>
            <a:miter lim="800000"/>
            <a:headEnd/>
            <a:tailEnd/>
          </a:ln>
        </p:spPr>
      </p:pic>
    </p:spTree>
    <p:extLst>
      <p:ext uri="{BB962C8B-B14F-4D97-AF65-F5344CB8AC3E}">
        <p14:creationId xmlns:p14="http://schemas.microsoft.com/office/powerpoint/2010/main" val="1104631583"/>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6738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785" y="990600"/>
            <a:ext cx="11256433"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2545178"/>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785" y="990600"/>
            <a:ext cx="11256433"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5498185"/>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994400" y="6528"/>
            <a:ext cx="6197600" cy="609600"/>
          </a:xfrm>
          <a:prstGeom prst="rect">
            <a:avLst/>
          </a:prstGeom>
        </p:spPr>
        <p:txBody>
          <a:bodyPr anchor="ctr" anchorCtr="0"/>
          <a:lstStyle>
            <a:lvl1pPr algn="ctr">
              <a:defRPr sz="2000" b="1" baseline="0">
                <a:solidFill>
                  <a:srgbClr val="FFC000"/>
                </a:solidFill>
              </a:defRPr>
            </a:lvl1pPr>
          </a:lstStyle>
          <a:p>
            <a:r>
              <a:rPr lang="en-US" dirty="0" smtClean="0"/>
              <a:t>Title (Arial, 20, Bold)</a:t>
            </a:r>
            <a:br>
              <a:rPr lang="en-US" dirty="0" smtClean="0"/>
            </a:br>
            <a:r>
              <a:rPr lang="en-US" dirty="0" smtClean="0"/>
              <a:t>for 2 lines</a:t>
            </a:r>
            <a:endParaRPr lang="en-US" dirty="0"/>
          </a:p>
        </p:txBody>
      </p:sp>
    </p:spTree>
    <p:extLst>
      <p:ext uri="{BB962C8B-B14F-4D97-AF65-F5344CB8AC3E}">
        <p14:creationId xmlns:p14="http://schemas.microsoft.com/office/powerpoint/2010/main" val="11516141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
          <a:stretch/>
        </p:blipFill>
        <p:spPr bwMode="auto">
          <a:xfrm>
            <a:off x="0" y="6172200"/>
            <a:ext cx="121920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311525" y="1467827"/>
            <a:ext cx="5568951"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3"/>
          <p:cNvCxnSpPr/>
          <p:nvPr/>
        </p:nvCxnSpPr>
        <p:spPr>
          <a:xfrm>
            <a:off x="1951501" y="3888922"/>
            <a:ext cx="3962400" cy="1588"/>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7" name="Straight Connector 4"/>
          <p:cNvCxnSpPr/>
          <p:nvPr/>
        </p:nvCxnSpPr>
        <p:spPr>
          <a:xfrm>
            <a:off x="6278099" y="3888922"/>
            <a:ext cx="3962400" cy="1588"/>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sp>
        <p:nvSpPr>
          <p:cNvPr id="8" name="Oval 5"/>
          <p:cNvSpPr>
            <a:spLocks noChangeArrowheads="1"/>
          </p:cNvSpPr>
          <p:nvPr/>
        </p:nvSpPr>
        <p:spPr bwMode="auto">
          <a:xfrm>
            <a:off x="6053667" y="3863975"/>
            <a:ext cx="61384" cy="46038"/>
          </a:xfrm>
          <a:prstGeom prst="ellipse">
            <a:avLst/>
          </a:prstGeom>
          <a:solidFill>
            <a:schemeClr val="accent2"/>
          </a:solidFill>
          <a:ln w="38100">
            <a:solidFill>
              <a:schemeClr val="accent2"/>
            </a:solidFill>
            <a:round/>
            <a:headEnd/>
            <a:tailEnd/>
          </a:ln>
          <a:effectLst>
            <a:outerShdw blurRad="63500" algn="tl" rotWithShape="0">
              <a:srgbClr val="000000">
                <a:alpha val="54999"/>
              </a:srgbClr>
            </a:outerShdw>
          </a:effectLst>
        </p:spPr>
        <p:txBody>
          <a:bodyPr anchor="ctr"/>
          <a:lstStyle/>
          <a:p>
            <a:pPr algn="ctr" fontAlgn="base">
              <a:spcBef>
                <a:spcPct val="0"/>
              </a:spcBef>
              <a:spcAft>
                <a:spcPct val="0"/>
              </a:spcAft>
              <a:defRPr/>
            </a:pPr>
            <a:endParaRPr lang="en-US" sz="1200" dirty="0">
              <a:solidFill>
                <a:prstClr val="white"/>
              </a:solidFill>
              <a:ea typeface="ＭＳ Ｐゴシック" pitchFamily="34" charset="-128"/>
              <a:cs typeface="Arial" pitchFamily="34" charset="0"/>
            </a:endParaRPr>
          </a:p>
        </p:txBody>
      </p:sp>
      <p:sp>
        <p:nvSpPr>
          <p:cNvPr id="9" name="Subtitle 8"/>
          <p:cNvSpPr>
            <a:spLocks noGrp="1"/>
          </p:cNvSpPr>
          <p:nvPr>
            <p:ph type="subTitle" idx="1"/>
          </p:nvPr>
        </p:nvSpPr>
        <p:spPr>
          <a:xfrm>
            <a:off x="609600" y="4038600"/>
            <a:ext cx="11074400" cy="1143000"/>
          </a:xfrm>
        </p:spPr>
        <p:txBody>
          <a:bodyPr>
            <a:noAutofit/>
          </a:bodyPr>
          <a:lstStyle>
            <a:lvl1pPr marL="0" indent="0" algn="ctr">
              <a:buNone/>
              <a:defRPr kumimoji="0" lang="en-US" sz="3200" b="0" kern="1200" spc="-100" baseline="0" dirty="0">
                <a:ln w="3200">
                  <a:solidFill>
                    <a:schemeClr val="bg2">
                      <a:shade val="75000"/>
                      <a:alpha val="25000"/>
                    </a:schemeClr>
                  </a:solidFill>
                  <a:prstDash val="solid"/>
                  <a:round/>
                </a:ln>
                <a:solidFill>
                  <a:schemeClr val="tx2">
                    <a:lumMod val="25000"/>
                  </a:schemeClr>
                </a:solidFill>
                <a:effectLst>
                  <a:innerShdw blurRad="50800" dist="25400" dir="13500000">
                    <a:srgbClr val="000000">
                      <a:alpha val="70000"/>
                    </a:srgbClr>
                  </a:innerShdw>
                </a:effectLst>
                <a:latin typeface="Arial" pitchFamily="34" charset="0"/>
                <a:ea typeface="+mj-ea"/>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28" name="Title 27"/>
          <p:cNvSpPr>
            <a:spLocks noGrp="1"/>
          </p:cNvSpPr>
          <p:nvPr>
            <p:ph type="ctrTitle"/>
          </p:nvPr>
        </p:nvSpPr>
        <p:spPr>
          <a:xfrm>
            <a:off x="609600" y="1828800"/>
            <a:ext cx="11074400" cy="1905000"/>
          </a:xfrm>
          <a:prstGeom prst="rect">
            <a:avLst/>
          </a:prstGeom>
          <a:ln w="6350" cap="rnd">
            <a:noFill/>
          </a:ln>
        </p:spPr>
        <p:txBody>
          <a:bodyPr>
            <a:noAutofit/>
          </a:bodyPr>
          <a:lstStyle>
            <a:lvl1pPr algn="ctr">
              <a:defRPr lang="en-US" sz="4800" b="0" dirty="0">
                <a:ln w="3200">
                  <a:solidFill>
                    <a:schemeClr val="bg2">
                      <a:shade val="75000"/>
                      <a:alpha val="25000"/>
                    </a:schemeClr>
                  </a:solidFill>
                  <a:prstDash val="solid"/>
                  <a:round/>
                </a:ln>
                <a:solidFill>
                  <a:schemeClr val="tx2">
                    <a:lumMod val="25000"/>
                  </a:schemeClr>
                </a:solidFill>
                <a:effectLst>
                  <a:innerShdw blurRad="50800" dist="25400" dir="13500000">
                    <a:srgbClr val="000000">
                      <a:alpha val="70000"/>
                    </a:srgbClr>
                  </a:innerShdw>
                </a:effectLst>
              </a:defRPr>
            </a:lvl1pPr>
          </a:lstStyle>
          <a:p>
            <a:r>
              <a:rPr lang="en-US" dirty="0" smtClean="0"/>
              <a:t>Click to edit Master title style</a:t>
            </a:r>
            <a:endParaRPr lang="en-US" dirty="0"/>
          </a:p>
        </p:txBody>
      </p:sp>
      <p:sp>
        <p:nvSpPr>
          <p:cNvPr id="16" name="Rectangle 15"/>
          <p:cNvSpPr/>
          <p:nvPr userDrawn="1"/>
        </p:nvSpPr>
        <p:spPr>
          <a:xfrm>
            <a:off x="1" y="6324601"/>
            <a:ext cx="12191999" cy="461665"/>
          </a:xfrm>
          <a:prstGeom prst="rect">
            <a:avLst/>
          </a:prstGeom>
        </p:spPr>
        <p:txBody>
          <a:bodyPr wrap="square">
            <a:spAutoFit/>
          </a:bodyPr>
          <a:lstStyle/>
          <a:p>
            <a:pPr algn="ctr"/>
            <a:r>
              <a:rPr lang="en-US" sz="2400" b="1" dirty="0" smtClean="0">
                <a:solidFill>
                  <a:prstClr val="white"/>
                </a:solidFill>
                <a:latin typeface="Arial" panose="020B0604020202020204" pitchFamily="34" charset="0"/>
                <a:ea typeface="ＭＳ Ｐゴシック" pitchFamily="34" charset="-128"/>
                <a:cs typeface="Arial" panose="020B0604020202020204" pitchFamily="34" charset="0"/>
              </a:rPr>
              <a:t>SHARP Program: </a:t>
            </a:r>
            <a:r>
              <a:rPr lang="en-US" sz="2000" b="1" i="1" dirty="0" smtClean="0">
                <a:solidFill>
                  <a:prstClr val="white"/>
                </a:solidFill>
                <a:latin typeface="Arial" panose="020B0604020202020204" pitchFamily="34" charset="0"/>
                <a:ea typeface="ＭＳ Ｐゴシック" pitchFamily="34" charset="-128"/>
                <a:cs typeface="Arial" panose="020B0604020202020204" pitchFamily="34" charset="0"/>
              </a:rPr>
              <a:t>I AM THE FORCE BEHIND THE FIGHT </a:t>
            </a:r>
            <a:r>
              <a:rPr lang="en-US" sz="800" i="1" dirty="0" smtClean="0">
                <a:solidFill>
                  <a:prstClr val="white"/>
                </a:solidFill>
                <a:latin typeface="Arial" panose="020B0604020202020204" pitchFamily="34" charset="0"/>
                <a:ea typeface="ＭＳ Ｐゴシック" pitchFamily="34" charset="-128"/>
                <a:cs typeface="Arial" panose="020B0604020202020204" pitchFamily="34" charset="0"/>
              </a:rPr>
              <a:t>V10.1</a:t>
            </a:r>
            <a:endParaRPr lang="en-US" sz="800" i="1" dirty="0">
              <a:solidFill>
                <a:prstClr val="white"/>
              </a:solidFill>
              <a:latin typeface="Calibri"/>
              <a:ea typeface="ＭＳ Ｐゴシック" pitchFamily="34" charset="-128"/>
              <a:cs typeface="Arial" pitchFamily="34" charset="0"/>
            </a:endParaRPr>
          </a:p>
        </p:txBody>
      </p:sp>
      <p:pic>
        <p:nvPicPr>
          <p:cNvPr id="11" name="Picture 11"/>
          <p:cNvPicPr>
            <a:picLocks noChangeAspect="1" noChangeArrowheads="1"/>
          </p:cNvPicPr>
          <p:nvPr userDrawn="1"/>
        </p:nvPicPr>
        <p:blipFill>
          <a:blip r:embed="rId4" cstate="print"/>
          <a:srcRect/>
          <a:stretch>
            <a:fillRect/>
          </a:stretch>
        </p:blipFill>
        <p:spPr bwMode="auto">
          <a:xfrm>
            <a:off x="2305051" y="475672"/>
            <a:ext cx="7620000" cy="885825"/>
          </a:xfrm>
          <a:prstGeom prst="rect">
            <a:avLst/>
          </a:prstGeom>
          <a:noFill/>
          <a:ln w="9525">
            <a:noFill/>
            <a:miter lim="800000"/>
            <a:headEnd/>
            <a:tailEnd/>
          </a:ln>
        </p:spPr>
      </p:pic>
    </p:spTree>
    <p:extLst>
      <p:ext uri="{BB962C8B-B14F-4D97-AF65-F5344CB8AC3E}">
        <p14:creationId xmlns:p14="http://schemas.microsoft.com/office/powerpoint/2010/main" val="4272615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98844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467119" y="1206250"/>
            <a:ext cx="5413248"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half" idx="2"/>
          </p:nvPr>
        </p:nvSpPr>
        <p:spPr>
          <a:xfrm>
            <a:off x="6189814" y="1206250"/>
            <a:ext cx="5628881"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6807200" y="-14288"/>
            <a:ext cx="5429251" cy="10048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254670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Title">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463296" y="1143000"/>
            <a:ext cx="11253216" cy="4953000"/>
          </a:xfrm>
        </p:spPr>
        <p:txBody>
          <a:bodyPr/>
          <a:lstStyle>
            <a:lvl1pPr marL="341313" indent="-341313">
              <a:tabLst>
                <a:tab pos="341313" algn="l"/>
              </a:tab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6807200" y="-14288"/>
            <a:ext cx="5429251" cy="10048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462044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467119" y="971072"/>
            <a:ext cx="5529399"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ctr">
              <a:lnSpc>
                <a:spcPct val="100000"/>
              </a:lnSpc>
              <a:spcBef>
                <a:spcPts val="0"/>
              </a:spcBef>
              <a:buNone/>
              <a:defRPr sz="2400" b="1">
                <a:solidFill>
                  <a:schemeClr val="bg1"/>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16" name="Content Placeholder 31"/>
          <p:cNvSpPr>
            <a:spLocks noGrp="1"/>
          </p:cNvSpPr>
          <p:nvPr>
            <p:ph sz="half" idx="2"/>
          </p:nvPr>
        </p:nvSpPr>
        <p:spPr>
          <a:xfrm>
            <a:off x="467120" y="1809272"/>
            <a:ext cx="5527281" cy="4286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33"/>
          <p:cNvSpPr>
            <a:spLocks noGrp="1"/>
          </p:cNvSpPr>
          <p:nvPr>
            <p:ph sz="quarter" idx="4"/>
          </p:nvPr>
        </p:nvSpPr>
        <p:spPr>
          <a:xfrm>
            <a:off x="6199718" y="1809272"/>
            <a:ext cx="5618977" cy="4286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1"/>
          <p:cNvSpPr>
            <a:spLocks noGrp="1"/>
          </p:cNvSpPr>
          <p:nvPr>
            <p:ph type="body" idx="3"/>
          </p:nvPr>
        </p:nvSpPr>
        <p:spPr>
          <a:xfrm>
            <a:off x="6197601" y="971072"/>
            <a:ext cx="5621095"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ctr">
              <a:spcBef>
                <a:spcPts val="0"/>
              </a:spcBef>
              <a:buNone/>
              <a:defRPr kumimoji="0" lang="en-US" sz="2400" b="1" kern="1200" baseline="0" dirty="0" smtClean="0">
                <a:solidFill>
                  <a:schemeClr val="bg1"/>
                </a:solidFill>
                <a:latin typeface="Arial" pitchFamily="34" charset="0"/>
                <a:ea typeface="+mn-ea"/>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19" name="Title 1"/>
          <p:cNvSpPr>
            <a:spLocks noGrp="1"/>
          </p:cNvSpPr>
          <p:nvPr>
            <p:ph type="title"/>
          </p:nvPr>
        </p:nvSpPr>
        <p:spPr>
          <a:xfrm>
            <a:off x="6807200" y="-14288"/>
            <a:ext cx="5429251" cy="9286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
          <a:stretch/>
        </p:blipFill>
        <p:spPr bwMode="auto">
          <a:xfrm>
            <a:off x="0" y="6127750"/>
            <a:ext cx="121920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userDrawn="1"/>
        </p:nvSpPr>
        <p:spPr>
          <a:xfrm>
            <a:off x="0" y="6324601"/>
            <a:ext cx="12236451" cy="461665"/>
          </a:xfrm>
          <a:prstGeom prst="rect">
            <a:avLst/>
          </a:prstGeom>
        </p:spPr>
        <p:txBody>
          <a:bodyPr wrap="square">
            <a:spAutoFit/>
          </a:bodyPr>
          <a:lstStyle/>
          <a:p>
            <a:pPr algn="ctr">
              <a:defRPr/>
            </a:pPr>
            <a:r>
              <a:rPr lang="en-US" sz="2400" b="1" dirty="0" smtClean="0">
                <a:solidFill>
                  <a:prstClr val="white"/>
                </a:solidFill>
                <a:latin typeface="Arial" panose="020B0604020202020204" pitchFamily="34" charset="0"/>
                <a:ea typeface="ＭＳ Ｐゴシック" pitchFamily="34" charset="-128"/>
                <a:cs typeface="Arial" panose="020B0604020202020204" pitchFamily="34" charset="0"/>
              </a:rPr>
              <a:t>SHARP Program: </a:t>
            </a:r>
            <a:r>
              <a:rPr lang="en-US" sz="2000" b="1" i="1" dirty="0" smtClean="0">
                <a:solidFill>
                  <a:prstClr val="white"/>
                </a:solidFill>
                <a:latin typeface="Arial" panose="020B0604020202020204" pitchFamily="34" charset="0"/>
                <a:ea typeface="ＭＳ Ｐゴシック" pitchFamily="34" charset="-128"/>
                <a:cs typeface="Arial" panose="020B0604020202020204" pitchFamily="34" charset="0"/>
              </a:rPr>
              <a:t>I AM THE FORCE BEHIND THE FIGHT </a:t>
            </a:r>
            <a:r>
              <a:rPr lang="en-US" sz="800" i="1" dirty="0" smtClean="0">
                <a:solidFill>
                  <a:prstClr val="white"/>
                </a:solidFill>
                <a:latin typeface="Arial" panose="020B0604020202020204" pitchFamily="34" charset="0"/>
                <a:ea typeface="ＭＳ Ｐゴシック" pitchFamily="34" charset="-128"/>
                <a:cs typeface="Arial" panose="020B0604020202020204" pitchFamily="34" charset="0"/>
              </a:rPr>
              <a:t>V10.1</a:t>
            </a:r>
            <a:endParaRPr lang="en-US" sz="2400" i="1" dirty="0">
              <a:solidFill>
                <a:prstClr val="white"/>
              </a:solidFill>
              <a:latin typeface="Calibri"/>
              <a:ea typeface="ＭＳ Ｐゴシック" pitchFamily="34" charset="-128"/>
              <a:cs typeface="Arial" pitchFamily="34" charset="0"/>
            </a:endParaRPr>
          </a:p>
        </p:txBody>
      </p:sp>
      <p:pic>
        <p:nvPicPr>
          <p:cNvPr id="11" name="Picture 11"/>
          <p:cNvPicPr>
            <a:picLocks noChangeAspect="1" noChangeArrowheads="1"/>
          </p:cNvPicPr>
          <p:nvPr userDrawn="1"/>
        </p:nvPicPr>
        <p:blipFill>
          <a:blip r:embed="rId3" cstate="print"/>
          <a:srcRect/>
          <a:stretch>
            <a:fillRect/>
          </a:stretch>
        </p:blipFill>
        <p:spPr bwMode="auto">
          <a:xfrm>
            <a:off x="1" y="21450"/>
            <a:ext cx="6578009" cy="856000"/>
          </a:xfrm>
          <a:prstGeom prst="rect">
            <a:avLst/>
          </a:prstGeom>
          <a:noFill/>
          <a:ln w="9525">
            <a:noFill/>
            <a:miter lim="800000"/>
            <a:headEnd/>
            <a:tailEnd/>
          </a:ln>
        </p:spPr>
      </p:pic>
    </p:spTree>
    <p:extLst>
      <p:ext uri="{BB962C8B-B14F-4D97-AF65-F5344CB8AC3E}">
        <p14:creationId xmlns:p14="http://schemas.microsoft.com/office/powerpoint/2010/main" val="197239065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807200" y="-14288"/>
            <a:ext cx="5429251" cy="10048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127070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785" y="1066800"/>
            <a:ext cx="11256433"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6807200" y="-14288"/>
            <a:ext cx="5429251" cy="10048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541888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p:spTree>
      <p:nvGrpSpPr>
        <p:cNvPr id="1" name=""/>
        <p:cNvGrpSpPr/>
        <p:nvPr/>
      </p:nvGrpSpPr>
      <p:grpSpPr>
        <a:xfrm>
          <a:off x="0" y="0"/>
          <a:ext cx="0" cy="0"/>
          <a:chOff x="0" y="0"/>
          <a:chExt cx="0" cy="0"/>
        </a:xfrm>
      </p:grpSpPr>
      <p:sp>
        <p:nvSpPr>
          <p:cNvPr id="20" name="Rectangle 1027"/>
          <p:cNvSpPr>
            <a:spLocks noGrp="1" noChangeArrowheads="1"/>
          </p:cNvSpPr>
          <p:nvPr>
            <p:ph type="ctrTitle" sz="quarter"/>
          </p:nvPr>
        </p:nvSpPr>
        <p:spPr>
          <a:xfrm>
            <a:off x="905589" y="3429000"/>
            <a:ext cx="10319615" cy="990600"/>
          </a:xfrm>
          <a:prstGeom prst="rect">
            <a:avLst/>
          </a:prstGeom>
          <a:ln w="12700"/>
        </p:spPr>
        <p:txBody>
          <a:bodyPr wrap="none" lIns="91440" tIns="45720" rIns="91440" bIns="45720"/>
          <a:lstStyle>
            <a:lvl1pPr algn="ctr">
              <a:defRPr kumimoji="0" lang="en-US" sz="3200" b="0" kern="1200" spc="-100" baseline="0" dirty="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latin typeface="Arial" pitchFamily="34" charset="0"/>
                <a:ea typeface="+mj-ea"/>
                <a:cs typeface="Arial" pitchFamily="34" charset="0"/>
              </a:defRPr>
            </a:lvl1pPr>
          </a:lstStyle>
          <a:p>
            <a:r>
              <a:rPr lang="en-US" dirty="0" smtClean="0"/>
              <a:t>Click to edit Master title style</a:t>
            </a:r>
            <a:endParaRPr lang="en-US" dirty="0"/>
          </a:p>
        </p:txBody>
      </p:sp>
      <p:pic>
        <p:nvPicPr>
          <p:cNvPr id="2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
          <a:stretch/>
        </p:blipFill>
        <p:spPr bwMode="auto">
          <a:xfrm>
            <a:off x="0" y="6172200"/>
            <a:ext cx="121920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userDrawn="1"/>
        </p:nvSpPr>
        <p:spPr>
          <a:xfrm>
            <a:off x="-53589" y="6324601"/>
            <a:ext cx="12293600" cy="461665"/>
          </a:xfrm>
          <a:prstGeom prst="rect">
            <a:avLst/>
          </a:prstGeom>
        </p:spPr>
        <p:txBody>
          <a:bodyPr wrap="square">
            <a:spAutoFit/>
          </a:bodyPr>
          <a:lstStyle/>
          <a:p>
            <a:pPr algn="ctr">
              <a:defRPr/>
            </a:pPr>
            <a:r>
              <a:rPr lang="en-US" sz="2400" b="1" dirty="0" smtClean="0">
                <a:solidFill>
                  <a:prstClr val="white"/>
                </a:solidFill>
                <a:latin typeface="Arial" panose="020B0604020202020204" pitchFamily="34" charset="0"/>
                <a:ea typeface="ＭＳ Ｐゴシック" pitchFamily="34" charset="-128"/>
                <a:cs typeface="Arial" panose="020B0604020202020204" pitchFamily="34" charset="0"/>
              </a:rPr>
              <a:t>SHARP Program: </a:t>
            </a:r>
            <a:r>
              <a:rPr lang="en-US" sz="2000" b="1" i="1" dirty="0" smtClean="0">
                <a:solidFill>
                  <a:prstClr val="white"/>
                </a:solidFill>
                <a:latin typeface="Arial" panose="020B0604020202020204" pitchFamily="34" charset="0"/>
                <a:ea typeface="ＭＳ Ｐゴシック" pitchFamily="34" charset="-128"/>
                <a:cs typeface="Arial" panose="020B0604020202020204" pitchFamily="34" charset="0"/>
              </a:rPr>
              <a:t>I AM THE FORCE BEHIND THE FIGHT </a:t>
            </a:r>
            <a:r>
              <a:rPr lang="en-US" sz="800" i="1" dirty="0" smtClean="0">
                <a:solidFill>
                  <a:prstClr val="white"/>
                </a:solidFill>
                <a:latin typeface="Arial" panose="020B0604020202020204" pitchFamily="34" charset="0"/>
                <a:ea typeface="ＭＳ Ｐゴシック" pitchFamily="34" charset="-128"/>
                <a:cs typeface="Arial" panose="020B0604020202020204" pitchFamily="34" charset="0"/>
              </a:rPr>
              <a:t>V10.1</a:t>
            </a:r>
            <a:endParaRPr lang="en-US" sz="800" i="1" dirty="0" smtClean="0">
              <a:solidFill>
                <a:prstClr val="white"/>
              </a:solidFill>
              <a:latin typeface="Calibri"/>
              <a:ea typeface="ＭＳ Ｐゴシック" pitchFamily="34" charset="-128"/>
              <a:cs typeface="Arial" pitchFamily="34" charset="0"/>
            </a:endParaRPr>
          </a:p>
        </p:txBody>
      </p:sp>
      <p:grpSp>
        <p:nvGrpSpPr>
          <p:cNvPr id="25" name="Group 24"/>
          <p:cNvGrpSpPr/>
          <p:nvPr userDrawn="1"/>
        </p:nvGrpSpPr>
        <p:grpSpPr>
          <a:xfrm>
            <a:off x="1963432" y="2819400"/>
            <a:ext cx="8288997" cy="46038"/>
            <a:chOff x="1463626" y="3863975"/>
            <a:chExt cx="6216748" cy="46038"/>
          </a:xfrm>
        </p:grpSpPr>
        <p:cxnSp>
          <p:nvCxnSpPr>
            <p:cNvPr id="26" name="Straight Connector 3"/>
            <p:cNvCxnSpPr/>
            <p:nvPr/>
          </p:nvCxnSpPr>
          <p:spPr>
            <a:xfrm>
              <a:off x="1463626" y="3888922"/>
              <a:ext cx="2971800" cy="1588"/>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4708574" y="3888922"/>
              <a:ext cx="2971800" cy="1588"/>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sp>
          <p:nvSpPr>
            <p:cNvPr id="28" name="Oval 5"/>
            <p:cNvSpPr/>
            <p:nvPr/>
          </p:nvSpPr>
          <p:spPr>
            <a:xfrm>
              <a:off x="4540250" y="3863975"/>
              <a:ext cx="46038" cy="46038"/>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base">
                <a:spcBef>
                  <a:spcPct val="0"/>
                </a:spcBef>
                <a:spcAft>
                  <a:spcPct val="0"/>
                </a:spcAft>
                <a:defRPr/>
              </a:pPr>
              <a:endParaRPr lang="en-US" sz="1200" dirty="0">
                <a:solidFill>
                  <a:prstClr val="white"/>
                </a:solidFill>
              </a:endParaRPr>
            </a:p>
          </p:txBody>
        </p:sp>
      </p:grpSp>
      <p:pic>
        <p:nvPicPr>
          <p:cNvPr id="11" name="Picture 11"/>
          <p:cNvPicPr>
            <a:picLocks noChangeAspect="1" noChangeArrowheads="1"/>
          </p:cNvPicPr>
          <p:nvPr userDrawn="1"/>
        </p:nvPicPr>
        <p:blipFill>
          <a:blip r:embed="rId3" cstate="print"/>
          <a:srcRect/>
          <a:stretch>
            <a:fillRect/>
          </a:stretch>
        </p:blipFill>
        <p:spPr bwMode="auto">
          <a:xfrm>
            <a:off x="2281568" y="1067133"/>
            <a:ext cx="7620000" cy="885825"/>
          </a:xfrm>
          <a:prstGeom prst="rect">
            <a:avLst/>
          </a:prstGeom>
          <a:noFill/>
          <a:ln w="9525">
            <a:noFill/>
            <a:miter lim="800000"/>
            <a:headEnd/>
            <a:tailEnd/>
          </a:ln>
        </p:spPr>
      </p:pic>
    </p:spTree>
    <p:extLst>
      <p:ext uri="{BB962C8B-B14F-4D97-AF65-F5344CB8AC3E}">
        <p14:creationId xmlns:p14="http://schemas.microsoft.com/office/powerpoint/2010/main" val="466780939"/>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655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785" y="990600"/>
            <a:ext cx="11256433"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8312963"/>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785" y="990600"/>
            <a:ext cx="11256433"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2640227"/>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994400" y="6528"/>
            <a:ext cx="6197600" cy="609600"/>
          </a:xfrm>
          <a:prstGeom prst="rect">
            <a:avLst/>
          </a:prstGeom>
        </p:spPr>
        <p:txBody>
          <a:bodyPr anchor="ctr" anchorCtr="0"/>
          <a:lstStyle>
            <a:lvl1pPr algn="ctr">
              <a:defRPr sz="2000" b="1" baseline="0">
                <a:solidFill>
                  <a:srgbClr val="FFC000"/>
                </a:solidFill>
              </a:defRPr>
            </a:lvl1pPr>
          </a:lstStyle>
          <a:p>
            <a:r>
              <a:rPr lang="en-US" dirty="0" smtClean="0"/>
              <a:t>Title (Arial, 20, Bold)</a:t>
            </a:r>
            <a:br>
              <a:rPr lang="en-US" dirty="0" smtClean="0"/>
            </a:br>
            <a:r>
              <a:rPr lang="en-US" dirty="0" smtClean="0"/>
              <a:t>for 2 lines</a:t>
            </a:r>
            <a:endParaRPr lang="en-US" dirty="0"/>
          </a:p>
        </p:txBody>
      </p:sp>
    </p:spTree>
    <p:extLst>
      <p:ext uri="{BB962C8B-B14F-4D97-AF65-F5344CB8AC3E}">
        <p14:creationId xmlns:p14="http://schemas.microsoft.com/office/powerpoint/2010/main" val="31960240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437999"/>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437999"/>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597687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19"/>
          <a:stretch/>
        </p:blipFill>
        <p:spPr bwMode="auto">
          <a:xfrm>
            <a:off x="-101600" y="6172200"/>
            <a:ext cx="123952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userDrawn="1"/>
        </p:nvSpPr>
        <p:spPr>
          <a:xfrm>
            <a:off x="609600" y="6324601"/>
            <a:ext cx="11074400" cy="461665"/>
          </a:xfrm>
          <a:prstGeom prst="rect">
            <a:avLst/>
          </a:prstGeom>
        </p:spPr>
        <p:txBody>
          <a:bodyPr wrap="square">
            <a:spAutoFit/>
          </a:bodyPr>
          <a:lstStyle/>
          <a:p>
            <a:r>
              <a:rPr lang="en-US" sz="2400" b="1" dirty="0">
                <a:solidFill>
                  <a:prstClr val="white"/>
                </a:solidFill>
                <a:latin typeface="Arial" panose="020B0604020202020204" pitchFamily="34" charset="0"/>
                <a:cs typeface="Arial" panose="020B0604020202020204" pitchFamily="34" charset="0"/>
              </a:rPr>
              <a:t>SHARP Program:  </a:t>
            </a:r>
            <a:r>
              <a:rPr lang="en-US" sz="2400" b="1" i="1" dirty="0">
                <a:solidFill>
                  <a:prstClr val="white"/>
                </a:solidFill>
                <a:latin typeface="Arial" panose="020B0604020202020204" pitchFamily="34" charset="0"/>
                <a:cs typeface="Arial" panose="020B0604020202020204" pitchFamily="34" charset="0"/>
              </a:rPr>
              <a:t>I AM THE FORCE BEHIND THE FIGHT</a:t>
            </a:r>
            <a:endParaRPr lang="en-US" sz="2400" i="1" dirty="0">
              <a:solidFill>
                <a:prstClr val="white"/>
              </a:solidFill>
              <a:latin typeface="Calibri"/>
              <a:cs typeface="Arial" pitchFamily="34" charset="0"/>
            </a:endParaRPr>
          </a:p>
        </p:txBody>
      </p:sp>
      <p:pic>
        <p:nvPicPr>
          <p:cNvPr id="15" name="Picture 2"/>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311526" y="1504157"/>
            <a:ext cx="5568951"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8"/>
          <p:cNvGrpSpPr>
            <a:grpSpLocks/>
          </p:cNvGrpSpPr>
          <p:nvPr userDrawn="1"/>
        </p:nvGrpSpPr>
        <p:grpSpPr bwMode="auto">
          <a:xfrm>
            <a:off x="1970617" y="3844925"/>
            <a:ext cx="8288867" cy="82550"/>
            <a:chOff x="1463626" y="3863975"/>
            <a:chExt cx="6216748" cy="82613"/>
          </a:xfrm>
        </p:grpSpPr>
        <p:cxnSp>
          <p:nvCxnSpPr>
            <p:cNvPr id="17" name="Straight Connector 3"/>
            <p:cNvCxnSpPr/>
            <p:nvPr/>
          </p:nvCxnSpPr>
          <p:spPr>
            <a:xfrm>
              <a:off x="1463626" y="3904487"/>
              <a:ext cx="2971800" cy="1588"/>
            </a:xfrm>
            <a:prstGeom prst="line">
              <a:avLst/>
            </a:prstGeom>
            <a:ln w="9525" cap="flat" cmpd="sng" algn="ctr">
              <a:solidFill>
                <a:schemeClr val="bg2">
                  <a:lumMod val="75000"/>
                </a:schemeClr>
              </a:solidFill>
              <a:prstDash val="solid"/>
            </a:ln>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a:off x="4708574" y="3904487"/>
              <a:ext cx="2971800" cy="1588"/>
            </a:xfrm>
            <a:prstGeom prst="line">
              <a:avLst/>
            </a:prstGeom>
            <a:ln w="9525" cap="flat" cmpd="sng" algn="ctr">
              <a:solidFill>
                <a:schemeClr val="bg2">
                  <a:lumMod val="75000"/>
                </a:schemeClr>
              </a:solidFill>
              <a:prstDash val="solid"/>
            </a:ln>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sp>
          <p:nvSpPr>
            <p:cNvPr id="19" name="Oval 5"/>
            <p:cNvSpPr>
              <a:spLocks noChangeAspect="1" noChangeArrowheads="1"/>
            </p:cNvSpPr>
            <p:nvPr/>
          </p:nvSpPr>
          <p:spPr bwMode="auto">
            <a:xfrm>
              <a:off x="4530724" y="3863975"/>
              <a:ext cx="82551" cy="82613"/>
            </a:xfrm>
            <a:prstGeom prst="ellipse">
              <a:avLst/>
            </a:prstGeom>
            <a:solidFill>
              <a:srgbClr val="9F883D"/>
            </a:solidFill>
            <a:ln w="38100">
              <a:noFill/>
              <a:round/>
              <a:headEnd/>
              <a:tailEnd/>
            </a:ln>
          </p:spPr>
          <p:txBody>
            <a:bodyPr anchor="ctr"/>
            <a:lstStyle/>
            <a:p>
              <a:pPr algn="ctr" fontAlgn="base">
                <a:spcBef>
                  <a:spcPct val="0"/>
                </a:spcBef>
                <a:spcAft>
                  <a:spcPct val="0"/>
                </a:spcAft>
                <a:defRPr/>
              </a:pPr>
              <a:endParaRPr lang="en-US" sz="1200" dirty="0">
                <a:solidFill>
                  <a:srgbClr val="FFFFFF"/>
                </a:solidFill>
                <a:cs typeface="Arial" pitchFamily="34" charset="0"/>
              </a:endParaRPr>
            </a:p>
          </p:txBody>
        </p:sp>
      </p:grpSp>
      <p:pic>
        <p:nvPicPr>
          <p:cNvPr id="20" name="Picture 12"/>
          <p:cNvPicPr>
            <a:picLocks noChangeAspect="1" noChangeArrowheads="1"/>
          </p:cNvPicPr>
          <p:nvPr userDrawn="1"/>
        </p:nvPicPr>
        <p:blipFill>
          <a:blip r:embed="rId4" cstate="print"/>
          <a:srcRect/>
          <a:stretch>
            <a:fillRect/>
          </a:stretch>
        </p:blipFill>
        <p:spPr bwMode="auto">
          <a:xfrm>
            <a:off x="2286000" y="168276"/>
            <a:ext cx="7620000" cy="885825"/>
          </a:xfrm>
          <a:prstGeom prst="rect">
            <a:avLst/>
          </a:prstGeom>
          <a:noFill/>
          <a:ln w="9525">
            <a:noFill/>
            <a:miter lim="800000"/>
            <a:headEnd/>
            <a:tailEnd/>
          </a:ln>
        </p:spPr>
      </p:pic>
      <p:sp>
        <p:nvSpPr>
          <p:cNvPr id="21" name="Subtitle 8"/>
          <p:cNvSpPr>
            <a:spLocks noGrp="1"/>
          </p:cNvSpPr>
          <p:nvPr>
            <p:ph type="subTitle" idx="1"/>
          </p:nvPr>
        </p:nvSpPr>
        <p:spPr>
          <a:xfrm>
            <a:off x="578436" y="4038600"/>
            <a:ext cx="11074400" cy="1143000"/>
          </a:xfrm>
          <a:prstGeom prst="rect">
            <a:avLst/>
          </a:prstGeom>
        </p:spPr>
        <p:txBody>
          <a:bodyPr>
            <a:noAutofit/>
          </a:bodyPr>
          <a:lstStyle>
            <a:lvl1pPr marL="0" indent="0" algn="ctr">
              <a:buNone/>
              <a:defRPr kumimoji="0" lang="en-US" sz="4000" b="1" i="0" kern="1200" spc="-100" baseline="0" dirty="0">
                <a:ln w="3200">
                  <a:noFill/>
                  <a:prstDash val="solid"/>
                  <a:round/>
                </a:ln>
                <a:solidFill>
                  <a:srgbClr val="5A5A59"/>
                </a:solidFill>
                <a:effectLst/>
                <a:latin typeface="Arial"/>
                <a:ea typeface="+mj-ea"/>
                <a:cs typeface="Aria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22" name="Title 27"/>
          <p:cNvSpPr>
            <a:spLocks noGrp="1"/>
          </p:cNvSpPr>
          <p:nvPr>
            <p:ph type="ctrTitle"/>
          </p:nvPr>
        </p:nvSpPr>
        <p:spPr>
          <a:xfrm>
            <a:off x="578436" y="1774263"/>
            <a:ext cx="11074400" cy="1905000"/>
          </a:xfrm>
          <a:prstGeom prst="rect">
            <a:avLst/>
          </a:prstGeom>
          <a:ln w="6350" cap="rnd">
            <a:noFill/>
          </a:ln>
        </p:spPr>
        <p:txBody>
          <a:bodyPr anchor="b"/>
          <a:lstStyle>
            <a:lvl1pPr algn="ctr">
              <a:defRPr lang="en-US" sz="4400" b="1" i="0" dirty="0">
                <a:ln w="3200">
                  <a:noFill/>
                  <a:prstDash val="solid"/>
                  <a:round/>
                </a:ln>
                <a:solidFill>
                  <a:srgbClr val="9F883D"/>
                </a:solidFill>
                <a:effectLst/>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4702539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467119" y="990600"/>
            <a:ext cx="5413248"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half" idx="2"/>
          </p:nvPr>
        </p:nvSpPr>
        <p:spPr>
          <a:xfrm>
            <a:off x="6189814" y="990600"/>
            <a:ext cx="5628881"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title"/>
          </p:nvPr>
        </p:nvSpPr>
        <p:spPr>
          <a:xfrm>
            <a:off x="6807200" y="-14288"/>
            <a:ext cx="5429251" cy="1004888"/>
          </a:xfrm>
          <a:prstGeom prst="rect">
            <a:avLst/>
          </a:prstGeom>
        </p:spPr>
        <p:txBody>
          <a:bodyPr/>
          <a:lstStyle>
            <a:lvl1pPr>
              <a:defRPr sz="2800" b="1">
                <a:solidFill>
                  <a:schemeClr val="bg1"/>
                </a:solidFill>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85625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Title">
    <p:spTree>
      <p:nvGrpSpPr>
        <p:cNvPr id="1" name=""/>
        <p:cNvGrpSpPr/>
        <p:nvPr/>
      </p:nvGrpSpPr>
      <p:grpSpPr>
        <a:xfrm>
          <a:off x="0" y="0"/>
          <a:ext cx="0" cy="0"/>
          <a:chOff x="0" y="0"/>
          <a:chExt cx="0" cy="0"/>
        </a:xfrm>
      </p:grpSpPr>
      <p:sp>
        <p:nvSpPr>
          <p:cNvPr id="5" name="Title 1"/>
          <p:cNvSpPr>
            <a:spLocks noGrp="1"/>
          </p:cNvSpPr>
          <p:nvPr>
            <p:ph type="title"/>
          </p:nvPr>
        </p:nvSpPr>
        <p:spPr>
          <a:xfrm>
            <a:off x="6807200" y="-14288"/>
            <a:ext cx="5429251" cy="1004888"/>
          </a:xfrm>
          <a:prstGeom prst="rect">
            <a:avLst/>
          </a:prstGeom>
        </p:spPr>
        <p:txBody>
          <a:bodyPr/>
          <a:lstStyle>
            <a:lvl1pPr>
              <a:defRPr sz="2800" b="1">
                <a:solidFill>
                  <a:schemeClr val="bg1"/>
                </a:solidFill>
                <a:effectLst/>
              </a:defRPr>
            </a:lvl1pPr>
          </a:lstStyle>
          <a:p>
            <a:r>
              <a:rPr lang="en-US" dirty="0" smtClean="0"/>
              <a:t>Click to edit Master title style</a:t>
            </a:r>
            <a:endParaRPr lang="en-US" dirty="0"/>
          </a:p>
        </p:txBody>
      </p:sp>
      <p:sp>
        <p:nvSpPr>
          <p:cNvPr id="7" name="Text Placeholder 5"/>
          <p:cNvSpPr>
            <a:spLocks noGrp="1"/>
          </p:cNvSpPr>
          <p:nvPr>
            <p:ph type="body" sz="quarter" idx="10"/>
          </p:nvPr>
        </p:nvSpPr>
        <p:spPr>
          <a:xfrm>
            <a:off x="463296" y="1143000"/>
            <a:ext cx="11253216" cy="4953000"/>
          </a:xfrm>
        </p:spPr>
        <p:txBody>
          <a:bodyPr/>
          <a:lstStyle>
            <a:lvl1pPr marL="341313" indent="-341313">
              <a:tabLst>
                <a:tab pos="341313" algn="l"/>
              </a:tab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5962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cxnSp>
        <p:nvCxnSpPr>
          <p:cNvPr id="9" name="Straight Connector 6"/>
          <p:cNvCxnSpPr/>
          <p:nvPr/>
        </p:nvCxnSpPr>
        <p:spPr>
          <a:xfrm>
            <a:off x="467119" y="-2024063"/>
            <a:ext cx="5535067" cy="0"/>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10" name="Straight Connector 7"/>
          <p:cNvCxnSpPr/>
          <p:nvPr/>
        </p:nvCxnSpPr>
        <p:spPr>
          <a:xfrm>
            <a:off x="6283628" y="-2024063"/>
            <a:ext cx="5535067" cy="0"/>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sp>
        <p:nvSpPr>
          <p:cNvPr id="13" name="Text Placeholder 2"/>
          <p:cNvSpPr>
            <a:spLocks noGrp="1"/>
          </p:cNvSpPr>
          <p:nvPr>
            <p:ph type="body" idx="1"/>
          </p:nvPr>
        </p:nvSpPr>
        <p:spPr>
          <a:xfrm>
            <a:off x="467119" y="971072"/>
            <a:ext cx="5529399"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ctr">
              <a:lnSpc>
                <a:spcPct val="100000"/>
              </a:lnSpc>
              <a:spcBef>
                <a:spcPts val="0"/>
              </a:spcBef>
              <a:buNone/>
              <a:defRPr sz="2400" b="1">
                <a:solidFill>
                  <a:schemeClr val="bg1"/>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16" name="Content Placeholder 31"/>
          <p:cNvSpPr>
            <a:spLocks noGrp="1"/>
          </p:cNvSpPr>
          <p:nvPr>
            <p:ph sz="half" idx="2"/>
          </p:nvPr>
        </p:nvSpPr>
        <p:spPr>
          <a:xfrm>
            <a:off x="467120" y="1809272"/>
            <a:ext cx="5527281" cy="4286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33"/>
          <p:cNvSpPr>
            <a:spLocks noGrp="1"/>
          </p:cNvSpPr>
          <p:nvPr>
            <p:ph sz="quarter" idx="4"/>
          </p:nvPr>
        </p:nvSpPr>
        <p:spPr>
          <a:xfrm>
            <a:off x="6199718" y="1809272"/>
            <a:ext cx="5618977" cy="4286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1"/>
          <p:cNvSpPr>
            <a:spLocks noGrp="1"/>
          </p:cNvSpPr>
          <p:nvPr>
            <p:ph type="body" idx="3"/>
          </p:nvPr>
        </p:nvSpPr>
        <p:spPr>
          <a:xfrm>
            <a:off x="6197601" y="971072"/>
            <a:ext cx="5621095"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ctr">
              <a:spcBef>
                <a:spcPts val="0"/>
              </a:spcBef>
              <a:buNone/>
              <a:defRPr kumimoji="0" lang="en-US" sz="2400" b="1" kern="1200" baseline="0" dirty="0" smtClean="0">
                <a:solidFill>
                  <a:schemeClr val="bg1"/>
                </a:solidFill>
                <a:latin typeface="Arial" pitchFamily="34" charset="0"/>
                <a:ea typeface="+mn-ea"/>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19" name="Title 1"/>
          <p:cNvSpPr>
            <a:spLocks noGrp="1"/>
          </p:cNvSpPr>
          <p:nvPr>
            <p:ph type="title"/>
          </p:nvPr>
        </p:nvSpPr>
        <p:spPr>
          <a:xfrm>
            <a:off x="6807200" y="-14288"/>
            <a:ext cx="5429251" cy="9286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pic>
        <p:nvPicPr>
          <p:cNvPr id="2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19"/>
          <a:stretch/>
        </p:blipFill>
        <p:spPr bwMode="auto">
          <a:xfrm>
            <a:off x="-101600" y="6172200"/>
            <a:ext cx="123952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a:spLocks noChangeArrowheads="1"/>
          </p:cNvSpPr>
          <p:nvPr userDrawn="1"/>
        </p:nvSpPr>
        <p:spPr bwMode="white">
          <a:xfrm>
            <a:off x="11347451" y="6508751"/>
            <a:ext cx="844549" cy="2762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fontAlgn="base">
              <a:spcBef>
                <a:spcPct val="0"/>
              </a:spcBef>
              <a:spcAft>
                <a:spcPct val="0"/>
              </a:spcAft>
              <a:defRPr/>
            </a:pPr>
            <a:fld id="{40B67756-FD0C-44F0-8819-64D5B9524524}" type="slidenum">
              <a:rPr lang="en-US" sz="1200" smtClean="0">
                <a:solidFill>
                  <a:prstClr val="white"/>
                </a:solidFill>
              </a:rPr>
              <a:pPr algn="ctr" fontAlgn="base">
                <a:spcBef>
                  <a:spcPct val="0"/>
                </a:spcBef>
                <a:spcAft>
                  <a:spcPct val="0"/>
                </a:spcAft>
                <a:defRPr/>
              </a:pPr>
              <a:t>‹#›</a:t>
            </a:fld>
            <a:endParaRPr lang="en-US" sz="1200" dirty="0" smtClean="0">
              <a:solidFill>
                <a:prstClr val="white"/>
              </a:solidFill>
            </a:endParaRPr>
          </a:p>
        </p:txBody>
      </p:sp>
      <p:sp>
        <p:nvSpPr>
          <p:cNvPr id="22" name="Rectangle 21"/>
          <p:cNvSpPr/>
          <p:nvPr userDrawn="1"/>
        </p:nvSpPr>
        <p:spPr>
          <a:xfrm>
            <a:off x="609600" y="6324601"/>
            <a:ext cx="11074400" cy="461665"/>
          </a:xfrm>
          <a:prstGeom prst="rect">
            <a:avLst/>
          </a:prstGeom>
        </p:spPr>
        <p:txBody>
          <a:bodyPr wrap="square">
            <a:spAutoFit/>
          </a:bodyPr>
          <a:lstStyle/>
          <a:p>
            <a:r>
              <a:rPr lang="en-US" sz="2400" b="1" dirty="0">
                <a:solidFill>
                  <a:prstClr val="white"/>
                </a:solidFill>
                <a:latin typeface="Arial" panose="020B0604020202020204" pitchFamily="34" charset="0"/>
                <a:cs typeface="Arial" panose="020B0604020202020204" pitchFamily="34" charset="0"/>
              </a:rPr>
              <a:t>SHARP Program:  </a:t>
            </a:r>
            <a:r>
              <a:rPr lang="en-US" sz="2400" b="1" i="1" dirty="0">
                <a:solidFill>
                  <a:prstClr val="white"/>
                </a:solidFill>
                <a:latin typeface="Arial" panose="020B0604020202020204" pitchFamily="34" charset="0"/>
                <a:cs typeface="Arial" panose="020B0604020202020204" pitchFamily="34" charset="0"/>
              </a:rPr>
              <a:t>I AM THE FORCE BEHIND THE FIGHT</a:t>
            </a:r>
            <a:endParaRPr lang="en-US" sz="2400" i="1" dirty="0">
              <a:solidFill>
                <a:prstClr val="white"/>
              </a:solidFill>
              <a:latin typeface="Calibri"/>
              <a:cs typeface="Arial" pitchFamily="34" charset="0"/>
            </a:endParaRPr>
          </a:p>
        </p:txBody>
      </p:sp>
      <p:pic>
        <p:nvPicPr>
          <p:cNvPr id="23" name="Picture 9"/>
          <p:cNvPicPr>
            <a:picLocks noChangeAspect="1" noChangeArrowheads="1"/>
          </p:cNvPicPr>
          <p:nvPr userDrawn="1"/>
        </p:nvPicPr>
        <p:blipFill>
          <a:blip r:embed="rId3" cstate="print"/>
          <a:srcRect/>
          <a:stretch>
            <a:fillRect/>
          </a:stretch>
        </p:blipFill>
        <p:spPr bwMode="auto">
          <a:xfrm>
            <a:off x="2117" y="1"/>
            <a:ext cx="6703483" cy="787659"/>
          </a:xfrm>
          <a:prstGeom prst="rect">
            <a:avLst/>
          </a:prstGeom>
          <a:noFill/>
          <a:ln w="9525">
            <a:noFill/>
            <a:miter lim="800000"/>
            <a:headEnd/>
            <a:tailEnd/>
          </a:ln>
        </p:spPr>
      </p:pic>
    </p:spTree>
    <p:extLst>
      <p:ext uri="{BB962C8B-B14F-4D97-AF65-F5344CB8AC3E}">
        <p14:creationId xmlns:p14="http://schemas.microsoft.com/office/powerpoint/2010/main" val="664562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807200" y="-14288"/>
            <a:ext cx="5429251" cy="10048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02517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785" y="1066800"/>
            <a:ext cx="11256433"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6807200" y="-14288"/>
            <a:ext cx="5429251" cy="10048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18928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19"/>
          <a:stretch/>
        </p:blipFill>
        <p:spPr bwMode="auto">
          <a:xfrm>
            <a:off x="-101600" y="6172200"/>
            <a:ext cx="123952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609600" y="6324601"/>
            <a:ext cx="11074400" cy="461665"/>
          </a:xfrm>
          <a:prstGeom prst="rect">
            <a:avLst/>
          </a:prstGeom>
        </p:spPr>
        <p:txBody>
          <a:bodyPr wrap="square">
            <a:spAutoFit/>
          </a:bodyPr>
          <a:lstStyle/>
          <a:p>
            <a:r>
              <a:rPr lang="en-US" sz="2400" b="1" dirty="0">
                <a:solidFill>
                  <a:prstClr val="white"/>
                </a:solidFill>
                <a:latin typeface="Arial" panose="020B0604020202020204" pitchFamily="34" charset="0"/>
                <a:cs typeface="Arial" panose="020B0604020202020204" pitchFamily="34" charset="0"/>
              </a:rPr>
              <a:t>SHARP Program:  </a:t>
            </a:r>
            <a:r>
              <a:rPr lang="en-US" sz="2400" b="1" i="1" dirty="0">
                <a:solidFill>
                  <a:prstClr val="white"/>
                </a:solidFill>
                <a:latin typeface="Arial" panose="020B0604020202020204" pitchFamily="34" charset="0"/>
                <a:cs typeface="Arial" panose="020B0604020202020204" pitchFamily="34" charset="0"/>
              </a:rPr>
              <a:t>I AM THE FORCE BEHIND THE FIGHT</a:t>
            </a:r>
            <a:endParaRPr lang="en-US" sz="2400" i="1" dirty="0">
              <a:solidFill>
                <a:prstClr val="white"/>
              </a:solidFill>
              <a:latin typeface="Calibri"/>
              <a:cs typeface="Arial" pitchFamily="34" charset="0"/>
            </a:endParaRPr>
          </a:p>
        </p:txBody>
      </p:sp>
      <p:pic>
        <p:nvPicPr>
          <p:cNvPr id="12" name="Picture 11"/>
          <p:cNvPicPr>
            <a:picLocks noChangeAspect="1" noChangeArrowheads="1"/>
          </p:cNvPicPr>
          <p:nvPr userDrawn="1"/>
        </p:nvPicPr>
        <p:blipFill>
          <a:blip r:embed="rId3" cstate="print"/>
          <a:srcRect/>
          <a:stretch>
            <a:fillRect/>
          </a:stretch>
        </p:blipFill>
        <p:spPr bwMode="auto">
          <a:xfrm>
            <a:off x="1900968" y="926980"/>
            <a:ext cx="7620000" cy="895350"/>
          </a:xfrm>
          <a:prstGeom prst="rect">
            <a:avLst/>
          </a:prstGeom>
          <a:noFill/>
          <a:ln w="9525">
            <a:noFill/>
            <a:miter lim="800000"/>
            <a:headEnd/>
            <a:tailEnd/>
          </a:ln>
        </p:spPr>
      </p:pic>
      <p:sp>
        <p:nvSpPr>
          <p:cNvPr id="13" name="Rectangle 1027"/>
          <p:cNvSpPr>
            <a:spLocks noGrp="1" noChangeArrowheads="1"/>
          </p:cNvSpPr>
          <p:nvPr>
            <p:ph type="ctrTitle" sz="quarter"/>
          </p:nvPr>
        </p:nvSpPr>
        <p:spPr>
          <a:xfrm>
            <a:off x="551162" y="3429000"/>
            <a:ext cx="10319615" cy="990600"/>
          </a:xfrm>
          <a:prstGeom prst="rect">
            <a:avLst/>
          </a:prstGeom>
          <a:ln w="12700"/>
        </p:spPr>
        <p:txBody>
          <a:bodyPr wrap="none" lIns="91440" tIns="45720" rIns="91440" bIns="45720"/>
          <a:lstStyle>
            <a:lvl1pPr algn="ctr">
              <a:defRPr kumimoji="0" lang="en-US" sz="3200" b="0" kern="1200" spc="-100" baseline="0" dirty="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latin typeface="Arial" pitchFamily="34" charset="0"/>
                <a:ea typeface="+mj-ea"/>
                <a:cs typeface="Arial" pitchFamily="34" charset="0"/>
              </a:defRPr>
            </a:lvl1pPr>
          </a:lstStyle>
          <a:p>
            <a:r>
              <a:rPr lang="en-US" dirty="0" smtClean="0"/>
              <a:t>Click to edit Master title style</a:t>
            </a:r>
            <a:endParaRPr lang="en-US" dirty="0"/>
          </a:p>
        </p:txBody>
      </p:sp>
      <p:grpSp>
        <p:nvGrpSpPr>
          <p:cNvPr id="14" name="Group 13"/>
          <p:cNvGrpSpPr/>
          <p:nvPr userDrawn="1"/>
        </p:nvGrpSpPr>
        <p:grpSpPr>
          <a:xfrm>
            <a:off x="1566470" y="2819400"/>
            <a:ext cx="8288997" cy="46038"/>
            <a:chOff x="1463626" y="3863975"/>
            <a:chExt cx="6216748" cy="46038"/>
          </a:xfrm>
        </p:grpSpPr>
        <p:cxnSp>
          <p:nvCxnSpPr>
            <p:cNvPr id="15" name="Straight Connector 3"/>
            <p:cNvCxnSpPr/>
            <p:nvPr/>
          </p:nvCxnSpPr>
          <p:spPr>
            <a:xfrm>
              <a:off x="1463626" y="3888922"/>
              <a:ext cx="2971800" cy="1588"/>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16" name="Straight Connector 4"/>
            <p:cNvCxnSpPr/>
            <p:nvPr/>
          </p:nvCxnSpPr>
          <p:spPr>
            <a:xfrm>
              <a:off x="4708574" y="3888922"/>
              <a:ext cx="2971800" cy="1588"/>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sp>
          <p:nvSpPr>
            <p:cNvPr id="17" name="Oval 5"/>
            <p:cNvSpPr/>
            <p:nvPr/>
          </p:nvSpPr>
          <p:spPr>
            <a:xfrm>
              <a:off x="4540250" y="3863975"/>
              <a:ext cx="46038" cy="46038"/>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base">
                <a:spcBef>
                  <a:spcPct val="0"/>
                </a:spcBef>
                <a:spcAft>
                  <a:spcPct val="0"/>
                </a:spcAft>
                <a:defRPr/>
              </a:pPr>
              <a:endParaRPr lang="en-US" sz="1200" dirty="0">
                <a:solidFill>
                  <a:prstClr val="white"/>
                </a:solidFill>
              </a:endParaRPr>
            </a:p>
          </p:txBody>
        </p:sp>
      </p:grpSp>
    </p:spTree>
    <p:extLst>
      <p:ext uri="{BB962C8B-B14F-4D97-AF65-F5344CB8AC3E}">
        <p14:creationId xmlns:p14="http://schemas.microsoft.com/office/powerpoint/2010/main" val="188827729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55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219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9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7924800" y="-14288"/>
            <a:ext cx="4311651" cy="10048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2193061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467119" y="1206250"/>
            <a:ext cx="5413248"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half" idx="2"/>
          </p:nvPr>
        </p:nvSpPr>
        <p:spPr>
          <a:xfrm>
            <a:off x="6189814" y="1206250"/>
            <a:ext cx="5628881"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6807200" y="-14288"/>
            <a:ext cx="5429251" cy="10048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047241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303475"/>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127387"/>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303475"/>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127387"/>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3684233" y="104707"/>
            <a:ext cx="8381544" cy="529959"/>
          </a:xfrm>
        </p:spPr>
        <p:txBody>
          <a:bodyPr/>
          <a:lstStyle/>
          <a:p>
            <a:r>
              <a:rPr lang="en-US" smtClean="0"/>
              <a:t>Click to edit Master title style</a:t>
            </a:r>
            <a:endParaRPr lang="en-US"/>
          </a:p>
        </p:txBody>
      </p:sp>
    </p:spTree>
    <p:extLst>
      <p:ext uri="{BB962C8B-B14F-4D97-AF65-F5344CB8AC3E}">
        <p14:creationId xmlns:p14="http://schemas.microsoft.com/office/powerpoint/2010/main" val="908094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818345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Sli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301753" y="1381129"/>
            <a:ext cx="10247313" cy="46513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10271283" y="79513"/>
            <a:ext cx="1920719" cy="523220"/>
          </a:xfrm>
          <a:prstGeom prst="rect">
            <a:avLst/>
          </a:prstGeom>
          <a:noFill/>
        </p:spPr>
        <p:txBody>
          <a:bodyPr wrap="none" rtlCol="0">
            <a:spAutoFit/>
          </a:bodyPr>
          <a:lstStyle/>
          <a:p>
            <a:r>
              <a:rPr lang="en-US" sz="2800" b="1" dirty="0" smtClean="0">
                <a:solidFill>
                  <a:srgbClr val="FFD531"/>
                </a:solidFill>
                <a:latin typeface="Arial" panose="020B0604020202020204" pitchFamily="34" charset="0"/>
                <a:cs typeface="Arial" panose="020B0604020202020204" pitchFamily="34" charset="0"/>
              </a:rPr>
              <a:t>Summary </a:t>
            </a:r>
            <a:endParaRPr lang="en-US" sz="2800" b="1" dirty="0">
              <a:solidFill>
                <a:srgbClr val="FFD53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3304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73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
          <a:stretch/>
        </p:blipFill>
        <p:spPr bwMode="auto">
          <a:xfrm>
            <a:off x="0" y="6172200"/>
            <a:ext cx="121920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311525" y="1467827"/>
            <a:ext cx="5568951"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3"/>
          <p:cNvCxnSpPr/>
          <p:nvPr/>
        </p:nvCxnSpPr>
        <p:spPr>
          <a:xfrm>
            <a:off x="1951501" y="3888922"/>
            <a:ext cx="3962400" cy="1588"/>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7" name="Straight Connector 4"/>
          <p:cNvCxnSpPr/>
          <p:nvPr/>
        </p:nvCxnSpPr>
        <p:spPr>
          <a:xfrm>
            <a:off x="6278099" y="3888922"/>
            <a:ext cx="3962400" cy="1588"/>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sp>
        <p:nvSpPr>
          <p:cNvPr id="8" name="Oval 5"/>
          <p:cNvSpPr>
            <a:spLocks noChangeArrowheads="1"/>
          </p:cNvSpPr>
          <p:nvPr/>
        </p:nvSpPr>
        <p:spPr bwMode="auto">
          <a:xfrm>
            <a:off x="6053667" y="3863975"/>
            <a:ext cx="61384" cy="46038"/>
          </a:xfrm>
          <a:prstGeom prst="ellipse">
            <a:avLst/>
          </a:prstGeom>
          <a:solidFill>
            <a:schemeClr val="accent2"/>
          </a:solidFill>
          <a:ln w="38100">
            <a:solidFill>
              <a:schemeClr val="accent2"/>
            </a:solidFill>
            <a:round/>
            <a:headEnd/>
            <a:tailEnd/>
          </a:ln>
          <a:effectLst>
            <a:outerShdw blurRad="63500" algn="tl" rotWithShape="0">
              <a:srgbClr val="000000">
                <a:alpha val="54999"/>
              </a:srgbClr>
            </a:outerShdw>
          </a:effectLst>
        </p:spPr>
        <p:txBody>
          <a:bodyPr anchor="ctr"/>
          <a:lstStyle/>
          <a:p>
            <a:pPr algn="ctr" fontAlgn="base">
              <a:spcBef>
                <a:spcPct val="0"/>
              </a:spcBef>
              <a:spcAft>
                <a:spcPct val="0"/>
              </a:spcAft>
              <a:defRPr/>
            </a:pPr>
            <a:endParaRPr lang="en-US" sz="1200" dirty="0">
              <a:solidFill>
                <a:prstClr val="white"/>
              </a:solidFill>
              <a:ea typeface="ＭＳ Ｐゴシック" pitchFamily="34" charset="-128"/>
              <a:cs typeface="Arial" pitchFamily="34" charset="0"/>
            </a:endParaRPr>
          </a:p>
        </p:txBody>
      </p:sp>
      <p:sp>
        <p:nvSpPr>
          <p:cNvPr id="9" name="Subtitle 8"/>
          <p:cNvSpPr>
            <a:spLocks noGrp="1"/>
          </p:cNvSpPr>
          <p:nvPr>
            <p:ph type="subTitle" idx="1"/>
          </p:nvPr>
        </p:nvSpPr>
        <p:spPr>
          <a:xfrm>
            <a:off x="609600" y="4038600"/>
            <a:ext cx="11074400" cy="1143000"/>
          </a:xfrm>
        </p:spPr>
        <p:txBody>
          <a:bodyPr>
            <a:noAutofit/>
          </a:bodyPr>
          <a:lstStyle>
            <a:lvl1pPr marL="0" indent="0" algn="ctr">
              <a:buNone/>
              <a:defRPr kumimoji="0" lang="en-US" sz="3200" b="0" kern="1200" spc="-100" baseline="0" dirty="0">
                <a:ln w="3200">
                  <a:solidFill>
                    <a:schemeClr val="bg2">
                      <a:shade val="75000"/>
                      <a:alpha val="25000"/>
                    </a:schemeClr>
                  </a:solidFill>
                  <a:prstDash val="solid"/>
                  <a:round/>
                </a:ln>
                <a:solidFill>
                  <a:schemeClr val="tx2">
                    <a:lumMod val="25000"/>
                  </a:schemeClr>
                </a:solidFill>
                <a:effectLst>
                  <a:innerShdw blurRad="50800" dist="25400" dir="13500000">
                    <a:srgbClr val="000000">
                      <a:alpha val="70000"/>
                    </a:srgbClr>
                  </a:innerShdw>
                </a:effectLst>
                <a:latin typeface="Arial" pitchFamily="34" charset="0"/>
                <a:ea typeface="+mj-ea"/>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28" name="Title 27"/>
          <p:cNvSpPr>
            <a:spLocks noGrp="1"/>
          </p:cNvSpPr>
          <p:nvPr>
            <p:ph type="ctrTitle"/>
          </p:nvPr>
        </p:nvSpPr>
        <p:spPr>
          <a:xfrm>
            <a:off x="609600" y="1828800"/>
            <a:ext cx="11074400" cy="1905000"/>
          </a:xfrm>
          <a:prstGeom prst="rect">
            <a:avLst/>
          </a:prstGeom>
          <a:ln w="6350" cap="rnd">
            <a:noFill/>
          </a:ln>
        </p:spPr>
        <p:txBody>
          <a:bodyPr>
            <a:noAutofit/>
          </a:bodyPr>
          <a:lstStyle>
            <a:lvl1pPr algn="ctr">
              <a:defRPr lang="en-US" sz="4800" b="0" dirty="0">
                <a:ln w="3200">
                  <a:solidFill>
                    <a:schemeClr val="bg2">
                      <a:shade val="75000"/>
                      <a:alpha val="25000"/>
                    </a:schemeClr>
                  </a:solidFill>
                  <a:prstDash val="solid"/>
                  <a:round/>
                </a:ln>
                <a:solidFill>
                  <a:schemeClr val="tx2">
                    <a:lumMod val="25000"/>
                  </a:schemeClr>
                </a:solidFill>
                <a:effectLst>
                  <a:innerShdw blurRad="50800" dist="25400" dir="13500000">
                    <a:srgbClr val="000000">
                      <a:alpha val="70000"/>
                    </a:srgbClr>
                  </a:innerShdw>
                </a:effectLst>
              </a:defRPr>
            </a:lvl1pPr>
          </a:lstStyle>
          <a:p>
            <a:r>
              <a:rPr lang="en-US" dirty="0" smtClean="0"/>
              <a:t>Click to edit Master title style</a:t>
            </a:r>
            <a:endParaRPr lang="en-US" dirty="0"/>
          </a:p>
        </p:txBody>
      </p:sp>
      <p:sp>
        <p:nvSpPr>
          <p:cNvPr id="16" name="Rectangle 15"/>
          <p:cNvSpPr/>
          <p:nvPr userDrawn="1"/>
        </p:nvSpPr>
        <p:spPr>
          <a:xfrm>
            <a:off x="1" y="6324601"/>
            <a:ext cx="12191999" cy="461665"/>
          </a:xfrm>
          <a:prstGeom prst="rect">
            <a:avLst/>
          </a:prstGeom>
        </p:spPr>
        <p:txBody>
          <a:bodyPr wrap="square">
            <a:spAutoFit/>
          </a:bodyPr>
          <a:lstStyle/>
          <a:p>
            <a:pPr algn="ctr"/>
            <a:r>
              <a:rPr lang="en-US" sz="2400" b="1" dirty="0" smtClean="0">
                <a:solidFill>
                  <a:prstClr val="white"/>
                </a:solidFill>
                <a:latin typeface="Arial" panose="020B0604020202020204" pitchFamily="34" charset="0"/>
                <a:ea typeface="ＭＳ Ｐゴシック" pitchFamily="34" charset="-128"/>
                <a:cs typeface="Arial" panose="020B0604020202020204" pitchFamily="34" charset="0"/>
              </a:rPr>
              <a:t>SHARP Program: </a:t>
            </a:r>
            <a:r>
              <a:rPr lang="en-US" sz="2000" b="1" i="1" dirty="0" smtClean="0">
                <a:solidFill>
                  <a:prstClr val="white"/>
                </a:solidFill>
                <a:latin typeface="Arial" panose="020B0604020202020204" pitchFamily="34" charset="0"/>
                <a:ea typeface="ＭＳ Ｐゴシック" pitchFamily="34" charset="-128"/>
                <a:cs typeface="Arial" panose="020B0604020202020204" pitchFamily="34" charset="0"/>
              </a:rPr>
              <a:t>I AM THE FORCE BEHIND THE FIGHT </a:t>
            </a:r>
            <a:r>
              <a:rPr lang="en-US" sz="800" i="1" dirty="0" smtClean="0">
                <a:solidFill>
                  <a:prstClr val="white"/>
                </a:solidFill>
                <a:latin typeface="Arial" panose="020B0604020202020204" pitchFamily="34" charset="0"/>
                <a:ea typeface="ＭＳ Ｐゴシック" pitchFamily="34" charset="-128"/>
                <a:cs typeface="Arial" panose="020B0604020202020204" pitchFamily="34" charset="0"/>
              </a:rPr>
              <a:t>V10.1</a:t>
            </a:r>
            <a:endParaRPr lang="en-US" sz="800" i="1" dirty="0">
              <a:solidFill>
                <a:prstClr val="white"/>
              </a:solidFill>
              <a:latin typeface="Calibri"/>
              <a:ea typeface="ＭＳ Ｐゴシック" pitchFamily="34" charset="-128"/>
              <a:cs typeface="Arial" pitchFamily="34" charset="0"/>
            </a:endParaRPr>
          </a:p>
        </p:txBody>
      </p:sp>
      <p:pic>
        <p:nvPicPr>
          <p:cNvPr id="11" name="Picture 11"/>
          <p:cNvPicPr>
            <a:picLocks noChangeAspect="1" noChangeArrowheads="1"/>
          </p:cNvPicPr>
          <p:nvPr userDrawn="1"/>
        </p:nvPicPr>
        <p:blipFill>
          <a:blip r:embed="rId4" cstate="print"/>
          <a:srcRect/>
          <a:stretch>
            <a:fillRect/>
          </a:stretch>
        </p:blipFill>
        <p:spPr bwMode="auto">
          <a:xfrm>
            <a:off x="2305051" y="475672"/>
            <a:ext cx="7620000" cy="885825"/>
          </a:xfrm>
          <a:prstGeom prst="rect">
            <a:avLst/>
          </a:prstGeom>
          <a:noFill/>
          <a:ln w="9525">
            <a:noFill/>
            <a:miter lim="800000"/>
            <a:headEnd/>
            <a:tailEnd/>
          </a:ln>
        </p:spPr>
      </p:pic>
    </p:spTree>
    <p:extLst>
      <p:ext uri="{BB962C8B-B14F-4D97-AF65-F5344CB8AC3E}">
        <p14:creationId xmlns:p14="http://schemas.microsoft.com/office/powerpoint/2010/main" val="40621337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467119" y="1206250"/>
            <a:ext cx="5413248"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half" idx="2"/>
          </p:nvPr>
        </p:nvSpPr>
        <p:spPr>
          <a:xfrm>
            <a:off x="6189814" y="1206250"/>
            <a:ext cx="5628881"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6807200" y="-14288"/>
            <a:ext cx="5429251" cy="10048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372313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6.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6.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9.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6.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408934"/>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0" y="-18491"/>
            <a:ext cx="12192000" cy="7730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6409" y="171642"/>
            <a:ext cx="2535091" cy="392833"/>
          </a:xfrm>
          <a:prstGeom prst="rect">
            <a:avLst/>
          </a:prstGeom>
        </p:spPr>
      </p:pic>
      <p:sp>
        <p:nvSpPr>
          <p:cNvPr id="9" name="Rectangle 8"/>
          <p:cNvSpPr/>
          <p:nvPr userDrawn="1"/>
        </p:nvSpPr>
        <p:spPr>
          <a:xfrm>
            <a:off x="0" y="6414604"/>
            <a:ext cx="12192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10558028" y="6556859"/>
            <a:ext cx="1434877" cy="172695"/>
          </a:xfrm>
          <a:prstGeom prst="rect">
            <a:avLst/>
          </a:prstGeom>
          <a:noFill/>
        </p:spPr>
        <p:txBody>
          <a:bodyPr wrap="square" lIns="0" tIns="0" rIns="0" bIns="0" rtlCol="0">
            <a:noAutofit/>
          </a:bodyPr>
          <a:lstStyle/>
          <a:p>
            <a:pPr algn="r"/>
            <a:fld id="{F83E7189-670E-B443-AB3B-03126467AD4C}" type="slidenum">
              <a:rPr lang="en-US" sz="1200" smtClean="0">
                <a:solidFill>
                  <a:srgbClr val="FAC931"/>
                </a:solidFill>
                <a:latin typeface="Arial"/>
              </a:rPr>
              <a:pPr algn="r"/>
              <a:t>‹#›</a:t>
            </a:fld>
            <a:endParaRPr lang="en-US" sz="1200" dirty="0">
              <a:solidFill>
                <a:srgbClr val="FAC931"/>
              </a:solidFill>
              <a:latin typeface="Arial"/>
            </a:endParaRPr>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9040" y="6506485"/>
            <a:ext cx="1050029" cy="273445"/>
          </a:xfrm>
          <a:prstGeom prst="rect">
            <a:avLst/>
          </a:prstGeom>
        </p:spPr>
      </p:pic>
      <p:sp>
        <p:nvSpPr>
          <p:cNvPr id="2" name="Title Placeholder 1"/>
          <p:cNvSpPr>
            <a:spLocks noGrp="1"/>
          </p:cNvSpPr>
          <p:nvPr>
            <p:ph type="title"/>
          </p:nvPr>
        </p:nvSpPr>
        <p:spPr>
          <a:xfrm>
            <a:off x="3684233" y="104707"/>
            <a:ext cx="8381544" cy="529959"/>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758582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92" r:id="rId7"/>
  </p:sldLayoutIdLst>
  <p:timing>
    <p:tnLst>
      <p:par>
        <p:cTn id="1" dur="indefinite" restart="never" nodeType="tmRoot"/>
      </p:par>
    </p:tnLst>
  </p:timing>
  <p:txStyles>
    <p:titleStyle>
      <a:lvl1pPr algn="r" defTabSz="914377" rtl="0" eaLnBrk="1" latinLnBrk="0" hangingPunct="1">
        <a:lnSpc>
          <a:spcPct val="90000"/>
        </a:lnSpc>
        <a:spcBef>
          <a:spcPct val="0"/>
        </a:spcBef>
        <a:buNone/>
        <a:defRPr sz="2800" b="1" kern="1200">
          <a:solidFill>
            <a:srgbClr val="FFD53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63136"/>
          </a:schemeClr>
        </a:solidFill>
        <a:effectLst/>
      </p:bgPr>
    </p:bg>
    <p:spTree>
      <p:nvGrpSpPr>
        <p:cNvPr id="1" name=""/>
        <p:cNvGrpSpPr/>
        <p:nvPr/>
      </p:nvGrpSpPr>
      <p:grpSpPr>
        <a:xfrm>
          <a:off x="0" y="0"/>
          <a:ext cx="0" cy="0"/>
          <a:chOff x="0" y="0"/>
          <a:chExt cx="0" cy="0"/>
        </a:xfrm>
      </p:grpSpPr>
      <p:sp>
        <p:nvSpPr>
          <p:cNvPr id="1027" name="Text Placeholder 8"/>
          <p:cNvSpPr>
            <a:spLocks noGrp="1"/>
          </p:cNvSpPr>
          <p:nvPr>
            <p:ph type="body" idx="1"/>
          </p:nvPr>
        </p:nvSpPr>
        <p:spPr bwMode="auto">
          <a:xfrm>
            <a:off x="522818" y="1004888"/>
            <a:ext cx="11256433"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819"/>
          <a:stretch/>
        </p:blipFill>
        <p:spPr bwMode="auto">
          <a:xfrm>
            <a:off x="0" y="6172200"/>
            <a:ext cx="121920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userDrawn="1"/>
        </p:nvSpPr>
        <p:spPr>
          <a:xfrm>
            <a:off x="2117" y="6324601"/>
            <a:ext cx="12291483" cy="461665"/>
          </a:xfrm>
          <a:prstGeom prst="rect">
            <a:avLst/>
          </a:prstGeom>
        </p:spPr>
        <p:txBody>
          <a:bodyPr wrap="square">
            <a:spAutoFit/>
          </a:bodyPr>
          <a:lstStyle/>
          <a:p>
            <a:pPr algn="ctr">
              <a:defRPr/>
            </a:pPr>
            <a:r>
              <a:rPr lang="en-US" sz="2400" b="1" dirty="0" smtClean="0">
                <a:solidFill>
                  <a:prstClr val="white"/>
                </a:solidFill>
                <a:latin typeface="Arial" panose="020B0604020202020204" pitchFamily="34" charset="0"/>
                <a:ea typeface="ＭＳ Ｐゴシック" pitchFamily="34" charset="-128"/>
                <a:cs typeface="Arial" panose="020B0604020202020204" pitchFamily="34" charset="0"/>
              </a:rPr>
              <a:t>SHARP Program: </a:t>
            </a:r>
            <a:r>
              <a:rPr lang="en-US" sz="2000" b="1" i="1" dirty="0" smtClean="0">
                <a:solidFill>
                  <a:prstClr val="white"/>
                </a:solidFill>
                <a:latin typeface="Arial" panose="020B0604020202020204" pitchFamily="34" charset="0"/>
                <a:ea typeface="ＭＳ Ｐゴシック" pitchFamily="34" charset="-128"/>
                <a:cs typeface="Arial" panose="020B0604020202020204" pitchFamily="34" charset="0"/>
              </a:rPr>
              <a:t>I AM THE FORCE BEHIND THE FIGHT </a:t>
            </a:r>
            <a:r>
              <a:rPr lang="en-US" sz="800" i="1" dirty="0" smtClean="0">
                <a:solidFill>
                  <a:prstClr val="white"/>
                </a:solidFill>
                <a:latin typeface="Arial" panose="020B0604020202020204" pitchFamily="34" charset="0"/>
                <a:ea typeface="ＭＳ Ｐゴシック" pitchFamily="34" charset="-128"/>
                <a:cs typeface="Arial" panose="020B0604020202020204" pitchFamily="34" charset="0"/>
              </a:rPr>
              <a:t>V10.1</a:t>
            </a:r>
            <a:endParaRPr lang="en-US" sz="2400" i="1" dirty="0">
              <a:solidFill>
                <a:prstClr val="white"/>
              </a:solidFill>
              <a:latin typeface="Calibri"/>
              <a:ea typeface="ＭＳ Ｐゴシック" pitchFamily="34" charset="-128"/>
              <a:cs typeface="Arial" pitchFamily="34" charset="0"/>
            </a:endParaRPr>
          </a:p>
        </p:txBody>
      </p:sp>
      <p:pic>
        <p:nvPicPr>
          <p:cNvPr id="9" name="Picture 11"/>
          <p:cNvPicPr>
            <a:picLocks noChangeAspect="1" noChangeArrowheads="1"/>
          </p:cNvPicPr>
          <p:nvPr userDrawn="1"/>
        </p:nvPicPr>
        <p:blipFill>
          <a:blip r:embed="rId14" cstate="print"/>
          <a:srcRect/>
          <a:stretch>
            <a:fillRect/>
          </a:stretch>
        </p:blipFill>
        <p:spPr bwMode="auto">
          <a:xfrm>
            <a:off x="1" y="21450"/>
            <a:ext cx="6578009" cy="856000"/>
          </a:xfrm>
          <a:prstGeom prst="rect">
            <a:avLst/>
          </a:prstGeom>
          <a:noFill/>
          <a:ln w="9525">
            <a:noFill/>
            <a:miter lim="800000"/>
            <a:headEnd/>
            <a:tailEnd/>
          </a:ln>
        </p:spPr>
      </p:pic>
    </p:spTree>
    <p:extLst>
      <p:ext uri="{BB962C8B-B14F-4D97-AF65-F5344CB8AC3E}">
        <p14:creationId xmlns:p14="http://schemas.microsoft.com/office/powerpoint/2010/main" val="1529646471"/>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iming>
    <p:tnLst>
      <p:par>
        <p:cTn id="1" dur="indefinite" restart="never" nodeType="tmRoot"/>
      </p:par>
    </p:tnLst>
  </p:timing>
  <p:hf sldNum="0" hdr="0" ftr="0" dt="0"/>
  <p:txStyles>
    <p:titleStyle>
      <a:lvl1pPr algn="r" rtl="0" eaLnBrk="0" fontAlgn="base" hangingPunct="0">
        <a:spcBef>
          <a:spcPct val="0"/>
        </a:spcBef>
        <a:spcAft>
          <a:spcPct val="0"/>
        </a:spcAft>
        <a:defRPr lang="en-US" sz="3200" kern="1200" spc="-100" dirty="0">
          <a:ln w="3200">
            <a:solidFill>
              <a:schemeClr val="bg2">
                <a:shade val="75000"/>
                <a:alpha val="25000"/>
              </a:schemeClr>
            </a:solidFill>
            <a:prstDash val="solid"/>
            <a:round/>
          </a:ln>
          <a:solidFill>
            <a:srgbClr val="FFD531"/>
          </a:solidFill>
          <a:latin typeface="Arial" pitchFamily="34" charset="0"/>
          <a:ea typeface="ＭＳ Ｐゴシック" charset="0"/>
          <a:cs typeface="Arial" pitchFamily="34" charset="0"/>
        </a:defRPr>
      </a:lvl1pPr>
      <a:lvl2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2pPr>
      <a:lvl3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3pPr>
      <a:lvl4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4pPr>
      <a:lvl5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p:titleStyle>
    <p:body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63136"/>
          </a:schemeClr>
        </a:solidFill>
        <a:effectLst/>
      </p:bgPr>
    </p:bg>
    <p:spTree>
      <p:nvGrpSpPr>
        <p:cNvPr id="1" name=""/>
        <p:cNvGrpSpPr/>
        <p:nvPr/>
      </p:nvGrpSpPr>
      <p:grpSpPr>
        <a:xfrm>
          <a:off x="0" y="0"/>
          <a:ext cx="0" cy="0"/>
          <a:chOff x="0" y="0"/>
          <a:chExt cx="0" cy="0"/>
        </a:xfrm>
      </p:grpSpPr>
      <p:sp>
        <p:nvSpPr>
          <p:cNvPr id="1027" name="Text Placeholder 8"/>
          <p:cNvSpPr>
            <a:spLocks noGrp="1"/>
          </p:cNvSpPr>
          <p:nvPr>
            <p:ph type="body" idx="1"/>
          </p:nvPr>
        </p:nvSpPr>
        <p:spPr bwMode="auto">
          <a:xfrm>
            <a:off x="522818" y="1004888"/>
            <a:ext cx="11256433"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 name="Picture 2"/>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819"/>
          <a:stretch/>
        </p:blipFill>
        <p:spPr bwMode="auto">
          <a:xfrm>
            <a:off x="0" y="6172200"/>
            <a:ext cx="121920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userDrawn="1"/>
        </p:nvSpPr>
        <p:spPr>
          <a:xfrm>
            <a:off x="2117" y="6324601"/>
            <a:ext cx="12291483" cy="461665"/>
          </a:xfrm>
          <a:prstGeom prst="rect">
            <a:avLst/>
          </a:prstGeom>
        </p:spPr>
        <p:txBody>
          <a:bodyPr wrap="square">
            <a:spAutoFit/>
          </a:bodyPr>
          <a:lstStyle/>
          <a:p>
            <a:pPr algn="ctr">
              <a:defRPr/>
            </a:pPr>
            <a:r>
              <a:rPr lang="en-US" sz="2400" b="1" dirty="0" smtClean="0">
                <a:solidFill>
                  <a:prstClr val="white"/>
                </a:solidFill>
                <a:latin typeface="Arial" panose="020B0604020202020204" pitchFamily="34" charset="0"/>
                <a:ea typeface="ＭＳ Ｐゴシック" pitchFamily="34" charset="-128"/>
                <a:cs typeface="Arial" panose="020B0604020202020204" pitchFamily="34" charset="0"/>
              </a:rPr>
              <a:t>SHARP Program: </a:t>
            </a:r>
            <a:r>
              <a:rPr lang="en-US" sz="2000" b="1" i="1" dirty="0" smtClean="0">
                <a:solidFill>
                  <a:prstClr val="white"/>
                </a:solidFill>
                <a:latin typeface="Arial" panose="020B0604020202020204" pitchFamily="34" charset="0"/>
                <a:ea typeface="ＭＳ Ｐゴシック" pitchFamily="34" charset="-128"/>
                <a:cs typeface="Arial" panose="020B0604020202020204" pitchFamily="34" charset="0"/>
              </a:rPr>
              <a:t>I AM THE FORCE BEHIND THE FIGHT </a:t>
            </a:r>
            <a:r>
              <a:rPr lang="en-US" sz="800" i="1" dirty="0" smtClean="0">
                <a:solidFill>
                  <a:prstClr val="white"/>
                </a:solidFill>
                <a:latin typeface="Arial" panose="020B0604020202020204" pitchFamily="34" charset="0"/>
                <a:ea typeface="ＭＳ Ｐゴシック" pitchFamily="34" charset="-128"/>
                <a:cs typeface="Arial" panose="020B0604020202020204" pitchFamily="34" charset="0"/>
              </a:rPr>
              <a:t>V10.1</a:t>
            </a:r>
            <a:endParaRPr lang="en-US" sz="2400" i="1" dirty="0">
              <a:solidFill>
                <a:prstClr val="white"/>
              </a:solidFill>
              <a:latin typeface="Calibri"/>
              <a:ea typeface="ＭＳ Ｐゴシック" pitchFamily="34" charset="-128"/>
              <a:cs typeface="Arial" pitchFamily="34" charset="0"/>
            </a:endParaRPr>
          </a:p>
        </p:txBody>
      </p:sp>
      <p:pic>
        <p:nvPicPr>
          <p:cNvPr id="9" name="Picture 11"/>
          <p:cNvPicPr>
            <a:picLocks noChangeAspect="1" noChangeArrowheads="1"/>
          </p:cNvPicPr>
          <p:nvPr userDrawn="1"/>
        </p:nvPicPr>
        <p:blipFill>
          <a:blip r:embed="rId14" cstate="print"/>
          <a:srcRect/>
          <a:stretch>
            <a:fillRect/>
          </a:stretch>
        </p:blipFill>
        <p:spPr bwMode="auto">
          <a:xfrm>
            <a:off x="1" y="21450"/>
            <a:ext cx="6578009" cy="856000"/>
          </a:xfrm>
          <a:prstGeom prst="rect">
            <a:avLst/>
          </a:prstGeom>
          <a:noFill/>
          <a:ln w="9525">
            <a:noFill/>
            <a:miter lim="800000"/>
            <a:headEnd/>
            <a:tailEnd/>
          </a:ln>
        </p:spPr>
      </p:pic>
    </p:spTree>
    <p:extLst>
      <p:ext uri="{BB962C8B-B14F-4D97-AF65-F5344CB8AC3E}">
        <p14:creationId xmlns:p14="http://schemas.microsoft.com/office/powerpoint/2010/main" val="287239376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par>
    </p:tnLst>
  </p:timing>
  <p:hf sldNum="0" hdr="0" ftr="0" dt="0"/>
  <p:txStyles>
    <p:titleStyle>
      <a:lvl1pPr algn="r" rtl="0" eaLnBrk="0" fontAlgn="base" hangingPunct="0">
        <a:spcBef>
          <a:spcPct val="0"/>
        </a:spcBef>
        <a:spcAft>
          <a:spcPct val="0"/>
        </a:spcAft>
        <a:defRPr lang="en-US" sz="3200" kern="1200" spc="-100" dirty="0">
          <a:ln w="3200">
            <a:solidFill>
              <a:schemeClr val="bg2">
                <a:shade val="75000"/>
                <a:alpha val="25000"/>
              </a:schemeClr>
            </a:solidFill>
            <a:prstDash val="solid"/>
            <a:round/>
          </a:ln>
          <a:solidFill>
            <a:srgbClr val="FFD531"/>
          </a:solidFill>
          <a:latin typeface="Arial" pitchFamily="34" charset="0"/>
          <a:ea typeface="ＭＳ Ｐゴシック" charset="0"/>
          <a:cs typeface="Arial" pitchFamily="34" charset="0"/>
        </a:defRPr>
      </a:lvl1pPr>
      <a:lvl2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2pPr>
      <a:lvl3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3pPr>
      <a:lvl4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4pPr>
      <a:lvl5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p:titleStyle>
    <p:body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63136"/>
          </a:schemeClr>
        </a:solidFill>
        <a:effectLst/>
      </p:bgPr>
    </p:bg>
    <p:spTree>
      <p:nvGrpSpPr>
        <p:cNvPr id="1" name=""/>
        <p:cNvGrpSpPr/>
        <p:nvPr/>
      </p:nvGrpSpPr>
      <p:grpSpPr>
        <a:xfrm>
          <a:off x="0" y="0"/>
          <a:ext cx="0" cy="0"/>
          <a:chOff x="0" y="0"/>
          <a:chExt cx="0" cy="0"/>
        </a:xfrm>
      </p:grpSpPr>
      <p:sp>
        <p:nvSpPr>
          <p:cNvPr id="1027" name="Text Placeholder 8"/>
          <p:cNvSpPr>
            <a:spLocks noGrp="1"/>
          </p:cNvSpPr>
          <p:nvPr>
            <p:ph type="body" idx="1"/>
          </p:nvPr>
        </p:nvSpPr>
        <p:spPr bwMode="auto">
          <a:xfrm>
            <a:off x="522818" y="1004888"/>
            <a:ext cx="11256433"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819"/>
          <a:stretch/>
        </p:blipFill>
        <p:spPr bwMode="auto">
          <a:xfrm>
            <a:off x="-101600" y="6172200"/>
            <a:ext cx="123952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20"/>
          <p:cNvSpPr txBox="1">
            <a:spLocks noChangeArrowheads="1"/>
          </p:cNvSpPr>
          <p:nvPr/>
        </p:nvSpPr>
        <p:spPr bwMode="white">
          <a:xfrm>
            <a:off x="11347451" y="6508751"/>
            <a:ext cx="844549" cy="2762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fontAlgn="base">
              <a:spcBef>
                <a:spcPct val="0"/>
              </a:spcBef>
              <a:spcAft>
                <a:spcPct val="0"/>
              </a:spcAft>
              <a:defRPr/>
            </a:pPr>
            <a:fld id="{40B67756-FD0C-44F0-8819-64D5B9524524}" type="slidenum">
              <a:rPr lang="en-US" sz="1200" smtClean="0">
                <a:solidFill>
                  <a:prstClr val="white"/>
                </a:solidFill>
              </a:rPr>
              <a:pPr algn="ctr" fontAlgn="base">
                <a:spcBef>
                  <a:spcPct val="0"/>
                </a:spcBef>
                <a:spcAft>
                  <a:spcPct val="0"/>
                </a:spcAft>
                <a:defRPr/>
              </a:pPr>
              <a:t>‹#›</a:t>
            </a:fld>
            <a:endParaRPr lang="en-US" sz="1200" dirty="0" smtClean="0">
              <a:solidFill>
                <a:prstClr val="white"/>
              </a:solidFill>
            </a:endParaRPr>
          </a:p>
        </p:txBody>
      </p:sp>
      <p:sp>
        <p:nvSpPr>
          <p:cNvPr id="10" name="Rectangle 9"/>
          <p:cNvSpPr/>
          <p:nvPr/>
        </p:nvSpPr>
        <p:spPr>
          <a:xfrm>
            <a:off x="609600" y="6324601"/>
            <a:ext cx="11074400" cy="461665"/>
          </a:xfrm>
          <a:prstGeom prst="rect">
            <a:avLst/>
          </a:prstGeom>
        </p:spPr>
        <p:txBody>
          <a:bodyPr wrap="square">
            <a:spAutoFit/>
          </a:bodyPr>
          <a:lstStyle/>
          <a:p>
            <a:r>
              <a:rPr lang="en-US" sz="2400" b="1" dirty="0">
                <a:solidFill>
                  <a:prstClr val="white"/>
                </a:solidFill>
                <a:latin typeface="Arial" panose="020B0604020202020204" pitchFamily="34" charset="0"/>
                <a:cs typeface="Arial" panose="020B0604020202020204" pitchFamily="34" charset="0"/>
              </a:rPr>
              <a:t>SHARP Program:  </a:t>
            </a:r>
            <a:r>
              <a:rPr lang="en-US" sz="2400" b="1" i="1" dirty="0">
                <a:solidFill>
                  <a:prstClr val="white"/>
                </a:solidFill>
                <a:latin typeface="Arial" panose="020B0604020202020204" pitchFamily="34" charset="0"/>
                <a:cs typeface="Arial" panose="020B0604020202020204" pitchFamily="34" charset="0"/>
              </a:rPr>
              <a:t>I AM THE FORCE BEHIND THE FIGHT</a:t>
            </a:r>
            <a:endParaRPr lang="en-US" sz="2400" i="1" dirty="0">
              <a:solidFill>
                <a:prstClr val="white"/>
              </a:solidFill>
              <a:latin typeface="Calibri"/>
              <a:cs typeface="Arial" pitchFamily="34" charset="0"/>
            </a:endParaRPr>
          </a:p>
        </p:txBody>
      </p:sp>
      <p:pic>
        <p:nvPicPr>
          <p:cNvPr id="11" name="Picture 9"/>
          <p:cNvPicPr>
            <a:picLocks noChangeAspect="1" noChangeArrowheads="1"/>
          </p:cNvPicPr>
          <p:nvPr/>
        </p:nvPicPr>
        <p:blipFill>
          <a:blip r:embed="rId13" cstate="print"/>
          <a:srcRect/>
          <a:stretch>
            <a:fillRect/>
          </a:stretch>
        </p:blipFill>
        <p:spPr bwMode="auto">
          <a:xfrm>
            <a:off x="2117" y="1"/>
            <a:ext cx="6703483" cy="787659"/>
          </a:xfrm>
          <a:prstGeom prst="rect">
            <a:avLst/>
          </a:prstGeom>
          <a:noFill/>
          <a:ln w="9525">
            <a:noFill/>
            <a:miter lim="800000"/>
            <a:headEnd/>
            <a:tailEnd/>
          </a:ln>
        </p:spPr>
      </p:pic>
    </p:spTree>
    <p:extLst>
      <p:ext uri="{BB962C8B-B14F-4D97-AF65-F5344CB8AC3E}">
        <p14:creationId xmlns:p14="http://schemas.microsoft.com/office/powerpoint/2010/main" val="3728783106"/>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iming>
    <p:tnLst>
      <p:par>
        <p:cTn id="1" dur="indefinite" restart="never" nodeType="tmRoot"/>
      </p:par>
    </p:tnLst>
  </p:timing>
  <p:txStyles>
    <p:titleStyle>
      <a:lvl1pPr algn="r" rtl="0" eaLnBrk="0" fontAlgn="base" hangingPunct="0">
        <a:spcBef>
          <a:spcPct val="0"/>
        </a:spcBef>
        <a:spcAft>
          <a:spcPct val="0"/>
        </a:spcAft>
        <a:defRPr lang="en-US" sz="3200" kern="1200" spc="-100" dirty="0">
          <a:ln w="3200">
            <a:solidFill>
              <a:schemeClr val="bg2">
                <a:shade val="75000"/>
                <a:alpha val="25000"/>
              </a:schemeClr>
            </a:solidFill>
            <a:prstDash val="solid"/>
            <a:round/>
          </a:ln>
          <a:solidFill>
            <a:srgbClr val="FFD531"/>
          </a:solidFill>
          <a:latin typeface="Arial" pitchFamily="34" charset="0"/>
          <a:ea typeface="+mj-ea"/>
          <a:cs typeface="Arial" pitchFamily="34" charset="0"/>
        </a:defRPr>
      </a:lvl1pPr>
      <a:lvl2pPr algn="r" rtl="0" eaLnBrk="0" fontAlgn="base" hangingPunct="0">
        <a:spcBef>
          <a:spcPct val="0"/>
        </a:spcBef>
        <a:spcAft>
          <a:spcPct val="0"/>
        </a:spcAft>
        <a:defRPr sz="3200">
          <a:solidFill>
            <a:srgbClr val="FFD531"/>
          </a:solidFill>
          <a:latin typeface="Arial" pitchFamily="34" charset="0"/>
          <a:cs typeface="Arial" pitchFamily="34" charset="0"/>
        </a:defRPr>
      </a:lvl2pPr>
      <a:lvl3pPr algn="r" rtl="0" eaLnBrk="0" fontAlgn="base" hangingPunct="0">
        <a:spcBef>
          <a:spcPct val="0"/>
        </a:spcBef>
        <a:spcAft>
          <a:spcPct val="0"/>
        </a:spcAft>
        <a:defRPr sz="3200">
          <a:solidFill>
            <a:srgbClr val="FFD531"/>
          </a:solidFill>
          <a:latin typeface="Arial" pitchFamily="34" charset="0"/>
          <a:cs typeface="Arial" pitchFamily="34" charset="0"/>
        </a:defRPr>
      </a:lvl3pPr>
      <a:lvl4pPr algn="r" rtl="0" eaLnBrk="0" fontAlgn="base" hangingPunct="0">
        <a:spcBef>
          <a:spcPct val="0"/>
        </a:spcBef>
        <a:spcAft>
          <a:spcPct val="0"/>
        </a:spcAft>
        <a:defRPr sz="3200">
          <a:solidFill>
            <a:srgbClr val="FFD531"/>
          </a:solidFill>
          <a:latin typeface="Arial" pitchFamily="34" charset="0"/>
          <a:cs typeface="Arial" pitchFamily="34" charset="0"/>
        </a:defRPr>
      </a:lvl4pPr>
      <a:lvl5pPr algn="r" rtl="0" eaLnBrk="0" fontAlgn="base" hangingPunct="0">
        <a:spcBef>
          <a:spcPct val="0"/>
        </a:spcBef>
        <a:spcAft>
          <a:spcPct val="0"/>
        </a:spcAft>
        <a:defRPr sz="3200">
          <a:solidFill>
            <a:srgbClr val="FFD531"/>
          </a:solidFill>
          <a:latin typeface="Arial" pitchFamily="34" charset="0"/>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p:titleStyle>
    <p:body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mn-ea"/>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mn-ea"/>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mn-ea"/>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mn-ea"/>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mn-ea"/>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41856" y="1111795"/>
            <a:ext cx="1418836" cy="2011437"/>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r="5252"/>
          <a:stretch/>
        </p:blipFill>
        <p:spPr bwMode="auto">
          <a:xfrm>
            <a:off x="4127788" y="1111795"/>
            <a:ext cx="3927642"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6"/>
          <p:cNvSpPr txBox="1">
            <a:spLocks/>
          </p:cNvSpPr>
          <p:nvPr/>
        </p:nvSpPr>
        <p:spPr>
          <a:xfrm>
            <a:off x="1046480" y="1111795"/>
            <a:ext cx="10099040" cy="2282953"/>
          </a:xfrm>
          <a:prstGeom prst="rect">
            <a:avLst/>
          </a:prstGeom>
          <a:ln w="6350" cap="rnd">
            <a:noFill/>
          </a:ln>
        </p:spPr>
        <p:txBody>
          <a:bodyPr>
            <a:noAutofit/>
          </a:bodyPr>
          <a:lstStyle>
            <a:lvl1pPr algn="ctr" rtl="0" eaLnBrk="0" fontAlgn="base" hangingPunct="0">
              <a:spcBef>
                <a:spcPct val="0"/>
              </a:spcBef>
              <a:spcAft>
                <a:spcPct val="0"/>
              </a:spcAft>
              <a:defRPr lang="en-US" sz="4800" b="0" kern="1200" spc="-100" dirty="0">
                <a:ln w="3200">
                  <a:solidFill>
                    <a:schemeClr val="bg2">
                      <a:shade val="75000"/>
                      <a:alpha val="25000"/>
                    </a:schemeClr>
                  </a:solidFill>
                  <a:prstDash val="solid"/>
                  <a:round/>
                </a:ln>
                <a:solidFill>
                  <a:schemeClr val="tx2">
                    <a:lumMod val="25000"/>
                  </a:schemeClr>
                </a:solidFill>
                <a:effectLst>
                  <a:innerShdw blurRad="50800" dist="25400" dir="13500000">
                    <a:srgbClr val="000000">
                      <a:alpha val="70000"/>
                    </a:srgbClr>
                  </a:innerShdw>
                </a:effectLst>
                <a:latin typeface="Arial" pitchFamily="34" charset="0"/>
                <a:ea typeface="ＭＳ Ｐゴシック" charset="0"/>
                <a:cs typeface="Arial" pitchFamily="34" charset="0"/>
              </a:defRPr>
            </a:lvl1pPr>
            <a:lvl2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2pPr>
            <a:lvl3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3pPr>
            <a:lvl4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4pPr>
            <a:lvl5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a:lstStyle>
          <a:p>
            <a:pPr lvl="0" eaLnBrk="1" hangingPunct="1">
              <a:spcAft>
                <a:spcPts val="0"/>
              </a:spcAft>
              <a:defRPr/>
            </a:pPr>
            <a:r>
              <a:rPr lang="en-US" i="1" dirty="0" smtClean="0">
                <a:ln w="3200">
                  <a:solidFill>
                    <a:srgbClr val="444D26">
                      <a:shade val="75000"/>
                      <a:alpha val="25000"/>
                    </a:srgbClr>
                  </a:solidFill>
                  <a:prstDash val="solid"/>
                  <a:round/>
                </a:ln>
                <a:solidFill>
                  <a:srgbClr val="FEFAC9">
                    <a:lumMod val="25000"/>
                  </a:srgbClr>
                </a:solidFill>
              </a:rPr>
              <a:t>Sexual Harassment/Assault Response &amp; Prevention (SHARP) </a:t>
            </a:r>
            <a:r>
              <a:rPr lang="en-US" i="1" dirty="0" smtClean="0">
                <a:ln w="3200">
                  <a:solidFill>
                    <a:srgbClr val="444D26">
                      <a:shade val="75000"/>
                      <a:alpha val="25000"/>
                    </a:srgbClr>
                  </a:solidFill>
                  <a:prstDash val="solid"/>
                  <a:round/>
                </a:ln>
                <a:solidFill>
                  <a:srgbClr val="FEFAC9">
                    <a:lumMod val="25000"/>
                  </a:srgbClr>
                </a:solidFill>
              </a:rPr>
              <a:t>Program</a:t>
            </a:r>
          </a:p>
          <a:p>
            <a:pPr lvl="0" eaLnBrk="1" hangingPunct="1">
              <a:spcAft>
                <a:spcPts val="0"/>
              </a:spcAft>
              <a:defRPr/>
            </a:pPr>
            <a:endParaRPr kumimoji="0" lang="en-US" sz="2400" b="0" i="0" u="none" strike="noStrike" kern="1200" cap="none" spc="-100" normalizeH="0" baseline="0" noProof="0" dirty="0">
              <a:ln w="3200">
                <a:solidFill>
                  <a:srgbClr val="444D26">
                    <a:shade val="75000"/>
                    <a:alpha val="25000"/>
                  </a:srgbClr>
                </a:solidFill>
                <a:prstDash val="solid"/>
                <a:round/>
              </a:ln>
              <a:solidFill>
                <a:srgbClr val="FEFAC9">
                  <a:lumMod val="25000"/>
                </a:srgbClr>
              </a:solidFill>
              <a:effectLst>
                <a:innerShdw blurRad="50800" dist="25400" dir="13500000">
                  <a:srgbClr val="000000">
                    <a:alpha val="70000"/>
                  </a:srgbClr>
                </a:innerShdw>
              </a:effectLst>
              <a:uLnTx/>
              <a:uFillTx/>
              <a:latin typeface="Arial" pitchFamily="34" charset="0"/>
              <a:ea typeface="ＭＳ Ｐゴシック" charset="0"/>
              <a:cs typeface="Arial" pitchFamily="34" charset="0"/>
            </a:endParaRPr>
          </a:p>
        </p:txBody>
      </p:sp>
      <p:sp>
        <p:nvSpPr>
          <p:cNvPr id="17" name="Title 6"/>
          <p:cNvSpPr txBox="1">
            <a:spLocks/>
          </p:cNvSpPr>
          <p:nvPr/>
        </p:nvSpPr>
        <p:spPr>
          <a:xfrm>
            <a:off x="1516115" y="3561260"/>
            <a:ext cx="9144000" cy="1558977"/>
          </a:xfrm>
          <a:prstGeom prst="rect">
            <a:avLst/>
          </a:prstGeom>
          <a:ln w="6350" cap="rnd">
            <a:noFill/>
          </a:ln>
        </p:spPr>
        <p:txBody>
          <a:bodyPr>
            <a:noAutofit/>
          </a:bodyPr>
          <a:lstStyle>
            <a:lvl1pPr algn="ctr" rtl="0" eaLnBrk="0" fontAlgn="base" hangingPunct="0">
              <a:spcBef>
                <a:spcPct val="0"/>
              </a:spcBef>
              <a:spcAft>
                <a:spcPct val="0"/>
              </a:spcAft>
              <a:defRPr lang="en-US" sz="4800" b="0" kern="1200" spc="-100" dirty="0">
                <a:ln w="3200">
                  <a:solidFill>
                    <a:schemeClr val="bg2">
                      <a:shade val="75000"/>
                      <a:alpha val="25000"/>
                    </a:schemeClr>
                  </a:solidFill>
                  <a:prstDash val="solid"/>
                  <a:round/>
                </a:ln>
                <a:solidFill>
                  <a:schemeClr val="tx2">
                    <a:lumMod val="25000"/>
                  </a:schemeClr>
                </a:solidFill>
                <a:effectLst>
                  <a:innerShdw blurRad="50800" dist="25400" dir="13500000">
                    <a:srgbClr val="000000">
                      <a:alpha val="70000"/>
                    </a:srgbClr>
                  </a:innerShdw>
                </a:effectLst>
                <a:latin typeface="Arial" pitchFamily="34" charset="0"/>
                <a:ea typeface="ＭＳ Ｐゴシック" charset="0"/>
                <a:cs typeface="Arial" pitchFamily="34" charset="0"/>
              </a:defRPr>
            </a:lvl1pPr>
            <a:lvl2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2pPr>
            <a:lvl3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3pPr>
            <a:lvl4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4pPr>
            <a:lvl5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100" normalizeH="0" baseline="0" noProof="0" dirty="0" smtClean="0">
              <a:ln w="3200">
                <a:solidFill>
                  <a:srgbClr val="444D26">
                    <a:shade val="75000"/>
                    <a:alpha val="25000"/>
                  </a:srgbClr>
                </a:solidFill>
                <a:prstDash val="solid"/>
                <a:round/>
              </a:ln>
              <a:solidFill>
                <a:srgbClr val="FEFAC9">
                  <a:lumMod val="25000"/>
                </a:srgbClr>
              </a:solidFill>
              <a:effectLst>
                <a:innerShdw blurRad="50800" dist="25400" dir="13500000">
                  <a:srgbClr val="000000">
                    <a:alpha val="70000"/>
                  </a:srgbClr>
                </a:innerShdw>
              </a:effectLst>
              <a:uLnTx/>
              <a:uFillTx/>
              <a:latin typeface="Arial" pitchFamily="34" charset="0"/>
              <a:ea typeface="ＭＳ Ｐゴシック"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100" normalizeH="0" baseline="0" noProof="0" dirty="0" smtClean="0">
                <a:ln w="3200">
                  <a:solidFill>
                    <a:srgbClr val="444D26">
                      <a:shade val="75000"/>
                      <a:alpha val="25000"/>
                    </a:srgbClr>
                  </a:solidFill>
                  <a:prstDash val="solid"/>
                  <a:round/>
                </a:ln>
                <a:solidFill>
                  <a:srgbClr val="FEFAC9">
                    <a:lumMod val="25000"/>
                  </a:srgbClr>
                </a:solidFill>
                <a:effectLst>
                  <a:innerShdw blurRad="50800" dist="25400" dir="13500000">
                    <a:srgbClr val="000000">
                      <a:alpha val="70000"/>
                    </a:srgbClr>
                  </a:innerShdw>
                </a:effectLst>
                <a:uLnTx/>
                <a:uFillTx/>
                <a:latin typeface="Arial" pitchFamily="34" charset="0"/>
                <a:ea typeface="ＭＳ Ｐゴシック" charset="0"/>
                <a:cs typeface="Arial" pitchFamily="34" charset="0"/>
              </a:rPr>
              <a:t>Annual </a:t>
            </a:r>
            <a:r>
              <a:rPr kumimoji="0" lang="en-US" sz="3600" b="0" i="0" u="none" strike="noStrike" kern="1200" cap="none" spc="-100" normalizeH="0" baseline="0" noProof="0" dirty="0" smtClean="0">
                <a:ln w="3200">
                  <a:solidFill>
                    <a:srgbClr val="444D26">
                      <a:shade val="75000"/>
                      <a:alpha val="25000"/>
                    </a:srgbClr>
                  </a:solidFill>
                  <a:prstDash val="solid"/>
                  <a:round/>
                </a:ln>
                <a:solidFill>
                  <a:srgbClr val="FEFAC9">
                    <a:lumMod val="25000"/>
                  </a:srgbClr>
                </a:solidFill>
                <a:effectLst>
                  <a:innerShdw blurRad="50800" dist="25400" dir="13500000">
                    <a:srgbClr val="000000">
                      <a:alpha val="70000"/>
                    </a:srgbClr>
                  </a:innerShdw>
                </a:effectLst>
                <a:uLnTx/>
                <a:uFillTx/>
                <a:latin typeface="Arial" pitchFamily="34" charset="0"/>
                <a:ea typeface="ＭＳ Ｐゴシック" charset="0"/>
                <a:cs typeface="Arial" pitchFamily="34" charset="0"/>
              </a:rPr>
              <a:t>Refresher</a:t>
            </a:r>
            <a:r>
              <a:rPr kumimoji="0" lang="en-US" sz="3600" b="0" i="0" u="none" strike="noStrike" kern="1200" cap="none" spc="-100" normalizeH="0" noProof="0" dirty="0" smtClean="0">
                <a:ln w="3200">
                  <a:solidFill>
                    <a:srgbClr val="444D26">
                      <a:shade val="75000"/>
                      <a:alpha val="25000"/>
                    </a:srgbClr>
                  </a:solidFill>
                  <a:prstDash val="solid"/>
                  <a:round/>
                </a:ln>
                <a:solidFill>
                  <a:srgbClr val="FEFAC9">
                    <a:lumMod val="25000"/>
                  </a:srgbClr>
                </a:solidFill>
                <a:effectLst>
                  <a:innerShdw blurRad="50800" dist="25400" dir="13500000">
                    <a:srgbClr val="000000">
                      <a:alpha val="70000"/>
                    </a:srgbClr>
                  </a:innerShdw>
                </a:effectLst>
                <a:uLnTx/>
                <a:uFillTx/>
                <a:latin typeface="Arial" pitchFamily="34" charset="0"/>
                <a:ea typeface="ＭＳ Ｐゴシック" charset="0"/>
                <a:cs typeface="Arial" pitchFamily="34" charset="0"/>
              </a:rPr>
              <a:t> </a:t>
            </a:r>
            <a:r>
              <a:rPr lang="en-US" sz="3600" dirty="0" smtClean="0">
                <a:ln w="3200">
                  <a:solidFill>
                    <a:srgbClr val="444D26">
                      <a:shade val="75000"/>
                      <a:alpha val="25000"/>
                    </a:srgbClr>
                  </a:solidFill>
                  <a:prstDash val="solid"/>
                  <a:round/>
                </a:ln>
                <a:solidFill>
                  <a:srgbClr val="FEFAC9">
                    <a:lumMod val="25000"/>
                  </a:srgbClr>
                </a:solidFill>
              </a:rPr>
              <a:t>Training </a:t>
            </a:r>
            <a:r>
              <a:rPr lang="en-US" sz="3600" dirty="0" smtClean="0">
                <a:ln w="3200">
                  <a:solidFill>
                    <a:srgbClr val="444D26">
                      <a:shade val="75000"/>
                      <a:alpha val="25000"/>
                    </a:srgbClr>
                  </a:solidFill>
                  <a:prstDash val="solid"/>
                  <a:round/>
                </a:ln>
                <a:solidFill>
                  <a:srgbClr val="FEFAC9">
                    <a:lumMod val="25000"/>
                  </a:srgbClr>
                </a:solidFill>
              </a:rPr>
              <a:t>Vignettes</a:t>
            </a:r>
            <a:endParaRPr kumimoji="0" lang="en-US" sz="3600" b="0" i="0" u="none" strike="noStrike" kern="1200" cap="none" spc="-100" normalizeH="0" baseline="0" noProof="0" dirty="0">
              <a:ln w="3200">
                <a:solidFill>
                  <a:srgbClr val="444D26">
                    <a:shade val="75000"/>
                    <a:alpha val="25000"/>
                  </a:srgbClr>
                </a:solidFill>
                <a:prstDash val="solid"/>
                <a:round/>
              </a:ln>
              <a:solidFill>
                <a:srgbClr val="FEFAC9">
                  <a:lumMod val="25000"/>
                </a:srgbClr>
              </a:solidFill>
              <a:effectLst>
                <a:innerShdw blurRad="50800" dist="25400" dir="13500000">
                  <a:srgbClr val="000000">
                    <a:alpha val="70000"/>
                  </a:srgbClr>
                </a:innerShdw>
              </a:effectLst>
              <a:uLnTx/>
              <a:uFillTx/>
              <a:latin typeface="Arial" pitchFamily="34" charset="0"/>
              <a:ea typeface="ＭＳ Ｐゴシック" charset="0"/>
              <a:cs typeface="Arial" pitchFamily="34" charset="0"/>
            </a:endParaRPr>
          </a:p>
        </p:txBody>
      </p:sp>
      <p:cxnSp>
        <p:nvCxnSpPr>
          <p:cNvPr id="21" name="Straight Connector 3"/>
          <p:cNvCxnSpPr/>
          <p:nvPr/>
        </p:nvCxnSpPr>
        <p:spPr>
          <a:xfrm>
            <a:off x="3005043" y="3764477"/>
            <a:ext cx="2971800" cy="1588"/>
          </a:xfrm>
          <a:prstGeom prst="line">
            <a:avLst/>
          </a:prstGeom>
          <a:noFill/>
          <a:ln w="9525" cap="flat" cmpd="sng" algn="ctr">
            <a:solidFill>
              <a:srgbClr val="444D26">
                <a:lumMod val="75000"/>
              </a:srgbClr>
            </a:solidFill>
            <a:prstDash val="solid"/>
          </a:ln>
          <a:effectLst>
            <a:outerShdw blurRad="31750" dir="2700000" algn="tl" rotWithShape="0">
              <a:srgbClr val="000000">
                <a:alpha val="55000"/>
              </a:srgbClr>
            </a:outerShdw>
          </a:effectLst>
          <a:scene3d>
            <a:camera prst="orthographicFront"/>
            <a:lightRig rig="threePt" dir="t"/>
          </a:scene3d>
          <a:sp3d prstMaterial="dkEdge"/>
        </p:spPr>
      </p:cxnSp>
      <p:cxnSp>
        <p:nvCxnSpPr>
          <p:cNvPr id="22" name="Straight Connector 4"/>
          <p:cNvCxnSpPr/>
          <p:nvPr/>
        </p:nvCxnSpPr>
        <p:spPr>
          <a:xfrm>
            <a:off x="6249991" y="3764477"/>
            <a:ext cx="2971800" cy="1588"/>
          </a:xfrm>
          <a:prstGeom prst="line">
            <a:avLst/>
          </a:prstGeom>
          <a:noFill/>
          <a:ln w="9525" cap="flat" cmpd="sng" algn="ctr">
            <a:solidFill>
              <a:srgbClr val="444D26">
                <a:lumMod val="75000"/>
              </a:srgbClr>
            </a:solidFill>
            <a:prstDash val="solid"/>
          </a:ln>
          <a:effectLst>
            <a:outerShdw blurRad="31750" dir="2700000" algn="tl" rotWithShape="0">
              <a:srgbClr val="000000">
                <a:alpha val="55000"/>
              </a:srgbClr>
            </a:outerShdw>
          </a:effectLst>
          <a:scene3d>
            <a:camera prst="orthographicFront"/>
            <a:lightRig rig="threePt" dir="t"/>
          </a:scene3d>
          <a:sp3d prstMaterial="dkEdge"/>
        </p:spPr>
      </p:cxnSp>
      <p:sp>
        <p:nvSpPr>
          <p:cNvPr id="23" name="Oval 5"/>
          <p:cNvSpPr>
            <a:spLocks noChangeArrowheads="1"/>
          </p:cNvSpPr>
          <p:nvPr/>
        </p:nvSpPr>
        <p:spPr bwMode="auto">
          <a:xfrm>
            <a:off x="6081667" y="3739530"/>
            <a:ext cx="46038" cy="46038"/>
          </a:xfrm>
          <a:prstGeom prst="ellipse">
            <a:avLst/>
          </a:prstGeom>
          <a:solidFill>
            <a:srgbClr val="F3A447"/>
          </a:solidFill>
          <a:ln w="38100">
            <a:solidFill>
              <a:srgbClr val="F3A447"/>
            </a:solidFill>
            <a:round/>
            <a:headEnd/>
            <a:tailEnd/>
          </a:ln>
          <a:effectLst>
            <a:outerShdw blurRad="63500" algn="tl" rotWithShape="0">
              <a:srgbClr val="000000">
                <a:alpha val="54999"/>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Constantia"/>
              <a:ea typeface="ＭＳ Ｐゴシック" pitchFamily="34" charset="-128"/>
              <a:cs typeface="Arial" pitchFamily="34" charset="0"/>
            </a:endParaRPr>
          </a:p>
        </p:txBody>
      </p:sp>
      <p:sp>
        <p:nvSpPr>
          <p:cNvPr id="2" name="TextBox 1"/>
          <p:cNvSpPr txBox="1"/>
          <p:nvPr/>
        </p:nvSpPr>
        <p:spPr>
          <a:xfrm>
            <a:off x="11759380" y="6597445"/>
            <a:ext cx="470000" cy="307777"/>
          </a:xfrm>
          <a:prstGeom prst="rect">
            <a:avLst/>
          </a:prstGeom>
          <a:noFill/>
        </p:spPr>
        <p:txBody>
          <a:bodyPr wrap="none" rtlCol="0">
            <a:spAutoFit/>
          </a:bodyPr>
          <a:lstStyle/>
          <a:p>
            <a:r>
              <a:rPr lang="en-US" sz="1400" dirty="0" smtClean="0"/>
              <a:t>V11</a:t>
            </a:r>
            <a:endParaRPr lang="en-US" sz="1400" dirty="0"/>
          </a:p>
        </p:txBody>
      </p:sp>
    </p:spTree>
    <p:extLst>
      <p:ext uri="{BB962C8B-B14F-4D97-AF65-F5344CB8AC3E}">
        <p14:creationId xmlns:p14="http://schemas.microsoft.com/office/powerpoint/2010/main" val="2355074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836092" y="-11135"/>
            <a:ext cx="4355908" cy="746018"/>
          </a:xfrm>
        </p:spPr>
        <p:txBody>
          <a:bodyPr>
            <a:noAutofit/>
          </a:bodyPr>
          <a:lstStyle/>
          <a:p>
            <a:r>
              <a:rPr lang="en-US" sz="2600" dirty="0">
                <a:effectLst>
                  <a:outerShdw blurRad="38100" dist="38100" dir="2700000" algn="tl">
                    <a:srgbClr val="000000">
                      <a:alpha val="43137"/>
                    </a:srgbClr>
                  </a:outerShdw>
                </a:effectLst>
              </a:rPr>
              <a:t>Vignette </a:t>
            </a:r>
            <a:r>
              <a:rPr lang="en-US" sz="2600" dirty="0" smtClean="0">
                <a:effectLst>
                  <a:outerShdw blurRad="38100" dist="38100" dir="2700000" algn="tl">
                    <a:srgbClr val="000000">
                      <a:alpha val="43137"/>
                    </a:srgbClr>
                  </a:outerShdw>
                </a:effectLst>
              </a:rPr>
              <a:t>6: </a:t>
            </a:r>
            <a:r>
              <a:rPr lang="en-US" sz="2600" dirty="0">
                <a:effectLst>
                  <a:outerShdw blurRad="38100" dist="38100" dir="2700000" algn="tl">
                    <a:srgbClr val="000000">
                      <a:alpha val="43137"/>
                    </a:srgbClr>
                  </a:outerShdw>
                </a:effectLst>
              </a:rPr>
              <a:t>Retaliation</a:t>
            </a:r>
            <a:endParaRPr lang="en-US" sz="2600" dirty="0">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45601653"/>
              </p:ext>
            </p:extLst>
          </p:nvPr>
        </p:nvGraphicFramePr>
        <p:xfrm>
          <a:off x="637670" y="952750"/>
          <a:ext cx="10924676" cy="3642360"/>
        </p:xfrm>
        <a:graphic>
          <a:graphicData uri="http://schemas.openxmlformats.org/drawingml/2006/table">
            <a:tbl>
              <a:tblPr firstRow="1" bandRow="1"/>
              <a:tblGrid>
                <a:gridCol w="5462338"/>
                <a:gridCol w="5462338"/>
              </a:tblGrid>
              <a:tr h="3176953">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r>
                        <a:rPr lang="en-US" sz="1800" b="1" u="sng" dirty="0" smtClean="0">
                          <a:solidFill>
                            <a:schemeClr val="tx1"/>
                          </a:solidFill>
                          <a:latin typeface=" Arial"/>
                        </a:rPr>
                        <a:t>Facebook:</a:t>
                      </a:r>
                    </a:p>
                    <a:p>
                      <a:endParaRPr lang="en-US" sz="1800" b="1" dirty="0" smtClean="0">
                        <a:solidFill>
                          <a:schemeClr val="tx1"/>
                        </a:solidFill>
                        <a:latin typeface=" Arial"/>
                      </a:endParaRPr>
                    </a:p>
                    <a:p>
                      <a:r>
                        <a:rPr lang="en-US" sz="1600" b="0" dirty="0" smtClean="0">
                          <a:solidFill>
                            <a:schemeClr val="tx1"/>
                          </a:solidFill>
                          <a:latin typeface=" Arial"/>
                        </a:rPr>
                        <a:t>SPC Smith reports that her platoon sergeant sexually assaulted her. The other Soldiers in her company do not believe that the platoon sergeant would ever do something like this.  The Soldiers begin to discuss rumors they have heard about the facts of the case – that SPC Smith was drunk at the unit party and performed oral sex on another Soldier in full view of everyone there.  SPC Smith’s roommate tells other Soldiers that SPC Smith has a different man in her bed every weekend and enjoys rough sex.  Soldiers post comments on the unit Facebook page expressing their support for the platoon sergeant.  </a:t>
                      </a:r>
                    </a:p>
                    <a:p>
                      <a:endParaRPr lang="en-US"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r>
                        <a:rPr lang="en-US" sz="1600" b="0" dirty="0" smtClean="0">
                          <a:solidFill>
                            <a:schemeClr val="tx1"/>
                          </a:solidFill>
                          <a:latin typeface=" Arial"/>
                        </a:rPr>
                        <a:t>SPC Smith reports to the SARC/VA that Soldiers are discussing rumors about her case and are posting favorable</a:t>
                      </a:r>
                      <a:r>
                        <a:rPr lang="en-US" sz="1600" b="0" baseline="0" dirty="0" smtClean="0">
                          <a:solidFill>
                            <a:schemeClr val="tx1"/>
                          </a:solidFill>
                          <a:latin typeface=" Arial"/>
                        </a:rPr>
                        <a:t> comments for the platoon sergeant on Facebook.  She feels she is being retaliated against because she reported a sexual assault.</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are SPC Smith’s avenues of redress?  </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action do you take if SPC Smith declines reporting the alleged retaliation?</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advice do you provide to the command team?</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does the command team/IG owe you?</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is the best course of action to address the alleged retaliation?</a:t>
                      </a:r>
                    </a:p>
                    <a:p>
                      <a:endParaRPr 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60966484"/>
              </p:ext>
            </p:extLst>
          </p:nvPr>
        </p:nvGraphicFramePr>
        <p:xfrm>
          <a:off x="637670" y="4630763"/>
          <a:ext cx="10924675" cy="1554480"/>
        </p:xfrm>
        <a:graphic>
          <a:graphicData uri="http://schemas.openxmlformats.org/drawingml/2006/table">
            <a:tbl>
              <a:tblPr firstRow="1" bandRow="1"/>
              <a:tblGrid>
                <a:gridCol w="10924675"/>
              </a:tblGrid>
              <a:tr h="1253133">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r>
                        <a:rPr kumimoji="0" lang="en-US" sz="1600" b="1" i="1" u="sng" kern="1200" dirty="0" smtClean="0">
                          <a:solidFill>
                            <a:schemeClr val="tx1"/>
                          </a:solidFill>
                          <a:effectLst/>
                          <a:latin typeface=" Arial"/>
                          <a:ea typeface="+mn-ea"/>
                          <a:cs typeface="+mn-cs"/>
                        </a:rPr>
                        <a:t>Best Course of Action</a:t>
                      </a:r>
                      <a:r>
                        <a:rPr kumimoji="0" lang="en-US" sz="1600" b="1" kern="1200" dirty="0" smtClean="0">
                          <a:solidFill>
                            <a:schemeClr val="tx1"/>
                          </a:solidFill>
                          <a:effectLst/>
                          <a:latin typeface=" Arial"/>
                          <a:ea typeface="+mn-ea"/>
                          <a:cs typeface="+mn-cs"/>
                        </a:rPr>
                        <a:t>: </a:t>
                      </a:r>
                      <a:r>
                        <a:rPr kumimoji="0" lang="en-US" sz="1600" b="0" kern="1200" dirty="0" smtClean="0">
                          <a:solidFill>
                            <a:schemeClr val="tx1"/>
                          </a:solidFill>
                          <a:effectLst/>
                          <a:latin typeface=" Arial"/>
                          <a:ea typeface="+mn-ea"/>
                          <a:cs typeface="+mn-cs"/>
                        </a:rPr>
                        <a:t>SARC/VA should refer SPC Smith to the chain of command and a Special Victim Counsel (SVC) for assistance.  This type of alleged retaliation could </a:t>
                      </a:r>
                      <a:r>
                        <a:rPr kumimoji="0" lang="en-US" sz="1600" b="1" kern="1200" dirty="0" smtClean="0">
                          <a:solidFill>
                            <a:schemeClr val="tx1"/>
                          </a:solidFill>
                          <a:effectLst/>
                          <a:latin typeface=" Arial"/>
                          <a:ea typeface="+mn-ea"/>
                          <a:cs typeface="+mn-cs"/>
                        </a:rPr>
                        <a:t>be ostracism or maltreatment </a:t>
                      </a:r>
                      <a:r>
                        <a:rPr kumimoji="0" lang="en-US" sz="1600" b="0" kern="1200" dirty="0" smtClean="0">
                          <a:solidFill>
                            <a:schemeClr val="tx1"/>
                          </a:solidFill>
                          <a:effectLst/>
                          <a:latin typeface=" Arial"/>
                          <a:ea typeface="+mn-ea"/>
                          <a:cs typeface="+mn-cs"/>
                        </a:rPr>
                        <a:t>and should be investigated by the victim’s chain of command. Consult with servicing legal office.</a:t>
                      </a:r>
                    </a:p>
                    <a:p>
                      <a:endParaRPr kumimoji="0" lang="en-US" sz="1600" b="0" kern="1200" dirty="0" smtClean="0">
                        <a:solidFill>
                          <a:schemeClr val="tx1"/>
                        </a:solidFill>
                        <a:effectLst/>
                        <a:latin typeface=" Arial"/>
                        <a:ea typeface="+mn-ea"/>
                        <a:cs typeface="+mn-cs"/>
                      </a:endParaRPr>
                    </a:p>
                    <a:p>
                      <a:r>
                        <a:rPr kumimoji="0" lang="en-US" sz="1600" b="1" i="1" u="sng" kern="1200" dirty="0" smtClean="0">
                          <a:solidFill>
                            <a:schemeClr val="tx1"/>
                          </a:solidFill>
                          <a:effectLst/>
                          <a:latin typeface=" Arial"/>
                          <a:ea typeface="+mn-ea"/>
                          <a:cs typeface="+mn-cs"/>
                        </a:rPr>
                        <a:t>Additional Courses of Action</a:t>
                      </a:r>
                      <a:r>
                        <a:rPr kumimoji="0" lang="en-US" sz="1600" b="1" kern="1200" dirty="0" smtClean="0">
                          <a:solidFill>
                            <a:schemeClr val="tx1"/>
                          </a:solidFill>
                          <a:effectLst/>
                          <a:latin typeface=" Arial"/>
                          <a:ea typeface="+mn-ea"/>
                          <a:cs typeface="+mn-cs"/>
                        </a:rPr>
                        <a:t>: </a:t>
                      </a:r>
                      <a:r>
                        <a:rPr kumimoji="0" lang="en-US" sz="1600" b="0" kern="1200" dirty="0" smtClean="0">
                          <a:solidFill>
                            <a:schemeClr val="tx1"/>
                          </a:solidFill>
                          <a:effectLst/>
                          <a:latin typeface=" Arial"/>
                          <a:ea typeface="+mn-ea"/>
                          <a:cs typeface="+mn-cs"/>
                        </a:rPr>
                        <a:t>SARC/VA could refer the victim to the local IG, if the chain of</a:t>
                      </a:r>
                      <a:r>
                        <a:rPr kumimoji="0" lang="en-US" sz="1600" b="0" kern="1200" baseline="0" dirty="0" smtClean="0">
                          <a:solidFill>
                            <a:schemeClr val="tx1"/>
                          </a:solidFill>
                          <a:effectLst/>
                          <a:latin typeface=" Arial"/>
                          <a:ea typeface="+mn-ea"/>
                          <a:cs typeface="+mn-cs"/>
                        </a:rPr>
                        <a:t> command doesn’t respond adequately.</a:t>
                      </a:r>
                      <a:r>
                        <a:rPr kumimoji="0" lang="en-US" sz="1600" b="0" kern="1200" dirty="0" smtClean="0">
                          <a:solidFill>
                            <a:schemeClr val="tx1"/>
                          </a:solidFill>
                          <a:effectLst/>
                          <a:latin typeface=" Arial"/>
                          <a:ea typeface="+mn-ea"/>
                          <a:cs typeface="+mn-cs"/>
                        </a:rPr>
                        <a:t>. </a:t>
                      </a:r>
                      <a:endParaRPr lang="en-US" sz="1600" b="0" dirty="0">
                        <a:solidFill>
                          <a:schemeClr val="tx1"/>
                        </a:solidFill>
                        <a:latin typeface=" Aria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FAC9">
                        <a:lumMod val="20000"/>
                        <a:lumOff val="80000"/>
                      </a:srgbClr>
                    </a:solidFill>
                  </a:tcPr>
                </a:tc>
              </a:tr>
            </a:tbl>
          </a:graphicData>
        </a:graphic>
      </p:graphicFrame>
    </p:spTree>
    <p:extLst>
      <p:ext uri="{BB962C8B-B14F-4D97-AF65-F5344CB8AC3E}">
        <p14:creationId xmlns:p14="http://schemas.microsoft.com/office/powerpoint/2010/main" val="141499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836092" y="-11135"/>
            <a:ext cx="4355908" cy="746018"/>
          </a:xfrm>
        </p:spPr>
        <p:txBody>
          <a:bodyPr>
            <a:noAutofit/>
          </a:bodyPr>
          <a:lstStyle/>
          <a:p>
            <a:r>
              <a:rPr lang="en-US" sz="2600" dirty="0">
                <a:effectLst>
                  <a:outerShdw blurRad="38100" dist="38100" dir="2700000" algn="tl">
                    <a:srgbClr val="000000">
                      <a:alpha val="43137"/>
                    </a:srgbClr>
                  </a:outerShdw>
                </a:effectLst>
              </a:rPr>
              <a:t>Vignette </a:t>
            </a:r>
            <a:r>
              <a:rPr lang="en-US" sz="2600" dirty="0" smtClean="0">
                <a:effectLst>
                  <a:outerShdw blurRad="38100" dist="38100" dir="2700000" algn="tl">
                    <a:srgbClr val="000000">
                      <a:alpha val="43137"/>
                    </a:srgbClr>
                  </a:outerShdw>
                </a:effectLst>
              </a:rPr>
              <a:t>7: Retaliation</a:t>
            </a:r>
            <a:endParaRPr lang="en-US" sz="2600" dirty="0">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78659368"/>
              </p:ext>
            </p:extLst>
          </p:nvPr>
        </p:nvGraphicFramePr>
        <p:xfrm>
          <a:off x="673433" y="958753"/>
          <a:ext cx="10833104" cy="3659945"/>
        </p:xfrm>
        <a:graphic>
          <a:graphicData uri="http://schemas.openxmlformats.org/drawingml/2006/table">
            <a:tbl>
              <a:tblPr firstRow="1" bandRow="1"/>
              <a:tblGrid>
                <a:gridCol w="5416552"/>
                <a:gridCol w="5416552"/>
              </a:tblGrid>
              <a:tr h="3659945">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r>
                        <a:rPr lang="en-US" sz="1800" b="1" u="sng" dirty="0" smtClean="0">
                          <a:solidFill>
                            <a:schemeClr val="tx1"/>
                          </a:solidFill>
                          <a:latin typeface=" Arial"/>
                        </a:rPr>
                        <a:t>Promotion Board:</a:t>
                      </a:r>
                    </a:p>
                    <a:p>
                      <a:endParaRPr lang="en-US" sz="1400" b="0" dirty="0" smtClean="0">
                        <a:solidFill>
                          <a:schemeClr val="tx1"/>
                        </a:solidFill>
                        <a:latin typeface=" Arial"/>
                      </a:endParaRPr>
                    </a:p>
                    <a:p>
                      <a:r>
                        <a:rPr lang="en-US" sz="1600" b="0" dirty="0" smtClean="0">
                          <a:solidFill>
                            <a:schemeClr val="tx1"/>
                          </a:solidFill>
                          <a:latin typeface=" Arial"/>
                        </a:rPr>
                        <a:t>SPC Smith reports that her platoon sergeant sexually assaulted her. As the date for the court-martial approaches, the team leader tells SPC Smith that if she “continues on this path” he “will be forced to withdraw her promotion packet from the board because she won’t really have time to prepare properly…” </a:t>
                      </a:r>
                    </a:p>
                    <a:p>
                      <a:endParaRPr lang="en-US" sz="16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r>
                        <a:rPr lang="en-US" sz="1600" b="0" dirty="0" smtClean="0">
                          <a:solidFill>
                            <a:schemeClr val="tx1"/>
                          </a:solidFill>
                          <a:latin typeface=" Arial"/>
                        </a:rPr>
                        <a:t>SPC Smith reports to the SARC/VA that her team leader is threatening to withdraw</a:t>
                      </a:r>
                      <a:r>
                        <a:rPr lang="en-US" sz="1600" b="0" baseline="0" dirty="0" smtClean="0">
                          <a:solidFill>
                            <a:schemeClr val="tx1"/>
                          </a:solidFill>
                          <a:latin typeface=" Arial"/>
                        </a:rPr>
                        <a:t> her promotion packet if she continues with the court-martial process against her platoon sergeant. She feels she is being retaliated against because she reported a sexual assault.</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are SPC Smith’s avenues of redress?  </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action do you take if SPC Smith declines reporting the alleged retaliation?</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advice do you provide to the command team?</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does the command team/IG owe you?</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is the best course of action to address the alleged retaliation?</a:t>
                      </a:r>
                      <a:endParaRPr lang="en-US" sz="16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16464303"/>
              </p:ext>
            </p:extLst>
          </p:nvPr>
        </p:nvGraphicFramePr>
        <p:xfrm>
          <a:off x="876300" y="4555198"/>
          <a:ext cx="10490200" cy="1554480"/>
        </p:xfrm>
        <a:graphic>
          <a:graphicData uri="http://schemas.openxmlformats.org/drawingml/2006/table">
            <a:tbl>
              <a:tblPr firstRow="1" bandRow="1"/>
              <a:tblGrid>
                <a:gridCol w="10490200"/>
              </a:tblGrid>
              <a:tr h="1384659">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r>
                        <a:rPr kumimoji="0" lang="en-US" sz="1600" b="1" i="1" u="sng" kern="1200" dirty="0" smtClean="0">
                          <a:solidFill>
                            <a:schemeClr val="tx1"/>
                          </a:solidFill>
                          <a:effectLst/>
                          <a:latin typeface=" Arial"/>
                          <a:ea typeface="+mn-ea"/>
                          <a:cs typeface="+mn-cs"/>
                        </a:rPr>
                        <a:t>Best Course of Action</a:t>
                      </a:r>
                      <a:r>
                        <a:rPr kumimoji="0" lang="en-US" sz="1600" b="1" kern="1200" dirty="0" smtClean="0">
                          <a:solidFill>
                            <a:schemeClr val="tx1"/>
                          </a:solidFill>
                          <a:effectLst/>
                          <a:latin typeface=" Arial"/>
                          <a:ea typeface="+mn-ea"/>
                          <a:cs typeface="+mn-cs"/>
                        </a:rPr>
                        <a:t>:</a:t>
                      </a:r>
                      <a:r>
                        <a:rPr kumimoji="0" lang="en-US" sz="1600" b="0" kern="1200" dirty="0" smtClean="0">
                          <a:solidFill>
                            <a:schemeClr val="tx1"/>
                          </a:solidFill>
                          <a:effectLst/>
                          <a:latin typeface=" Arial"/>
                          <a:ea typeface="+mn-ea"/>
                          <a:cs typeface="+mn-cs"/>
                        </a:rPr>
                        <a:t> SARC/VA should refer SPC Smith to the local IG and a Special Victim Counsel (SVC).  This type of alleged retaliation could be a threat to </a:t>
                      </a:r>
                      <a:r>
                        <a:rPr kumimoji="0" lang="en-US" sz="1600" b="1" kern="1200" dirty="0" smtClean="0">
                          <a:solidFill>
                            <a:schemeClr val="tx1"/>
                          </a:solidFill>
                          <a:effectLst/>
                          <a:latin typeface=" Arial"/>
                          <a:ea typeface="+mn-ea"/>
                          <a:cs typeface="+mn-cs"/>
                        </a:rPr>
                        <a:t>withhold a favorable personnel action </a:t>
                      </a:r>
                      <a:r>
                        <a:rPr kumimoji="0" lang="en-US" sz="1600" b="0" kern="1200" dirty="0" smtClean="0">
                          <a:solidFill>
                            <a:schemeClr val="tx1"/>
                          </a:solidFill>
                          <a:effectLst/>
                          <a:latin typeface=" Arial"/>
                          <a:ea typeface="+mn-ea"/>
                          <a:cs typeface="+mn-cs"/>
                        </a:rPr>
                        <a:t>and should be investigated by the IG. </a:t>
                      </a:r>
                    </a:p>
                    <a:p>
                      <a:endParaRPr kumimoji="0" lang="en-US" sz="1600" b="0" kern="1200" dirty="0" smtClean="0">
                        <a:solidFill>
                          <a:schemeClr val="tx1"/>
                        </a:solidFill>
                        <a:effectLst/>
                        <a:latin typeface=" Arial"/>
                        <a:ea typeface="+mn-ea"/>
                        <a:cs typeface="+mn-cs"/>
                      </a:endParaRPr>
                    </a:p>
                    <a:p>
                      <a:r>
                        <a:rPr kumimoji="0" lang="en-US" sz="1600" b="1" i="1" u="sng" kern="1200" dirty="0" smtClean="0">
                          <a:solidFill>
                            <a:schemeClr val="tx1"/>
                          </a:solidFill>
                          <a:effectLst/>
                          <a:latin typeface=" Arial"/>
                          <a:ea typeface="+mn-ea"/>
                          <a:cs typeface="+mn-cs"/>
                        </a:rPr>
                        <a:t>Additional Courses of Action</a:t>
                      </a:r>
                      <a:r>
                        <a:rPr kumimoji="0" lang="en-US" sz="1600" b="1" kern="1200" dirty="0" smtClean="0">
                          <a:solidFill>
                            <a:schemeClr val="tx1"/>
                          </a:solidFill>
                          <a:effectLst/>
                          <a:latin typeface=" Arial"/>
                          <a:ea typeface="+mn-ea"/>
                          <a:cs typeface="+mn-cs"/>
                        </a:rPr>
                        <a:t>: </a:t>
                      </a:r>
                      <a:r>
                        <a:rPr kumimoji="0" lang="en-US" sz="1600" b="0" kern="1200" dirty="0" smtClean="0">
                          <a:solidFill>
                            <a:schemeClr val="tx1"/>
                          </a:solidFill>
                          <a:effectLst/>
                          <a:latin typeface=" Arial"/>
                          <a:ea typeface="+mn-ea"/>
                          <a:cs typeface="+mn-cs"/>
                        </a:rPr>
                        <a:t>If the victim declines to report the alleged retaliation, the SARC/VA should report the allegation to the victim’s chain of command.  Consultation with servicing legal office is highly recommended.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FAC9">
                        <a:lumMod val="20000"/>
                        <a:lumOff val="80000"/>
                      </a:srgbClr>
                    </a:solidFill>
                  </a:tcPr>
                </a:tc>
              </a:tr>
            </a:tbl>
          </a:graphicData>
        </a:graphic>
      </p:graphicFrame>
    </p:spTree>
    <p:extLst>
      <p:ext uri="{BB962C8B-B14F-4D97-AF65-F5344CB8AC3E}">
        <p14:creationId xmlns:p14="http://schemas.microsoft.com/office/powerpoint/2010/main" val="256701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836092" y="-11135"/>
            <a:ext cx="4355908" cy="746018"/>
          </a:xfrm>
        </p:spPr>
        <p:txBody>
          <a:bodyPr>
            <a:noAutofit/>
          </a:bodyPr>
          <a:lstStyle/>
          <a:p>
            <a:r>
              <a:rPr lang="en-US" sz="2600" dirty="0">
                <a:effectLst>
                  <a:outerShdw blurRad="38100" dist="38100" dir="2700000" algn="tl">
                    <a:srgbClr val="000000">
                      <a:alpha val="43137"/>
                    </a:srgbClr>
                  </a:outerShdw>
                </a:effectLst>
              </a:rPr>
              <a:t>Vignette </a:t>
            </a:r>
            <a:r>
              <a:rPr lang="en-US" sz="2600" dirty="0" smtClean="0">
                <a:effectLst>
                  <a:outerShdw blurRad="38100" dist="38100" dir="2700000" algn="tl">
                    <a:srgbClr val="000000">
                      <a:alpha val="43137"/>
                    </a:srgbClr>
                  </a:outerShdw>
                </a:effectLst>
              </a:rPr>
              <a:t>8: Retaliation</a:t>
            </a:r>
            <a:endParaRPr lang="en-US" sz="2600" dirty="0">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40513126"/>
              </p:ext>
            </p:extLst>
          </p:nvPr>
        </p:nvGraphicFramePr>
        <p:xfrm>
          <a:off x="673097" y="1001933"/>
          <a:ext cx="10858502" cy="3672840"/>
        </p:xfrm>
        <a:graphic>
          <a:graphicData uri="http://schemas.openxmlformats.org/drawingml/2006/table">
            <a:tbl>
              <a:tblPr firstRow="1" bandRow="1"/>
              <a:tblGrid>
                <a:gridCol w="5429251"/>
                <a:gridCol w="5429251"/>
              </a:tblGrid>
              <a:tr h="3294678">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r>
                        <a:rPr lang="en-US" sz="1800" b="1" u="sng" dirty="0" smtClean="0">
                          <a:solidFill>
                            <a:schemeClr val="tx1"/>
                          </a:solidFill>
                          <a:latin typeface=" Arial"/>
                        </a:rPr>
                        <a:t>Change in Duties:</a:t>
                      </a:r>
                    </a:p>
                    <a:p>
                      <a:endParaRPr lang="en-US" sz="1400" b="0" dirty="0" smtClean="0">
                        <a:solidFill>
                          <a:schemeClr val="tx1"/>
                        </a:solidFill>
                        <a:latin typeface=" Arial"/>
                      </a:endParaRPr>
                    </a:p>
                    <a:p>
                      <a:r>
                        <a:rPr lang="en-US" sz="1600" b="0" dirty="0" smtClean="0">
                          <a:solidFill>
                            <a:schemeClr val="tx1"/>
                          </a:solidFill>
                          <a:latin typeface=" Arial"/>
                        </a:rPr>
                        <a:t>SPC Smith reports that her platoon sergeant sexually assaulted her. The team chief pulls SPC Smith from her daily duties and assigns her to multiple details.  SPC Smith complains to the team leader that she likes her job and has always been told she was doing well. The team leader explains that “as she recovers from her trauma and because she has so many appointments with her lawyers and behavioral health, he wants to take some of the pressure off of her.”</a:t>
                      </a:r>
                    </a:p>
                    <a:p>
                      <a:endParaRPr lang="en-US"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r>
                        <a:rPr lang="en-US" sz="1600" b="0" dirty="0" smtClean="0">
                          <a:solidFill>
                            <a:schemeClr val="tx1"/>
                          </a:solidFill>
                          <a:latin typeface=" Arial"/>
                        </a:rPr>
                        <a:t>SPC Smith reports to the SARC/VA that her team chief has</a:t>
                      </a:r>
                      <a:r>
                        <a:rPr lang="en-US" sz="1600" b="0" baseline="0" dirty="0" smtClean="0">
                          <a:solidFill>
                            <a:schemeClr val="tx1"/>
                          </a:solidFill>
                          <a:latin typeface=" Arial"/>
                        </a:rPr>
                        <a:t> removed her from her daily duties and assigned her to multiple details.  SPC Smith tells the SARC/VA that she likes her job and has always been told she was doing well.  </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are SPC Smith’s avenues of redress?  </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action do you take if SPC Smith declines reporting the alleged retaliation?</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advice do you provide to the command team?</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does the command team/IG owe you?</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is the best course of action to address the alleged retaliation?</a:t>
                      </a:r>
                    </a:p>
                    <a:p>
                      <a:endParaRPr lang="en-US"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00277896"/>
              </p:ext>
            </p:extLst>
          </p:nvPr>
        </p:nvGraphicFramePr>
        <p:xfrm>
          <a:off x="673097" y="4502911"/>
          <a:ext cx="10858502" cy="1554480"/>
        </p:xfrm>
        <a:graphic>
          <a:graphicData uri="http://schemas.openxmlformats.org/drawingml/2006/table">
            <a:tbl>
              <a:tblPr firstRow="1" bandRow="1"/>
              <a:tblGrid>
                <a:gridCol w="10858502"/>
              </a:tblGrid>
              <a:tr h="1387580">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r>
                        <a:rPr kumimoji="0" lang="en-US" sz="1600" b="1" i="1" u="sng" kern="1200" dirty="0" smtClean="0">
                          <a:solidFill>
                            <a:schemeClr val="tx1"/>
                          </a:solidFill>
                          <a:effectLst/>
                          <a:latin typeface=" Arial"/>
                          <a:ea typeface="+mn-ea"/>
                          <a:cs typeface="+mn-cs"/>
                        </a:rPr>
                        <a:t>Best Course of Action</a:t>
                      </a:r>
                      <a:r>
                        <a:rPr kumimoji="0" lang="en-US" sz="1600" b="1" kern="1200" dirty="0" smtClean="0">
                          <a:solidFill>
                            <a:schemeClr val="tx1"/>
                          </a:solidFill>
                          <a:effectLst/>
                          <a:latin typeface=" Arial"/>
                          <a:ea typeface="+mn-ea"/>
                          <a:cs typeface="+mn-cs"/>
                        </a:rPr>
                        <a:t>: </a:t>
                      </a:r>
                      <a:r>
                        <a:rPr kumimoji="0" lang="en-US" sz="1600" b="0" kern="1200" dirty="0" smtClean="0">
                          <a:solidFill>
                            <a:schemeClr val="tx1"/>
                          </a:solidFill>
                          <a:effectLst/>
                          <a:latin typeface=" Arial"/>
                          <a:ea typeface="+mn-ea"/>
                          <a:cs typeface="+mn-cs"/>
                        </a:rPr>
                        <a:t>SARC/VA should refer SPC Smith to the local IG and a Special Victim Counsel (SVC).  This type of alleged retaliation could be a significant change in duties or responsibilities inconsistent with the victim’s grade and should be investigated by the IG. </a:t>
                      </a:r>
                    </a:p>
                    <a:p>
                      <a:endParaRPr kumimoji="0" lang="en-US" sz="1600" b="1" i="1" u="sng" kern="1200" dirty="0" smtClean="0">
                        <a:solidFill>
                          <a:schemeClr val="tx1"/>
                        </a:solidFill>
                        <a:effectLst/>
                        <a:latin typeface=" Arial"/>
                        <a:ea typeface="+mn-ea"/>
                        <a:cs typeface="+mn-cs"/>
                      </a:endParaRPr>
                    </a:p>
                    <a:p>
                      <a:r>
                        <a:rPr kumimoji="0" lang="en-US" sz="1600" b="1" i="1" u="sng" kern="1200" dirty="0" smtClean="0">
                          <a:solidFill>
                            <a:schemeClr val="tx1"/>
                          </a:solidFill>
                          <a:effectLst/>
                          <a:latin typeface=" Arial"/>
                          <a:ea typeface="+mn-ea"/>
                          <a:cs typeface="+mn-cs"/>
                        </a:rPr>
                        <a:t>Additional Courses of Action</a:t>
                      </a:r>
                      <a:r>
                        <a:rPr kumimoji="0" lang="en-US" sz="1600" b="0" kern="1200" dirty="0" smtClean="0">
                          <a:solidFill>
                            <a:schemeClr val="tx1"/>
                          </a:solidFill>
                          <a:effectLst/>
                          <a:latin typeface=" Arial"/>
                          <a:ea typeface="+mn-ea"/>
                          <a:cs typeface="+mn-cs"/>
                        </a:rPr>
                        <a:t>: If the victim declines to report the alleged retaliation, the SARC/VA should report the allegation to the victim’s chain of command.  Consultation with servicing legal office  is highly recommended.</a:t>
                      </a:r>
                      <a:endParaRPr lang="en-US" sz="16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FAC9">
                        <a:lumMod val="20000"/>
                        <a:lumOff val="80000"/>
                      </a:srgbClr>
                    </a:solidFill>
                  </a:tcPr>
                </a:tc>
              </a:tr>
            </a:tbl>
          </a:graphicData>
        </a:graphic>
      </p:graphicFrame>
    </p:spTree>
    <p:extLst>
      <p:ext uri="{BB962C8B-B14F-4D97-AF65-F5344CB8AC3E}">
        <p14:creationId xmlns:p14="http://schemas.microsoft.com/office/powerpoint/2010/main" val="353823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836092" y="-11135"/>
            <a:ext cx="4355908" cy="746018"/>
          </a:xfrm>
        </p:spPr>
        <p:txBody>
          <a:bodyPr>
            <a:noAutofit/>
          </a:bodyPr>
          <a:lstStyle/>
          <a:p>
            <a:r>
              <a:rPr lang="en-US" sz="2600" dirty="0">
                <a:effectLst>
                  <a:outerShdw blurRad="38100" dist="38100" dir="2700000" algn="tl">
                    <a:srgbClr val="000000">
                      <a:alpha val="43137"/>
                    </a:srgbClr>
                  </a:outerShdw>
                </a:effectLst>
              </a:rPr>
              <a:t>Vignette </a:t>
            </a:r>
            <a:r>
              <a:rPr lang="en-US" sz="2600" dirty="0" smtClean="0">
                <a:effectLst>
                  <a:outerShdw blurRad="38100" dist="38100" dir="2700000" algn="tl">
                    <a:srgbClr val="000000">
                      <a:alpha val="43137"/>
                    </a:srgbClr>
                  </a:outerShdw>
                </a:effectLst>
              </a:rPr>
              <a:t>9: Retaliation</a:t>
            </a:r>
            <a:endParaRPr lang="en-US" sz="2600" dirty="0">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45485154"/>
              </p:ext>
            </p:extLst>
          </p:nvPr>
        </p:nvGraphicFramePr>
        <p:xfrm>
          <a:off x="647700" y="1062650"/>
          <a:ext cx="10871200" cy="3596640"/>
        </p:xfrm>
        <a:graphic>
          <a:graphicData uri="http://schemas.openxmlformats.org/drawingml/2006/table">
            <a:tbl>
              <a:tblPr firstRow="1" bandRow="1"/>
              <a:tblGrid>
                <a:gridCol w="5435600"/>
                <a:gridCol w="5435600"/>
              </a:tblGrid>
              <a:tr h="3534750">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r>
                        <a:rPr lang="en-US" sz="1800" b="1" u="sng" dirty="0" smtClean="0">
                          <a:solidFill>
                            <a:schemeClr val="tx1"/>
                          </a:solidFill>
                          <a:latin typeface=" Arial"/>
                        </a:rPr>
                        <a:t>Social Acceptance:</a:t>
                      </a:r>
                    </a:p>
                    <a:p>
                      <a:endParaRPr lang="en-US" sz="1800" b="0" u="sng" dirty="0" smtClean="0">
                        <a:solidFill>
                          <a:schemeClr val="tx1"/>
                        </a:solidFill>
                        <a:latin typeface=" Arial"/>
                      </a:endParaRPr>
                    </a:p>
                    <a:p>
                      <a:r>
                        <a:rPr lang="en-US" sz="1600" b="0" dirty="0" smtClean="0">
                          <a:solidFill>
                            <a:schemeClr val="tx1"/>
                          </a:solidFill>
                          <a:latin typeface=" Arial"/>
                        </a:rPr>
                        <a:t>SPC Smith reports that her platoon sergeant sexually assaulted her. Prior to the report, SPC Smith had a tight-knit group of friends in the unit who socialized together all weekend.  After the report, SPC Smith becomes moody and depressed.  Her friends find her difficult to be with and begin avoiding her on and off duty and exclude her from social events.  SPC Smith is devastated by the loss of her friends and feels isolated and unhappy.  SPC Smith tells her team leader that she wishes she had never made the report.</a:t>
                      </a:r>
                    </a:p>
                    <a:p>
                      <a:endParaRPr lang="en-US" sz="1600" b="0" dirty="0" smtClean="0">
                        <a:solidFill>
                          <a:schemeClr val="tx1"/>
                        </a:solidFill>
                        <a:latin typeface=" Arial"/>
                      </a:endParaRPr>
                    </a:p>
                    <a:p>
                      <a:endParaRPr lang="en-US"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r>
                        <a:rPr lang="en-US" sz="1600" b="0" dirty="0" smtClean="0">
                          <a:solidFill>
                            <a:schemeClr val="tx1"/>
                          </a:solidFill>
                          <a:latin typeface=" Arial"/>
                        </a:rPr>
                        <a:t>SPC Smith reports to the SARC/VA that her once tight-knit group</a:t>
                      </a:r>
                      <a:r>
                        <a:rPr lang="en-US" sz="1600" b="0" baseline="0" dirty="0" smtClean="0">
                          <a:solidFill>
                            <a:schemeClr val="tx1"/>
                          </a:solidFill>
                          <a:latin typeface=" Arial"/>
                        </a:rPr>
                        <a:t> of friends are avoiding her and excluding her from social events.  She feels she is being retaliated against because she reported a sexual assault.</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are SPC Smith’s avenues of redress?  </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action do you take if SPC Smith declines reporting the alleged retaliation?</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advice do you provide to the command team?</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does the command team/IG owe you?</a:t>
                      </a:r>
                    </a:p>
                    <a:p>
                      <a:pPr marL="171450" indent="-171450">
                        <a:spcBef>
                          <a:spcPts val="600"/>
                        </a:spcBef>
                        <a:buFont typeface="Wingdings" panose="05000000000000000000" pitchFamily="2" charset="2"/>
                        <a:buChar char="Ø"/>
                      </a:pPr>
                      <a:r>
                        <a:rPr lang="en-US" sz="1600" b="0" baseline="0" dirty="0" smtClean="0">
                          <a:solidFill>
                            <a:schemeClr val="tx1"/>
                          </a:solidFill>
                          <a:latin typeface=" Arial"/>
                        </a:rPr>
                        <a:t>What is the best course of action to address the alleged retaliation?</a:t>
                      </a:r>
                      <a:endParaRPr lang="en-US" sz="1600" b="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92840820"/>
              </p:ext>
            </p:extLst>
          </p:nvPr>
        </p:nvGraphicFramePr>
        <p:xfrm>
          <a:off x="647700" y="4711114"/>
          <a:ext cx="10871199" cy="1310640"/>
        </p:xfrm>
        <a:graphic>
          <a:graphicData uri="http://schemas.openxmlformats.org/drawingml/2006/table">
            <a:tbl>
              <a:tblPr firstRow="1" bandRow="1"/>
              <a:tblGrid>
                <a:gridCol w="10871199"/>
              </a:tblGrid>
              <a:tr h="1006025">
                <a:tc>
                  <a:txBody>
                    <a:bodyPr/>
                    <a:lstStyle>
                      <a:lvl1pPr marL="0" algn="l" defTabSz="914377" rtl="0" eaLnBrk="1" latinLnBrk="0" hangingPunct="1">
                        <a:defRPr sz="1800" b="1" kern="1200">
                          <a:solidFill>
                            <a:schemeClr val="lt1"/>
                          </a:solidFill>
                          <a:latin typeface="Constantia"/>
                        </a:defRPr>
                      </a:lvl1pPr>
                      <a:lvl2pPr marL="457189" algn="l" defTabSz="914377" rtl="0" eaLnBrk="1" latinLnBrk="0" hangingPunct="1">
                        <a:defRPr sz="1800" b="1" kern="1200">
                          <a:solidFill>
                            <a:schemeClr val="lt1"/>
                          </a:solidFill>
                          <a:latin typeface="Constantia"/>
                        </a:defRPr>
                      </a:lvl2pPr>
                      <a:lvl3pPr marL="914377" algn="l" defTabSz="914377" rtl="0" eaLnBrk="1" latinLnBrk="0" hangingPunct="1">
                        <a:defRPr sz="1800" b="1" kern="1200">
                          <a:solidFill>
                            <a:schemeClr val="lt1"/>
                          </a:solidFill>
                          <a:latin typeface="Constantia"/>
                        </a:defRPr>
                      </a:lvl3pPr>
                      <a:lvl4pPr marL="1371566" algn="l" defTabSz="914377" rtl="0" eaLnBrk="1" latinLnBrk="0" hangingPunct="1">
                        <a:defRPr sz="1800" b="1" kern="1200">
                          <a:solidFill>
                            <a:schemeClr val="lt1"/>
                          </a:solidFill>
                          <a:latin typeface="Constantia"/>
                        </a:defRPr>
                      </a:lvl4pPr>
                      <a:lvl5pPr marL="1828754" algn="l" defTabSz="914377" rtl="0" eaLnBrk="1" latinLnBrk="0" hangingPunct="1">
                        <a:defRPr sz="1800" b="1" kern="1200">
                          <a:solidFill>
                            <a:schemeClr val="lt1"/>
                          </a:solidFill>
                          <a:latin typeface="Constantia"/>
                        </a:defRPr>
                      </a:lvl5pPr>
                      <a:lvl6pPr marL="2285943" algn="l" defTabSz="914377" rtl="0" eaLnBrk="1" latinLnBrk="0" hangingPunct="1">
                        <a:defRPr sz="1800" b="1" kern="1200">
                          <a:solidFill>
                            <a:schemeClr val="lt1"/>
                          </a:solidFill>
                          <a:latin typeface="Constantia"/>
                        </a:defRPr>
                      </a:lvl6pPr>
                      <a:lvl7pPr marL="2743131" algn="l" defTabSz="914377" rtl="0" eaLnBrk="1" latinLnBrk="0" hangingPunct="1">
                        <a:defRPr sz="1800" b="1" kern="1200">
                          <a:solidFill>
                            <a:schemeClr val="lt1"/>
                          </a:solidFill>
                          <a:latin typeface="Constantia"/>
                        </a:defRPr>
                      </a:lvl7pPr>
                      <a:lvl8pPr marL="3200320" algn="l" defTabSz="914377" rtl="0" eaLnBrk="1" latinLnBrk="0" hangingPunct="1">
                        <a:defRPr sz="1800" b="1" kern="1200">
                          <a:solidFill>
                            <a:schemeClr val="lt1"/>
                          </a:solidFill>
                          <a:latin typeface="Constantia"/>
                        </a:defRPr>
                      </a:lvl8pPr>
                      <a:lvl9pPr marL="3657509" algn="l" defTabSz="914377" rtl="0" eaLnBrk="1" latinLnBrk="0" hangingPunct="1">
                        <a:defRPr sz="1800" b="1" kern="1200">
                          <a:solidFill>
                            <a:schemeClr val="lt1"/>
                          </a:solidFill>
                          <a:latin typeface="Constantia"/>
                        </a:defRPr>
                      </a:lvl9pPr>
                    </a:lstStyle>
                    <a:p>
                      <a:r>
                        <a:rPr kumimoji="0" lang="en-US" sz="1600" b="1" i="1" u="sng" kern="1200" dirty="0" smtClean="0">
                          <a:solidFill>
                            <a:schemeClr val="tx1"/>
                          </a:solidFill>
                          <a:effectLst/>
                          <a:latin typeface=" Arial"/>
                          <a:ea typeface="+mn-ea"/>
                          <a:cs typeface="+mn-cs"/>
                        </a:rPr>
                        <a:t>Best Course of Action</a:t>
                      </a:r>
                      <a:r>
                        <a:rPr kumimoji="0" lang="en-US" sz="1600" b="1" kern="1200" dirty="0" smtClean="0">
                          <a:solidFill>
                            <a:schemeClr val="tx1"/>
                          </a:solidFill>
                          <a:effectLst/>
                          <a:latin typeface=" Arial"/>
                          <a:ea typeface="+mn-ea"/>
                          <a:cs typeface="+mn-cs"/>
                        </a:rPr>
                        <a:t>:</a:t>
                      </a:r>
                      <a:r>
                        <a:rPr kumimoji="0" lang="en-US" sz="1600" b="0" kern="1200" dirty="0" smtClean="0">
                          <a:solidFill>
                            <a:schemeClr val="tx1"/>
                          </a:solidFill>
                          <a:effectLst/>
                          <a:latin typeface=" Arial"/>
                          <a:ea typeface="+mn-ea"/>
                          <a:cs typeface="+mn-cs"/>
                        </a:rPr>
                        <a:t> SARC/VA should refer SPC Smith to the chain of command and a Special Victim Counsel (SVC).  This type of alleged retaliation could be </a:t>
                      </a:r>
                      <a:r>
                        <a:rPr kumimoji="0" lang="en-US" sz="1600" b="1" kern="1200" dirty="0" smtClean="0">
                          <a:solidFill>
                            <a:schemeClr val="tx1"/>
                          </a:solidFill>
                          <a:effectLst/>
                          <a:latin typeface=" Arial"/>
                          <a:ea typeface="+mn-ea"/>
                          <a:cs typeface="+mn-cs"/>
                        </a:rPr>
                        <a:t>ostracism</a:t>
                      </a:r>
                      <a:r>
                        <a:rPr kumimoji="0" lang="en-US" sz="1600" b="0" kern="1200" dirty="0" smtClean="0">
                          <a:solidFill>
                            <a:schemeClr val="tx1"/>
                          </a:solidFill>
                          <a:effectLst/>
                          <a:latin typeface=" Arial"/>
                          <a:ea typeface="+mn-ea"/>
                          <a:cs typeface="+mn-cs"/>
                        </a:rPr>
                        <a:t> and should be investigated by the victim’s chain of command. Consult with servicing legal office.</a:t>
                      </a:r>
                    </a:p>
                    <a:p>
                      <a:r>
                        <a:rPr kumimoji="0" lang="en-US" sz="1600" b="0" i="1" u="none" strike="noStrike" kern="1200" dirty="0" smtClean="0">
                          <a:solidFill>
                            <a:schemeClr val="tx1"/>
                          </a:solidFill>
                          <a:effectLst/>
                          <a:latin typeface=" Arial"/>
                          <a:ea typeface="+mn-ea"/>
                          <a:cs typeface="+mn-cs"/>
                        </a:rPr>
                        <a:t> </a:t>
                      </a:r>
                      <a:endParaRPr kumimoji="0" lang="en-US" sz="1600" b="0" kern="1200" dirty="0" smtClean="0">
                        <a:solidFill>
                          <a:schemeClr val="tx1"/>
                        </a:solidFill>
                        <a:effectLst/>
                        <a:latin typeface=" Arial"/>
                        <a:ea typeface="+mn-ea"/>
                        <a:cs typeface="+mn-cs"/>
                      </a:endParaRPr>
                    </a:p>
                    <a:p>
                      <a:r>
                        <a:rPr kumimoji="0" lang="en-US" sz="1600" b="1" i="1" u="sng" kern="1200" dirty="0" smtClean="0">
                          <a:solidFill>
                            <a:schemeClr val="tx1"/>
                          </a:solidFill>
                          <a:effectLst/>
                          <a:latin typeface=" Arial"/>
                          <a:ea typeface="+mn-ea"/>
                          <a:cs typeface="+mn-cs"/>
                        </a:rPr>
                        <a:t>Additional Courses of Action</a:t>
                      </a:r>
                      <a:r>
                        <a:rPr kumimoji="0" lang="en-US" sz="1600" b="1" kern="1200" dirty="0" smtClean="0">
                          <a:solidFill>
                            <a:schemeClr val="tx1"/>
                          </a:solidFill>
                          <a:effectLst/>
                          <a:latin typeface=" Arial"/>
                          <a:ea typeface="+mn-ea"/>
                          <a:cs typeface="+mn-cs"/>
                        </a:rPr>
                        <a:t>: </a:t>
                      </a:r>
                      <a:r>
                        <a:rPr kumimoji="0" lang="en-US" sz="1600" b="0" kern="1200" dirty="0" smtClean="0">
                          <a:solidFill>
                            <a:schemeClr val="tx1"/>
                          </a:solidFill>
                          <a:effectLst/>
                          <a:latin typeface=" Arial"/>
                          <a:ea typeface="+mn-ea"/>
                          <a:cs typeface="+mn-cs"/>
                        </a:rPr>
                        <a:t>SARC/VA could refer the victim to the local IG for assistance.</a:t>
                      </a:r>
                      <a:endParaRPr lang="en-US" sz="1600" b="0" dirty="0">
                        <a:solidFill>
                          <a:schemeClr val="tx1"/>
                        </a:solidFill>
                        <a:latin typeface=" Aria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EFAC9">
                        <a:lumMod val="20000"/>
                        <a:lumOff val="80000"/>
                      </a:srgbClr>
                    </a:solidFill>
                  </a:tcPr>
                </a:tc>
              </a:tr>
            </a:tbl>
          </a:graphicData>
        </a:graphic>
      </p:graphicFrame>
    </p:spTree>
    <p:extLst>
      <p:ext uri="{BB962C8B-B14F-4D97-AF65-F5344CB8AC3E}">
        <p14:creationId xmlns:p14="http://schemas.microsoft.com/office/powerpoint/2010/main" val="19305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377355" y="-11135"/>
            <a:ext cx="5814646" cy="746018"/>
          </a:xfrm>
        </p:spPr>
        <p:txBody>
          <a:bodyPr>
            <a:noAutofit/>
          </a:bodyPr>
          <a:lstStyle/>
          <a:p>
            <a:r>
              <a:rPr lang="en-US" sz="2600" dirty="0">
                <a:effectLst>
                  <a:outerShdw blurRad="38100" dist="38100" dir="2700000" algn="tl">
                    <a:srgbClr val="000000">
                      <a:alpha val="43137"/>
                    </a:srgbClr>
                  </a:outerShdw>
                </a:effectLst>
              </a:rPr>
              <a:t>Vignette </a:t>
            </a:r>
            <a:r>
              <a:rPr lang="en-US" sz="2600" dirty="0" smtClean="0">
                <a:effectLst>
                  <a:outerShdw blurRad="38100" dist="38100" dir="2700000" algn="tl">
                    <a:srgbClr val="000000">
                      <a:alpha val="43137"/>
                    </a:srgbClr>
                  </a:outerShdw>
                </a:effectLst>
              </a:rPr>
              <a:t>10: Bystander Intervention</a:t>
            </a:r>
            <a:endParaRPr lang="en-US" sz="2600" dirty="0">
              <a:latin typeface="Calibri" pitchFamily="34" charset="0"/>
            </a:endParaRPr>
          </a:p>
        </p:txBody>
      </p:sp>
      <p:sp>
        <p:nvSpPr>
          <p:cNvPr id="3" name="Text Placeholder 2"/>
          <p:cNvSpPr txBox="1">
            <a:spLocks/>
          </p:cNvSpPr>
          <p:nvPr/>
        </p:nvSpPr>
        <p:spPr bwMode="auto">
          <a:xfrm>
            <a:off x="609600" y="832338"/>
            <a:ext cx="10832123" cy="54160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One Friday night, there was a party at </a:t>
            </a:r>
            <a:r>
              <a:rPr lang="en-US" sz="2000" dirty="0" smtClean="0"/>
              <a:t>PFC </a:t>
            </a:r>
            <a:r>
              <a:rPr lang="en-US" sz="2000" dirty="0"/>
              <a:t>Alton and Jones’ apartment. It was their tradition to host “poker parties” into the early morning hours. Both men and women from the unit were invited. PFC Jackson attended and he was known to like to “party” because </a:t>
            </a:r>
            <a:r>
              <a:rPr lang="en-US" sz="2000" dirty="0" smtClean="0"/>
              <a:t>he always </a:t>
            </a:r>
            <a:r>
              <a:rPr lang="en-US" sz="2000" dirty="0"/>
              <a:t>came to the party with a bottle of tequila, </a:t>
            </a:r>
            <a:r>
              <a:rPr lang="en-US" sz="2000" dirty="0" smtClean="0"/>
              <a:t>salt, </a:t>
            </a:r>
            <a:r>
              <a:rPr lang="en-US" sz="2000" dirty="0"/>
              <a:t>and lime. He decided to join a poker game and invited PFC Simms to join him at the poker table. When she won the first hand, Jackson suggested that she do a shot of tequila. After 30 minutes, he had encouraged Simms to drink four more shots of tequila, as well as drink a beer. She </a:t>
            </a:r>
            <a:r>
              <a:rPr lang="en-US" sz="2000" dirty="0" smtClean="0"/>
              <a:t>started </a:t>
            </a:r>
            <a:r>
              <a:rPr lang="en-US" sz="2000" dirty="0"/>
              <a:t>to slur her word and it was obvious to people playing poker that she was intoxicated. Jackson moved closer to Simms, put his arm around her and suggested that they go outside to get some fresh air. She declined, but Jackson kept suggesting that they go outside. Simms got up and said that she needed to use the bathroom.</a:t>
            </a:r>
          </a:p>
          <a:p>
            <a:r>
              <a:rPr lang="en-US" sz="2000" dirty="0"/>
              <a:t>As she left the poker table, Jackson told the players that it was time to “make his move” and he followed Simms down the hallway to the bathroom. Several of the people playing poker looked at each other and wondered what, if anything they should do. As Simms entered the bathroom, Jackson put his foot down so she could not close the door. He entered the bathroom with </a:t>
            </a:r>
            <a:r>
              <a:rPr lang="en-US" sz="2000" dirty="0" smtClean="0"/>
              <a:t>Simms </a:t>
            </a:r>
            <a:r>
              <a:rPr lang="en-US" sz="2000" dirty="0"/>
              <a:t>and locked the door behind them. Once inside the bathroom, Jackson started to kiss Simms; she backed away from him, but could not get away from him. He continued to try to kiss her and ripped open her button-down shirt. Simms banged on the door and several people outside the door noticed the loud bangs.</a:t>
            </a:r>
            <a:endParaRPr lang="en-US" sz="2200" dirty="0"/>
          </a:p>
        </p:txBody>
      </p:sp>
    </p:spTree>
    <p:extLst>
      <p:ext uri="{BB962C8B-B14F-4D97-AF65-F5344CB8AC3E}">
        <p14:creationId xmlns:p14="http://schemas.microsoft.com/office/powerpoint/2010/main" val="3919777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00800" y="-17462"/>
            <a:ext cx="5791200" cy="754881"/>
          </a:xfrm>
          <a:prstGeom prst="rect">
            <a:avLst/>
          </a:prstGeom>
        </p:spPr>
        <p:txBody>
          <a:bodyPr/>
          <a:lstStyle/>
          <a:p>
            <a:pPr algn="r" eaLnBrk="0" hangingPunct="0">
              <a:lnSpc>
                <a:spcPct val="150000"/>
              </a:lnSpc>
              <a:defRPr/>
            </a:pPr>
            <a:r>
              <a:rPr lang="en-US" sz="2800" b="1" spc="-100" dirty="0" smtClean="0">
                <a:ln w="3200">
                  <a:noFill/>
                  <a:prstDash val="solid"/>
                  <a:round/>
                </a:ln>
                <a:solidFill>
                  <a:srgbClr val="FFD531"/>
                </a:solidFill>
                <a:latin typeface=" Arial"/>
                <a:ea typeface="MS PGothic" pitchFamily="34" charset="-128"/>
              </a:rPr>
              <a:t>Vignette 1: Sexual Harassment</a:t>
            </a:r>
            <a:endParaRPr lang="en-US" sz="2800" b="1" spc="-100" dirty="0">
              <a:ln w="3200">
                <a:noFill/>
                <a:prstDash val="solid"/>
                <a:round/>
              </a:ln>
              <a:solidFill>
                <a:srgbClr val="FFD531"/>
              </a:solidFill>
              <a:latin typeface=" Arial"/>
              <a:ea typeface="MS PGothic" pitchFamily="34" charset="-128"/>
            </a:endParaRPr>
          </a:p>
        </p:txBody>
      </p:sp>
      <p:sp>
        <p:nvSpPr>
          <p:cNvPr id="13" name="TextBox 12"/>
          <p:cNvSpPr txBox="1"/>
          <p:nvPr/>
        </p:nvSpPr>
        <p:spPr>
          <a:xfrm>
            <a:off x="589547" y="803998"/>
            <a:ext cx="11345779" cy="1815882"/>
          </a:xfrm>
          <a:prstGeom prst="rect">
            <a:avLst/>
          </a:prstGeom>
          <a:noFill/>
        </p:spPr>
        <p:txBody>
          <a:bodyPr wrap="square" rtlCol="0">
            <a:spAutoFit/>
          </a:bodyPr>
          <a:lstStyle/>
          <a:p>
            <a:pPr fontAlgn="base">
              <a:spcBef>
                <a:spcPct val="0"/>
              </a:spcBef>
              <a:spcAft>
                <a:spcPct val="0"/>
              </a:spcAft>
            </a:pPr>
            <a:r>
              <a:rPr lang="en-US" sz="1600" dirty="0">
                <a:solidFill>
                  <a:prstClr val="black"/>
                </a:solidFill>
                <a:latin typeface="Arial" pitchFamily="34" charset="0"/>
                <a:ea typeface="ＭＳ Ｐゴシック" pitchFamily="34" charset="-128"/>
                <a:cs typeface="Arial" pitchFamily="34" charset="0"/>
              </a:rPr>
              <a:t>Ms. Leslie Robinson, a DA Civilian, works in the “cube farm” environment (which is a workplace containing several cubicles</a:t>
            </a:r>
            <a:r>
              <a:rPr lang="en-US" sz="1600" dirty="0" smtClean="0">
                <a:solidFill>
                  <a:prstClr val="black"/>
                </a:solidFill>
                <a:latin typeface="Arial" pitchFamily="34" charset="0"/>
                <a:ea typeface="ＭＳ Ｐゴシック" pitchFamily="34" charset="-128"/>
                <a:cs typeface="Arial" pitchFamily="34" charset="0"/>
              </a:rPr>
              <a:t>) at </a:t>
            </a:r>
            <a:r>
              <a:rPr lang="en-US" sz="1600" dirty="0">
                <a:solidFill>
                  <a:prstClr val="black"/>
                </a:solidFill>
                <a:latin typeface="Arial" pitchFamily="34" charset="0"/>
                <a:ea typeface="ＭＳ Ｐゴシック" pitchFamily="34" charset="-128"/>
                <a:cs typeface="Arial" pitchFamily="34" charset="0"/>
              </a:rPr>
              <a:t>the in-processing center.  One day, SSG Bill Evans, the section leader, stopped by SPC Mark Fields’ cubicle, and the conversation turned to a discussion of Ms. Robinson’s breasts and butt.  SSG Evans remarks to SPC Fields that he would like to take Ms. Robinson back to the barracks and “let her teach him a few things.”  Ms. Robinson did not hear any of it, but two other co-workers, SGT John Weaver, and SPC Tina Michaels, sitting unseen in the adjacent cubicles, heard the comments.  SGT Weaver observed that SPC Michaels was uncomfortable with the conversation.</a:t>
            </a:r>
          </a:p>
          <a:p>
            <a:pPr fontAlgn="base">
              <a:spcBef>
                <a:spcPct val="0"/>
              </a:spcBef>
              <a:spcAft>
                <a:spcPct val="0"/>
              </a:spcAft>
            </a:pPr>
            <a:endParaRPr lang="en-US" sz="1600" dirty="0">
              <a:solidFill>
                <a:prstClr val="white"/>
              </a:solidFill>
              <a:latin typeface="Arial" pitchFamily="34" charset="0"/>
              <a:ea typeface="ＭＳ Ｐゴシック" pitchFamily="34" charset="-128"/>
              <a:cs typeface="Arial" pitchFamily="34" charset="0"/>
            </a:endParaRPr>
          </a:p>
        </p:txBody>
      </p:sp>
      <p:sp>
        <p:nvSpPr>
          <p:cNvPr id="14" name="TextBox 13"/>
          <p:cNvSpPr txBox="1"/>
          <p:nvPr/>
        </p:nvSpPr>
        <p:spPr>
          <a:xfrm>
            <a:off x="589547" y="2404197"/>
            <a:ext cx="7233194" cy="2062103"/>
          </a:xfrm>
          <a:prstGeom prst="rect">
            <a:avLst/>
          </a:prstGeom>
          <a:noFill/>
        </p:spPr>
        <p:txBody>
          <a:bodyPr wrap="square" rtlCol="0">
            <a:spAutoFit/>
          </a:bodyPr>
          <a:lstStyle/>
          <a:p>
            <a:pPr fontAlgn="base">
              <a:spcBef>
                <a:spcPct val="0"/>
              </a:spcBef>
              <a:spcAft>
                <a:spcPct val="0"/>
              </a:spcAft>
            </a:pPr>
            <a:r>
              <a:rPr lang="en-US" sz="1600" dirty="0">
                <a:solidFill>
                  <a:prstClr val="black"/>
                </a:solidFill>
                <a:latin typeface="Arial" pitchFamily="34" charset="0"/>
                <a:ea typeface="ＭＳ Ｐゴシック" pitchFamily="34" charset="-128"/>
                <a:cs typeface="Arial" pitchFamily="34" charset="0"/>
              </a:rPr>
              <a:t>Later in the day, SSG Evans and SPC Fields passed SPC Michaels and SGT Weaver in the break room, after which SPC Michaels confides in SGT Weaver that she does not want to work with SSG Evans nor SPC Fields.  She says that was not the first </a:t>
            </a:r>
            <a:r>
              <a:rPr lang="en-US" sz="1600" dirty="0" smtClean="0">
                <a:solidFill>
                  <a:prstClr val="black"/>
                </a:solidFill>
                <a:latin typeface="Arial" pitchFamily="34" charset="0"/>
                <a:ea typeface="ＭＳ Ｐゴシック" pitchFamily="34" charset="-128"/>
                <a:cs typeface="Arial" pitchFamily="34" charset="0"/>
              </a:rPr>
              <a:t>sexual innuendo she </a:t>
            </a:r>
            <a:r>
              <a:rPr lang="en-US" sz="1600" dirty="0">
                <a:solidFill>
                  <a:prstClr val="black"/>
                </a:solidFill>
                <a:latin typeface="Arial" pitchFamily="34" charset="0"/>
                <a:ea typeface="ＭＳ Ｐゴシック" pitchFamily="34" charset="-128"/>
                <a:cs typeface="Arial" pitchFamily="34" charset="0"/>
              </a:rPr>
              <a:t>has heard from SSG Evans, and she doesn’t want to work with him if that’s how he is going to talk about women.  SPC Michaels also mentioned that she was going to tell Ms. Robinson about the remarks when she returned to the office in the morning.</a:t>
            </a:r>
          </a:p>
          <a:p>
            <a:pPr fontAlgn="base">
              <a:spcBef>
                <a:spcPct val="0"/>
              </a:spcBef>
              <a:spcAft>
                <a:spcPct val="0"/>
              </a:spcAft>
            </a:pPr>
            <a:endParaRPr lang="en-US" sz="1600" dirty="0">
              <a:solidFill>
                <a:prstClr val="white"/>
              </a:solidFill>
              <a:latin typeface="Arial" pitchFamily="34" charset="0"/>
              <a:ea typeface="ＭＳ Ｐゴシック" pitchFamily="34" charset="-128"/>
              <a:cs typeface="Arial" pitchFamily="34" charset="0"/>
            </a:endParaRPr>
          </a:p>
        </p:txBody>
      </p:sp>
      <p:pic>
        <p:nvPicPr>
          <p:cNvPr id="15" name="Picture 14"/>
          <p:cNvPicPr>
            <a:picLocks noChangeAspect="1"/>
          </p:cNvPicPr>
          <p:nvPr/>
        </p:nvPicPr>
        <p:blipFill>
          <a:blip r:embed="rId3"/>
          <a:stretch>
            <a:fillRect/>
          </a:stretch>
        </p:blipFill>
        <p:spPr>
          <a:xfrm>
            <a:off x="7822741" y="2404197"/>
            <a:ext cx="4112585" cy="2036893"/>
          </a:xfrm>
          <a:prstGeom prst="rect">
            <a:avLst/>
          </a:prstGeom>
        </p:spPr>
      </p:pic>
      <p:sp>
        <p:nvSpPr>
          <p:cNvPr id="16" name="TextBox 15"/>
          <p:cNvSpPr txBox="1"/>
          <p:nvPr/>
        </p:nvSpPr>
        <p:spPr>
          <a:xfrm>
            <a:off x="589547" y="4485658"/>
            <a:ext cx="11345779" cy="2062103"/>
          </a:xfrm>
          <a:prstGeom prst="rect">
            <a:avLst/>
          </a:prstGeom>
          <a:noFill/>
        </p:spPr>
        <p:txBody>
          <a:bodyPr wrap="square" rtlCol="0">
            <a:spAutoFit/>
          </a:bodyPr>
          <a:lstStyle/>
          <a:p>
            <a:pPr fontAlgn="base">
              <a:spcBef>
                <a:spcPct val="0"/>
              </a:spcBef>
              <a:spcAft>
                <a:spcPct val="0"/>
              </a:spcAft>
            </a:pPr>
            <a:r>
              <a:rPr lang="en-US" sz="1600" dirty="0">
                <a:solidFill>
                  <a:prstClr val="black"/>
                </a:solidFill>
                <a:latin typeface="Arial" pitchFamily="34" charset="0"/>
                <a:ea typeface="ＭＳ Ｐゴシック" pitchFamily="34" charset="-128"/>
                <a:cs typeface="Arial" pitchFamily="34" charset="0"/>
              </a:rPr>
              <a:t>The next morning, SPC Michaels tells Ms. Robinson about SSG Evans’ comments.  Ms. Robinson becomes very angry and decides to inform her non-commissioned officer in charge.  In addition, if she wants to pursue administrative remedies through the Equal Employment Opportunity process, she will have to contact the EEO office to initiate a complaint within </a:t>
            </a:r>
            <a:r>
              <a:rPr lang="en-US" sz="1600" dirty="0" smtClean="0">
                <a:solidFill>
                  <a:prstClr val="black"/>
                </a:solidFill>
                <a:latin typeface="Arial" pitchFamily="34" charset="0"/>
                <a:ea typeface="ＭＳ Ｐゴシック" pitchFamily="34" charset="-128"/>
                <a:cs typeface="Arial" pitchFamily="34" charset="0"/>
              </a:rPr>
              <a:t>45 calendar </a:t>
            </a:r>
            <a:r>
              <a:rPr lang="en-US" sz="1600" dirty="0">
                <a:solidFill>
                  <a:prstClr val="black"/>
                </a:solidFill>
                <a:latin typeface="Arial" pitchFamily="34" charset="0"/>
                <a:ea typeface="ＭＳ Ｐゴシック" pitchFamily="34" charset="-128"/>
                <a:cs typeface="Arial" pitchFamily="34" charset="0"/>
              </a:rPr>
              <a:t>days.  </a:t>
            </a:r>
          </a:p>
          <a:p>
            <a:pPr fontAlgn="base">
              <a:spcBef>
                <a:spcPct val="0"/>
              </a:spcBef>
              <a:spcAft>
                <a:spcPct val="0"/>
              </a:spcAft>
            </a:pPr>
            <a:r>
              <a:rPr lang="en-US" sz="1600" dirty="0">
                <a:solidFill>
                  <a:prstClr val="black"/>
                </a:solidFill>
                <a:latin typeface="Arial" pitchFamily="34" charset="0"/>
                <a:ea typeface="ＭＳ Ｐゴシック" pitchFamily="34" charset="-128"/>
                <a:cs typeface="Arial" pitchFamily="34" charset="0"/>
              </a:rPr>
              <a:t> </a:t>
            </a:r>
          </a:p>
          <a:p>
            <a:pPr fontAlgn="base">
              <a:spcBef>
                <a:spcPct val="0"/>
              </a:spcBef>
              <a:spcAft>
                <a:spcPct val="0"/>
              </a:spcAft>
            </a:pPr>
            <a:r>
              <a:rPr lang="en-US" sz="1600" dirty="0">
                <a:solidFill>
                  <a:prstClr val="black"/>
                </a:solidFill>
                <a:latin typeface="Arial" pitchFamily="34" charset="0"/>
                <a:ea typeface="ＭＳ Ｐゴシック" pitchFamily="34" charset="-128"/>
                <a:cs typeface="Arial" pitchFamily="34" charset="0"/>
              </a:rPr>
              <a:t>The 45 day time limit to contact EEO is not stopped when the chain of command is notified or extended while they are investigating and/or pursuing corrective action. </a:t>
            </a:r>
          </a:p>
          <a:p>
            <a:pPr fontAlgn="base">
              <a:spcBef>
                <a:spcPct val="0"/>
              </a:spcBef>
              <a:spcAft>
                <a:spcPct val="0"/>
              </a:spcAft>
            </a:pPr>
            <a:endParaRPr lang="en-US" sz="1600" dirty="0">
              <a:solidFill>
                <a:prstClr val="black"/>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916533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78116" y="-11135"/>
            <a:ext cx="6813884" cy="746018"/>
          </a:xfrm>
        </p:spPr>
        <p:txBody>
          <a:bodyPr>
            <a:noAutofit/>
          </a:bodyPr>
          <a:lstStyle/>
          <a:p>
            <a:r>
              <a:rPr lang="en-US" sz="2600" dirty="0" smtClean="0">
                <a:effectLst>
                  <a:outerShdw blurRad="38100" dist="38100" dir="2700000" algn="tl">
                    <a:srgbClr val="000000">
                      <a:alpha val="43137"/>
                    </a:srgbClr>
                  </a:outerShdw>
                </a:effectLst>
              </a:rPr>
              <a:t>Vignette 1: Sexual Harassment Questions</a:t>
            </a:r>
            <a:endParaRPr lang="en-US" sz="2600" dirty="0">
              <a:latin typeface="Calibri" pitchFamily="34" charset="0"/>
            </a:endParaRPr>
          </a:p>
        </p:txBody>
      </p:sp>
      <p:sp>
        <p:nvSpPr>
          <p:cNvPr id="21" name="Title 1"/>
          <p:cNvSpPr txBox="1">
            <a:spLocks/>
          </p:cNvSpPr>
          <p:nvPr/>
        </p:nvSpPr>
        <p:spPr>
          <a:xfrm>
            <a:off x="2811400" y="975228"/>
            <a:ext cx="6629400" cy="548773"/>
          </a:xfrm>
          <a:prstGeom prst="rect">
            <a:avLst/>
          </a:prstGeom>
          <a:blipFill>
            <a:blip r:embed="rId3">
              <a:duotone>
                <a:sysClr val="windowText" lastClr="000000">
                  <a:shade val="40000"/>
                </a:sysClr>
                <a:sysClr val="windowText" lastClr="000000">
                  <a:tint val="42000"/>
                </a:sysClr>
              </a:duotone>
            </a:blip>
            <a:tile tx="0" ty="0" sx="40000" sy="40000" flip="none" algn="tl"/>
          </a:blipFill>
          <a:ln>
            <a:noFill/>
          </a:ln>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softRound"/>
          </a:sp3d>
        </p:spPr>
        <p:txBody>
          <a:bodyPr vert="horz" lIns="91440" tIns="0" rIns="91440" bIns="0" rtlCol="0" anchor="t" anchorCtr="0">
            <a:noAutofit/>
          </a:bodyPr>
          <a:lstStyle>
            <a:lvl1pPr algn="r" rtl="0" eaLnBrk="0" fontAlgn="base" hangingPunct="0">
              <a:spcBef>
                <a:spcPct val="0"/>
              </a:spcBef>
              <a:spcAft>
                <a:spcPct val="0"/>
              </a:spcAft>
              <a:defRPr lang="en-US" sz="3200" b="0" i="0" kern="1200" spc="0">
                <a:ln w="3200">
                  <a:noFill/>
                  <a:prstDash val="solid"/>
                  <a:round/>
                </a:ln>
                <a:solidFill>
                  <a:srgbClr val="141313"/>
                </a:solidFill>
                <a:latin typeface="Arial"/>
                <a:ea typeface="ＭＳ Ｐゴシック" pitchFamily="34" charset="-128"/>
                <a:cs typeface="Arial"/>
              </a:defRPr>
            </a:lvl1pPr>
            <a:lvl2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2pPr>
            <a:lvl3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3pPr>
            <a:lvl4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4pPr>
            <a:lvl5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w="3200">
                  <a:noFill/>
                  <a:prstDash val="solid"/>
                  <a:round/>
                </a:ln>
                <a:blipFill>
                  <a:blip r:embed="rId4"/>
                  <a:tile tx="0" ty="0" sx="100000" sy="100000" flip="none" algn="tl"/>
                </a:blipFill>
                <a:effectLst/>
                <a:uLnTx/>
                <a:uFillTx/>
                <a:latin typeface="Arial"/>
                <a:ea typeface="ＭＳ Ｐゴシック" pitchFamily="34" charset="-128"/>
                <a:cs typeface="Arial"/>
              </a:rPr>
              <a:t>Key</a:t>
            </a:r>
            <a:r>
              <a:rPr kumimoji="0" lang="en-US" sz="3200" b="0" i="0" u="none" strike="noStrike" kern="1200" cap="none" spc="0" normalizeH="0" baseline="0" noProof="0" dirty="0">
                <a:ln w="3200">
                  <a:noFill/>
                  <a:prstDash val="solid"/>
                  <a:round/>
                </a:ln>
                <a:solidFill>
                  <a:srgbClr val="A5B592"/>
                </a:solidFill>
                <a:effectLst/>
                <a:uLnTx/>
                <a:uFillTx/>
                <a:latin typeface="Arial"/>
                <a:ea typeface="ＭＳ Ｐゴシック" pitchFamily="34" charset="-128"/>
                <a:cs typeface="Arial"/>
              </a:rPr>
              <a:t> </a:t>
            </a:r>
            <a:r>
              <a:rPr kumimoji="0" lang="en-US" sz="3200" b="0" i="0" u="none" strike="noStrike" kern="1200" cap="none" spc="0" normalizeH="0" baseline="0" noProof="0" dirty="0">
                <a:ln w="3200">
                  <a:noFill/>
                  <a:prstDash val="solid"/>
                  <a:round/>
                </a:ln>
                <a:blipFill>
                  <a:blip r:embed="rId4"/>
                  <a:tile tx="0" ty="0" sx="100000" sy="100000" flip="none" algn="tl"/>
                </a:blipFill>
                <a:effectLst/>
                <a:uLnTx/>
                <a:uFillTx/>
                <a:latin typeface="Arial"/>
                <a:ea typeface="ＭＳ Ｐゴシック" pitchFamily="34" charset="-128"/>
                <a:cs typeface="Arial"/>
              </a:rPr>
              <a:t>Questions:</a:t>
            </a:r>
          </a:p>
        </p:txBody>
      </p:sp>
      <p:sp>
        <p:nvSpPr>
          <p:cNvPr id="22" name="Rectangle 21"/>
          <p:cNvSpPr/>
          <p:nvPr/>
        </p:nvSpPr>
        <p:spPr>
          <a:xfrm>
            <a:off x="4065016" y="5370514"/>
            <a:ext cx="4610099" cy="581025"/>
          </a:xfrm>
          <a:prstGeom prst="rect">
            <a:avLst/>
          </a:prstGeom>
          <a:blipFill>
            <a:blip r:embed="rId3">
              <a:duotone>
                <a:srgbClr val="A5B592">
                  <a:shade val="63000"/>
                  <a:tint val="82000"/>
                </a:srgbClr>
                <a:srgbClr val="A5B592">
                  <a:tint val="10000"/>
                  <a:satMod val="400000"/>
                </a:srgbClr>
              </a:duotone>
            </a:blip>
            <a:tile tx="0" ty="0" sx="40000" sy="40000" flip="none" algn="tl"/>
          </a:blip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Hostile or offensive environment</a:t>
            </a:r>
          </a:p>
        </p:txBody>
      </p:sp>
      <p:sp>
        <p:nvSpPr>
          <p:cNvPr id="23" name="Rectangle 22"/>
          <p:cNvSpPr/>
          <p:nvPr/>
        </p:nvSpPr>
        <p:spPr>
          <a:xfrm>
            <a:off x="2811402" y="1582738"/>
            <a:ext cx="5867399" cy="581025"/>
          </a:xfrm>
          <a:prstGeom prst="rect">
            <a:avLst/>
          </a:prstGeom>
          <a:blipFill>
            <a:blip r:embed="rId3">
              <a:duotone>
                <a:srgbClr val="A5B592">
                  <a:shade val="63000"/>
                  <a:tint val="82000"/>
                </a:srgbClr>
                <a:srgbClr val="A5B592">
                  <a:tint val="10000"/>
                  <a:satMod val="400000"/>
                </a:srgbClr>
              </a:duotone>
            </a:blip>
            <a:tile tx="0" ty="0" sx="40000" sy="40000" flip="none" algn="tl"/>
          </a:blip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Is the behavior sexual in nature?</a:t>
            </a:r>
          </a:p>
        </p:txBody>
      </p:sp>
      <p:sp>
        <p:nvSpPr>
          <p:cNvPr id="24" name="Rectangle 23"/>
          <p:cNvSpPr/>
          <p:nvPr/>
        </p:nvSpPr>
        <p:spPr>
          <a:xfrm>
            <a:off x="2811402" y="2346325"/>
            <a:ext cx="5867399" cy="581025"/>
          </a:xfrm>
          <a:prstGeom prst="rect">
            <a:avLst/>
          </a:prstGeom>
          <a:blipFill>
            <a:blip r:embed="rId3">
              <a:duotone>
                <a:srgbClr val="A5B592">
                  <a:shade val="63000"/>
                  <a:tint val="82000"/>
                </a:srgbClr>
                <a:srgbClr val="A5B592">
                  <a:tint val="10000"/>
                  <a:satMod val="400000"/>
                </a:srgbClr>
              </a:duotone>
            </a:blip>
            <a:tile tx="0" ty="0" sx="40000" sy="40000" flip="none" algn="tl"/>
          </a:blip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Is the behavior unwelcomed?</a:t>
            </a:r>
          </a:p>
        </p:txBody>
      </p:sp>
      <p:sp>
        <p:nvSpPr>
          <p:cNvPr id="25" name="Rectangle 24"/>
          <p:cNvSpPr/>
          <p:nvPr/>
        </p:nvSpPr>
        <p:spPr>
          <a:xfrm>
            <a:off x="2811402" y="3128963"/>
            <a:ext cx="5867399" cy="581025"/>
          </a:xfrm>
          <a:prstGeom prst="rect">
            <a:avLst/>
          </a:prstGeom>
          <a:blipFill>
            <a:blip r:embed="rId3">
              <a:duotone>
                <a:srgbClr val="A5B592">
                  <a:shade val="63000"/>
                  <a:tint val="82000"/>
                </a:srgbClr>
                <a:srgbClr val="A5B592">
                  <a:tint val="10000"/>
                  <a:satMod val="400000"/>
                </a:srgbClr>
              </a:duotone>
            </a:blip>
            <a:tile tx="0" ty="0" sx="40000" sy="40000" flip="none" algn="tl"/>
          </a:blip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Would a reasonable person find the behavior inappropriate?</a:t>
            </a:r>
          </a:p>
        </p:txBody>
      </p:sp>
      <p:sp>
        <p:nvSpPr>
          <p:cNvPr id="26" name="Rectangle 25"/>
          <p:cNvSpPr/>
          <p:nvPr/>
        </p:nvSpPr>
        <p:spPr>
          <a:xfrm>
            <a:off x="2811402" y="3902076"/>
            <a:ext cx="5867399" cy="581025"/>
          </a:xfrm>
          <a:prstGeom prst="rect">
            <a:avLst/>
          </a:prstGeom>
          <a:blipFill>
            <a:blip r:embed="rId3">
              <a:duotone>
                <a:srgbClr val="A5B592">
                  <a:shade val="63000"/>
                  <a:tint val="82000"/>
                </a:srgbClr>
                <a:srgbClr val="A5B592">
                  <a:tint val="10000"/>
                  <a:satMod val="400000"/>
                </a:srgbClr>
              </a:duotone>
            </a:blip>
            <a:tile tx="0" ty="0" sx="40000" sy="40000" flip="none" algn="tl"/>
          </a:blip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Does one or more of the following exist?</a:t>
            </a:r>
          </a:p>
        </p:txBody>
      </p:sp>
      <p:sp>
        <p:nvSpPr>
          <p:cNvPr id="27" name="Rectangle 26"/>
          <p:cNvSpPr/>
          <p:nvPr/>
        </p:nvSpPr>
        <p:spPr>
          <a:xfrm>
            <a:off x="4055490" y="4637089"/>
            <a:ext cx="4623311" cy="581025"/>
          </a:xfrm>
          <a:prstGeom prst="rect">
            <a:avLst/>
          </a:prstGeom>
          <a:blipFill>
            <a:blip r:embed="rId3">
              <a:duotone>
                <a:srgbClr val="A5B592">
                  <a:shade val="63000"/>
                  <a:tint val="82000"/>
                </a:srgbClr>
                <a:srgbClr val="A5B592">
                  <a:tint val="10000"/>
                  <a:satMod val="400000"/>
                </a:srgbClr>
              </a:duotone>
            </a:blip>
            <a:tile tx="0" ty="0" sx="40000" sy="40000" flip="none" algn="tl"/>
          </a:blipFill>
          <a:ln w="12700" cap="flat" cmpd="sng" algn="ctr">
            <a:solidFill>
              <a:srgbClr val="A5B592"/>
            </a:solidFill>
            <a:prstDash val="solid"/>
          </a:ln>
          <a:effectLst>
            <a:outerShdw blurRad="95000" rotWithShape="0">
              <a:srgbClr val="000000">
                <a:alpha val="50000"/>
              </a:srgbClr>
            </a:outerShdw>
            <a:softEdge rad="12700"/>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Power, control and influence</a:t>
            </a:r>
          </a:p>
        </p:txBody>
      </p:sp>
      <p:sp>
        <p:nvSpPr>
          <p:cNvPr id="28" name="Rectangle 27"/>
          <p:cNvSpPr/>
          <p:nvPr/>
        </p:nvSpPr>
        <p:spPr>
          <a:xfrm>
            <a:off x="8790989" y="1650205"/>
            <a:ext cx="619125" cy="484188"/>
          </a:xfrm>
          <a:prstGeom prst="rect">
            <a:avLst/>
          </a:prstGeom>
          <a:solidFill>
            <a:sysClr val="window" lastClr="FFFFFF"/>
          </a:solidFill>
          <a:ln w="38100"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onstantia"/>
              <a:ea typeface="+mn-ea"/>
              <a:cs typeface="+mn-cs"/>
            </a:endParaRPr>
          </a:p>
        </p:txBody>
      </p:sp>
      <p:sp>
        <p:nvSpPr>
          <p:cNvPr id="29" name="Rectangle 28"/>
          <p:cNvSpPr/>
          <p:nvPr/>
        </p:nvSpPr>
        <p:spPr>
          <a:xfrm>
            <a:off x="8790989" y="2394742"/>
            <a:ext cx="619125" cy="484188"/>
          </a:xfrm>
          <a:prstGeom prst="rect">
            <a:avLst/>
          </a:prstGeom>
          <a:solidFill>
            <a:sysClr val="window" lastClr="FFFFFF"/>
          </a:solidFill>
          <a:ln w="38100"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onstantia"/>
              <a:ea typeface="+mn-ea"/>
              <a:cs typeface="+mn-cs"/>
            </a:endParaRPr>
          </a:p>
        </p:txBody>
      </p:sp>
      <p:sp>
        <p:nvSpPr>
          <p:cNvPr id="30" name="Rectangle 29"/>
          <p:cNvSpPr/>
          <p:nvPr/>
        </p:nvSpPr>
        <p:spPr>
          <a:xfrm>
            <a:off x="8790989" y="3177380"/>
            <a:ext cx="619125" cy="484188"/>
          </a:xfrm>
          <a:prstGeom prst="rect">
            <a:avLst/>
          </a:prstGeom>
          <a:solidFill>
            <a:sysClr val="window" lastClr="FFFFFF"/>
          </a:solidFill>
          <a:ln w="38100"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onstantia"/>
              <a:ea typeface="+mn-ea"/>
              <a:cs typeface="+mn-cs"/>
            </a:endParaRPr>
          </a:p>
        </p:txBody>
      </p:sp>
      <p:sp>
        <p:nvSpPr>
          <p:cNvPr id="31" name="Rectangle 30"/>
          <p:cNvSpPr/>
          <p:nvPr/>
        </p:nvSpPr>
        <p:spPr>
          <a:xfrm>
            <a:off x="8790989" y="3988593"/>
            <a:ext cx="619125" cy="484188"/>
          </a:xfrm>
          <a:prstGeom prst="rect">
            <a:avLst/>
          </a:prstGeom>
          <a:solidFill>
            <a:sysClr val="window" lastClr="FFFFFF"/>
          </a:solidFill>
          <a:ln w="38100"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latin typeface="Constantia"/>
              <a:ea typeface="+mn-ea"/>
              <a:cs typeface="+mn-cs"/>
            </a:endParaRPr>
          </a:p>
        </p:txBody>
      </p:sp>
      <p:pic>
        <p:nvPicPr>
          <p:cNvPr id="32" name="Picture 6" descr="C:\Users\Gloria.Henry\AppData\Local\Microsoft\Windows\Temporary Internet Files\Content.IE5\X7J0MO6U\MC9004347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0150" y="2238850"/>
            <a:ext cx="610650" cy="64008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Users\Gloria.Henry\AppData\Local\Microsoft\Windows\Temporary Internet Files\Content.IE5\X7J0MO6U\MC9004347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0150" y="3015930"/>
            <a:ext cx="610650" cy="64008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Users\Gloria.Henry\AppData\Local\Microsoft\Windows\Temporary Internet Files\Content.IE5\X7J0MO6U\MC9004347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9625" y="3815238"/>
            <a:ext cx="610650" cy="6400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Users\Gloria.Henry\AppData\Local\Microsoft\Windows\Temporary Internet Files\Content.IE5\X7J0MO6U\MC9004347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0150" y="1516537"/>
            <a:ext cx="610650"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90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231" y="-11135"/>
            <a:ext cx="5216769" cy="746018"/>
          </a:xfrm>
        </p:spPr>
        <p:txBody>
          <a:bodyPr>
            <a:noAutofit/>
          </a:bodyPr>
          <a:lstStyle/>
          <a:p>
            <a:r>
              <a:rPr lang="en-US" sz="2600" dirty="0">
                <a:effectLst>
                  <a:outerShdw blurRad="38100" dist="38100" dir="2700000" algn="tl">
                    <a:srgbClr val="000000">
                      <a:alpha val="43137"/>
                    </a:srgbClr>
                  </a:outerShdw>
                </a:effectLst>
              </a:rPr>
              <a:t>Vignette </a:t>
            </a:r>
            <a:r>
              <a:rPr lang="en-US" sz="2600" dirty="0" smtClean="0">
                <a:effectLst>
                  <a:outerShdw blurRad="38100" dist="38100" dir="2700000" algn="tl">
                    <a:srgbClr val="000000">
                      <a:alpha val="43137"/>
                    </a:srgbClr>
                  </a:outerShdw>
                </a:effectLst>
              </a:rPr>
              <a:t>2: </a:t>
            </a:r>
            <a:r>
              <a:rPr lang="en-US" sz="2600" dirty="0">
                <a:effectLst>
                  <a:outerShdw blurRad="38100" dist="38100" dir="2700000" algn="tl">
                    <a:srgbClr val="000000">
                      <a:alpha val="43137"/>
                    </a:srgbClr>
                  </a:outerShdw>
                </a:effectLst>
              </a:rPr>
              <a:t>Obtaining </a:t>
            </a:r>
            <a:r>
              <a:rPr lang="en-US" sz="2600" b="1" dirty="0" smtClean="0">
                <a:effectLst>
                  <a:outerShdw blurRad="38100" dist="38100" dir="2700000" algn="tl">
                    <a:srgbClr val="000000">
                      <a:alpha val="43137"/>
                    </a:srgbClr>
                  </a:outerShdw>
                </a:effectLst>
              </a:rPr>
              <a:t>Consent</a:t>
            </a:r>
            <a:endParaRPr lang="en-US" sz="2600" dirty="0">
              <a:latin typeface="Calibri" pitchFamily="34" charset="0"/>
            </a:endParaRPr>
          </a:p>
        </p:txBody>
      </p:sp>
      <p:sp>
        <p:nvSpPr>
          <p:cNvPr id="24" name="Text Placeholder 2"/>
          <p:cNvSpPr txBox="1">
            <a:spLocks/>
          </p:cNvSpPr>
          <p:nvPr/>
        </p:nvSpPr>
        <p:spPr bwMode="auto">
          <a:xfrm>
            <a:off x="1881327" y="1304386"/>
            <a:ext cx="843915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900"/>
              </a:spcAft>
              <a:buClr>
                <a:srgbClr val="2D2901"/>
              </a:buClr>
              <a:buSzPct val="100000"/>
              <a:buNone/>
              <a:tabLst>
                <a:tab pos="341313" algn="l"/>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SGT Robert Atkinson calls SGT Mary Brown to pick him up from a bar and take him home.  Though heavily intoxicated, SGT Atkinson asks SGT Brown to walk him up to his apartment, where he tells her he wants to have sex with her.  Once they enter his apartment, SGT Atkinson begins kissing SGT Brown.  SGT Brown kisses him back and asks, “Where is your bedroom?”  SGT Atkinson guides SGT Brown to his bedroom and </a:t>
            </a:r>
            <a:r>
              <a:rPr lang="en-US" sz="2000" dirty="0" smtClean="0">
                <a:solidFill>
                  <a:sysClr val="windowText" lastClr="000000"/>
                </a:solidFill>
              </a:rPr>
              <a:t>she</a:t>
            </a: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 begins to undress.  While </a:t>
            </a:r>
            <a:r>
              <a:rPr lang="en-US" sz="2000" dirty="0" smtClean="0">
                <a:solidFill>
                  <a:sysClr val="windowText" lastClr="000000"/>
                </a:solidFill>
              </a:rPr>
              <a:t>she</a:t>
            </a:r>
            <a:r>
              <a:rPr kumimoji="0" lang="en-US" alt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a:t>
            </a: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s undressing, SGT Atkinson lays back and passes out.  SGT Brown undresses SGT Atkinson and begins performing oral sex on him, attempting to arouse him even though he is passed out.</a:t>
            </a:r>
          </a:p>
          <a:p>
            <a:pPr>
              <a:spcAft>
                <a:spcPts val="900"/>
              </a:spcAft>
              <a:buSzPct val="100000"/>
              <a:buFont typeface="Wingdings" panose="05000000000000000000" pitchFamily="2" charset="2"/>
              <a:buChar char="§"/>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Arial" pitchFamily="34" charset="0"/>
                <a:cs typeface="Arial" pitchFamily="34" charset="0"/>
              </a:rPr>
              <a:t>Has SGT</a:t>
            </a:r>
            <a:r>
              <a:rPr kumimoji="0" lang="en-US" sz="2000" b="0" i="0" u="none" strike="noStrike" kern="1200" cap="none" spc="0" normalizeH="0" noProof="0" dirty="0" smtClean="0">
                <a:ln>
                  <a:noFill/>
                </a:ln>
                <a:solidFill>
                  <a:sysClr val="windowText" lastClr="000000"/>
                </a:solidFill>
                <a:effectLst/>
                <a:uLnTx/>
                <a:uFillTx/>
                <a:latin typeface="Arial" pitchFamily="34" charset="0"/>
                <a:ea typeface="Arial" pitchFamily="34" charset="0"/>
                <a:cs typeface="Arial" pitchFamily="34" charset="0"/>
              </a:rPr>
              <a:t> Brown</a:t>
            </a: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Arial" pitchFamily="34" charset="0"/>
                <a:cs typeface="Arial" pitchFamily="34" charset="0"/>
              </a:rPr>
              <a:t> obtained consent from SGT Atkinson in this situation?  </a:t>
            </a:r>
          </a:p>
          <a:p>
            <a:pPr marL="341313" marR="0" lvl="0" indent="-341313" algn="l" defTabSz="914400" rtl="0" eaLnBrk="0" fontAlgn="base" latinLnBrk="0" hangingPunct="0">
              <a:lnSpc>
                <a:spcPct val="100000"/>
              </a:lnSpc>
              <a:spcBef>
                <a:spcPts val="600"/>
              </a:spcBef>
              <a:spcAft>
                <a:spcPts val="900"/>
              </a:spcAft>
              <a:buClr>
                <a:srgbClr val="2D2901"/>
              </a:buClr>
              <a:buSzPct val="85000"/>
              <a:buFont typeface="Arial" pitchFamily="34" charset="0"/>
              <a:buChar char="•"/>
              <a:tabLst>
                <a:tab pos="341313" algn="l"/>
              </a:tabLst>
              <a:defRPr/>
            </a:pPr>
            <a:endParaRPr kumimoji="0" lang="en-US" sz="22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78624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151077" y="-11135"/>
            <a:ext cx="5040923" cy="746018"/>
          </a:xfrm>
        </p:spPr>
        <p:txBody>
          <a:bodyPr>
            <a:noAutofit/>
          </a:bodyPr>
          <a:lstStyle/>
          <a:p>
            <a:r>
              <a:rPr lang="en-US" sz="2600" dirty="0">
                <a:effectLst>
                  <a:outerShdw blurRad="38100" dist="38100" dir="2700000" algn="tl">
                    <a:srgbClr val="000000">
                      <a:alpha val="43137"/>
                    </a:srgbClr>
                  </a:outerShdw>
                </a:effectLst>
              </a:rPr>
              <a:t>Vignette </a:t>
            </a:r>
            <a:r>
              <a:rPr lang="en-US" sz="2600" dirty="0" smtClean="0">
                <a:effectLst>
                  <a:outerShdw blurRad="38100" dist="38100" dir="2700000" algn="tl">
                    <a:srgbClr val="000000">
                      <a:alpha val="43137"/>
                    </a:srgbClr>
                  </a:outerShdw>
                </a:effectLst>
              </a:rPr>
              <a:t>2: </a:t>
            </a:r>
            <a:r>
              <a:rPr lang="en-US" sz="2600" dirty="0">
                <a:effectLst>
                  <a:outerShdw blurRad="38100" dist="38100" dir="2700000" algn="tl">
                    <a:srgbClr val="000000">
                      <a:alpha val="43137"/>
                    </a:srgbClr>
                  </a:outerShdw>
                </a:effectLst>
              </a:rPr>
              <a:t>Obtaining Consent</a:t>
            </a:r>
            <a:endParaRPr lang="en-US" sz="2600" dirty="0">
              <a:latin typeface="Calibri" pitchFamily="34" charset="0"/>
            </a:endParaRPr>
          </a:p>
        </p:txBody>
      </p:sp>
      <p:sp>
        <p:nvSpPr>
          <p:cNvPr id="9" name="Text Placeholder 1"/>
          <p:cNvSpPr txBox="1">
            <a:spLocks/>
          </p:cNvSpPr>
          <p:nvPr/>
        </p:nvSpPr>
        <p:spPr bwMode="auto">
          <a:xfrm>
            <a:off x="1883309" y="1143000"/>
            <a:ext cx="8439912"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1200"/>
              </a:spcAft>
              <a:buClr>
                <a:srgbClr val="2D2901"/>
              </a:buClr>
              <a:buSzPct val="85000"/>
              <a:buFont typeface="Wingdings" pitchFamily="2" charset="2"/>
              <a:buNone/>
              <a:tabLst>
                <a:tab pos="341313" algn="l"/>
              </a:tabLst>
              <a:defRPr/>
            </a:pPr>
            <a:r>
              <a:rPr kumimoji="0" lang="en-US" sz="2000" b="1"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Questions:</a:t>
            </a:r>
            <a:endPar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endParaRPr>
          </a:p>
          <a:p>
            <a:pPr marL="341313" marR="0" lvl="0" indent="-341313" algn="l" defTabSz="914400" rtl="0" eaLnBrk="0" fontAlgn="base" latinLnBrk="0" hangingPunct="0">
              <a:lnSpc>
                <a:spcPct val="100000"/>
              </a:lnSpc>
              <a:spcBef>
                <a:spcPts val="600"/>
              </a:spcBef>
              <a:spcAft>
                <a:spcPts val="1200"/>
              </a:spcAft>
              <a:buClr>
                <a:srgbClr val="2D2901"/>
              </a:buClr>
              <a:buSzPct val="85000"/>
              <a:buFont typeface="Arial" panose="020B0604020202020204" pitchFamily="34" charset="0"/>
              <a:buChar char="•"/>
              <a:tabLst>
                <a:tab pos="341313" algn="l"/>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Did SGT Atkinson say anything to indicate to SGT Brown that he agreed to the sexual conduct? If so, please indicate what he said.</a:t>
            </a:r>
          </a:p>
          <a:p>
            <a:pPr marL="341313" marR="0" lvl="0" indent="-341313" algn="l" defTabSz="914400" rtl="0" eaLnBrk="0" fontAlgn="base" latinLnBrk="0" hangingPunct="0">
              <a:lnSpc>
                <a:spcPct val="100000"/>
              </a:lnSpc>
              <a:spcBef>
                <a:spcPts val="600"/>
              </a:spcBef>
              <a:spcAft>
                <a:spcPts val="1200"/>
              </a:spcAft>
              <a:buClr>
                <a:srgbClr val="2D2901"/>
              </a:buClr>
              <a:buSzPct val="85000"/>
              <a:buFont typeface="Arial" panose="020B0604020202020204" pitchFamily="34" charset="0"/>
              <a:buChar char="•"/>
              <a:tabLst>
                <a:tab pos="341313" algn="l"/>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Did SGT Atkinson provide overt physical indications to SGT Brown that he agreed to the sexual conduct? If so, please indicate what he did.</a:t>
            </a:r>
          </a:p>
          <a:p>
            <a:pPr marL="341313" marR="0" lvl="0" indent="-341313" algn="l" defTabSz="914400" rtl="0" eaLnBrk="0" fontAlgn="base" latinLnBrk="0" hangingPunct="0">
              <a:lnSpc>
                <a:spcPct val="100000"/>
              </a:lnSpc>
              <a:spcBef>
                <a:spcPts val="600"/>
              </a:spcBef>
              <a:spcAft>
                <a:spcPts val="1200"/>
              </a:spcAft>
              <a:buClr>
                <a:srgbClr val="2D2901"/>
              </a:buClr>
              <a:buSzPct val="85000"/>
              <a:buFont typeface="Arial" panose="020B0604020202020204" pitchFamily="34" charset="0"/>
              <a:buChar char="•"/>
              <a:tabLst>
                <a:tab pos="341313" algn="l"/>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Was SGT Atkinson able to resist SGT Brown’s sexual conduct? Why or why not?</a:t>
            </a:r>
          </a:p>
          <a:p>
            <a:pPr marL="341313" marR="0" lvl="0" indent="-341313" algn="l" defTabSz="914400" rtl="0" eaLnBrk="0" fontAlgn="base" latinLnBrk="0" hangingPunct="0">
              <a:lnSpc>
                <a:spcPct val="100000"/>
              </a:lnSpc>
              <a:spcBef>
                <a:spcPts val="600"/>
              </a:spcBef>
              <a:spcAft>
                <a:spcPts val="1200"/>
              </a:spcAft>
              <a:buClr>
                <a:srgbClr val="2D2901"/>
              </a:buClr>
              <a:buSzPct val="85000"/>
              <a:buFont typeface="Arial" panose="020B0604020202020204" pitchFamily="34" charset="0"/>
              <a:buChar char="•"/>
              <a:tabLst>
                <a:tab pos="341313" algn="l"/>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Is SGT Atkinson able to give consent to SGT Brown’s sexual conduct? Why or why not?</a:t>
            </a:r>
            <a:endParaRPr kumimoji="0" lang="en-US" sz="2000" b="0" i="0" u="none" strike="noStrike" kern="1200" cap="none" spc="0" normalizeH="0" baseline="0" noProof="0" dirty="0">
              <a:ln>
                <a:noFill/>
              </a:ln>
              <a:solidFill>
                <a:sysClr val="windowText" lastClr="000000"/>
              </a:solidFill>
              <a:effectLst/>
              <a:uLnTx/>
              <a:uFillTx/>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1791742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951785" y="-11135"/>
            <a:ext cx="5240215" cy="746018"/>
          </a:xfrm>
        </p:spPr>
        <p:txBody>
          <a:bodyPr>
            <a:noAutofit/>
          </a:bodyPr>
          <a:lstStyle/>
          <a:p>
            <a:r>
              <a:rPr lang="en-US" sz="2600" dirty="0">
                <a:effectLst>
                  <a:outerShdw blurRad="38100" dist="38100" dir="2700000" algn="tl">
                    <a:srgbClr val="000000">
                      <a:alpha val="43137"/>
                    </a:srgbClr>
                  </a:outerShdw>
                </a:effectLst>
              </a:rPr>
              <a:t>Vignette </a:t>
            </a:r>
            <a:r>
              <a:rPr lang="en-US" sz="2600" dirty="0" smtClean="0">
                <a:effectLst>
                  <a:outerShdw blurRad="38100" dist="38100" dir="2700000" algn="tl">
                    <a:srgbClr val="000000">
                      <a:alpha val="43137"/>
                    </a:srgbClr>
                  </a:outerShdw>
                </a:effectLst>
              </a:rPr>
              <a:t>3: </a:t>
            </a:r>
            <a:r>
              <a:rPr lang="en-US" sz="2600" dirty="0">
                <a:effectLst>
                  <a:outerShdw blurRad="38100" dist="38100" dir="2700000" algn="tl">
                    <a:srgbClr val="000000">
                      <a:alpha val="43137"/>
                    </a:srgbClr>
                  </a:outerShdw>
                </a:effectLst>
              </a:rPr>
              <a:t>Obtaining Consent</a:t>
            </a:r>
            <a:endParaRPr lang="en-US" sz="2600" dirty="0">
              <a:latin typeface="Calibri" pitchFamily="34" charset="0"/>
            </a:endParaRPr>
          </a:p>
        </p:txBody>
      </p:sp>
      <p:sp>
        <p:nvSpPr>
          <p:cNvPr id="3" name="Text Placeholder 2"/>
          <p:cNvSpPr txBox="1">
            <a:spLocks/>
          </p:cNvSpPr>
          <p:nvPr/>
        </p:nvSpPr>
        <p:spPr bwMode="auto">
          <a:xfrm>
            <a:off x="1882140" y="2111742"/>
            <a:ext cx="8439150" cy="207524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900"/>
              </a:spcAft>
              <a:buSzPct val="100000"/>
              <a:buNone/>
            </a:pPr>
            <a:r>
              <a:rPr lang="en-US" sz="2000" dirty="0" smtClean="0"/>
              <a:t>SGT </a:t>
            </a:r>
            <a:r>
              <a:rPr lang="en-US" sz="2000" dirty="0" err="1" smtClean="0"/>
              <a:t>Kenworthy</a:t>
            </a:r>
            <a:r>
              <a:rPr lang="en-US" sz="2000" dirty="0" smtClean="0"/>
              <a:t> and SPC Clark are off-base and begin making out.  SGT </a:t>
            </a:r>
            <a:r>
              <a:rPr lang="en-US" sz="2000" dirty="0" err="1" smtClean="0"/>
              <a:t>Kenworthy</a:t>
            </a:r>
            <a:r>
              <a:rPr lang="en-US" sz="2000" dirty="0" smtClean="0"/>
              <a:t> begins to undress SPC Clark, who </a:t>
            </a:r>
            <a:r>
              <a:rPr lang="en-US" altLang="en-US" sz="2000" dirty="0" smtClean="0"/>
              <a:t>“</a:t>
            </a:r>
            <a:r>
              <a:rPr lang="en-US" sz="2000" dirty="0" smtClean="0"/>
              <a:t>seems to want it.</a:t>
            </a:r>
            <a:r>
              <a:rPr lang="en-US" altLang="en-US" sz="2000" dirty="0" smtClean="0"/>
              <a:t>”</a:t>
            </a:r>
            <a:r>
              <a:rPr lang="en-US" sz="2000" dirty="0" smtClean="0"/>
              <a:t>  As they kiss, SPC Clark says </a:t>
            </a:r>
            <a:r>
              <a:rPr lang="en-US" altLang="en-US" sz="2000" dirty="0" smtClean="0"/>
              <a:t>“</a:t>
            </a:r>
            <a:r>
              <a:rPr lang="en-US" sz="2000" dirty="0" smtClean="0"/>
              <a:t>yes</a:t>
            </a:r>
            <a:r>
              <a:rPr lang="en-US" altLang="en-US" sz="2000" dirty="0" smtClean="0"/>
              <a:t>”</a:t>
            </a:r>
            <a:r>
              <a:rPr lang="en-US" sz="2000" dirty="0" smtClean="0"/>
              <a:t> but as SGT </a:t>
            </a:r>
            <a:r>
              <a:rPr lang="en-US" sz="2000" dirty="0" err="1" smtClean="0"/>
              <a:t>Kenworthy</a:t>
            </a:r>
            <a:r>
              <a:rPr lang="en-US" sz="2000" dirty="0" smtClean="0"/>
              <a:t> goes to remove SPC Clarks pants SPC Clark says </a:t>
            </a:r>
            <a:r>
              <a:rPr lang="en-US" altLang="en-US" sz="2000" dirty="0" smtClean="0"/>
              <a:t>“</a:t>
            </a:r>
            <a:r>
              <a:rPr lang="en-US" sz="2000" dirty="0" smtClean="0"/>
              <a:t>no</a:t>
            </a:r>
            <a:r>
              <a:rPr lang="en-US" altLang="en-US" sz="2000" dirty="0" smtClean="0"/>
              <a:t>”.</a:t>
            </a:r>
            <a:endParaRPr lang="en-US" altLang="en-US" sz="2000" dirty="0"/>
          </a:p>
          <a:p>
            <a:pPr>
              <a:spcAft>
                <a:spcPts val="900"/>
              </a:spcAft>
              <a:buSzPct val="100000"/>
              <a:buFont typeface="Wingdings" panose="05000000000000000000" pitchFamily="2" charset="2"/>
              <a:buChar char="§"/>
            </a:pPr>
            <a:r>
              <a:rPr lang="en-US" sz="2000" dirty="0" smtClean="0">
                <a:ea typeface="Arial" pitchFamily="34" charset="0"/>
              </a:rPr>
              <a:t>Has SGT </a:t>
            </a:r>
            <a:r>
              <a:rPr lang="en-US" sz="2000" dirty="0" err="1" smtClean="0">
                <a:ea typeface="Arial" pitchFamily="34" charset="0"/>
              </a:rPr>
              <a:t>Kenworthy</a:t>
            </a:r>
            <a:r>
              <a:rPr lang="en-US" sz="2000" dirty="0" smtClean="0">
                <a:ea typeface="Arial" pitchFamily="34" charset="0"/>
              </a:rPr>
              <a:t> obtained consent from SPC Clark in this situation?  </a:t>
            </a:r>
          </a:p>
          <a:p>
            <a:pPr>
              <a:spcAft>
                <a:spcPts val="900"/>
              </a:spcAft>
            </a:pPr>
            <a:endParaRPr lang="en-US" sz="2200" dirty="0"/>
          </a:p>
        </p:txBody>
      </p:sp>
    </p:spTree>
    <p:extLst>
      <p:ext uri="{BB962C8B-B14F-4D97-AF65-F5344CB8AC3E}">
        <p14:creationId xmlns:p14="http://schemas.microsoft.com/office/powerpoint/2010/main" val="3456905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174523" y="-11135"/>
            <a:ext cx="5017477" cy="746018"/>
          </a:xfrm>
        </p:spPr>
        <p:txBody>
          <a:bodyPr>
            <a:noAutofit/>
          </a:bodyPr>
          <a:lstStyle/>
          <a:p>
            <a:r>
              <a:rPr lang="en-US" sz="2600" dirty="0">
                <a:effectLst>
                  <a:outerShdw blurRad="38100" dist="38100" dir="2700000" algn="tl">
                    <a:srgbClr val="000000">
                      <a:alpha val="43137"/>
                    </a:srgbClr>
                  </a:outerShdw>
                </a:effectLst>
              </a:rPr>
              <a:t>Vignette </a:t>
            </a:r>
            <a:r>
              <a:rPr lang="en-US" sz="2600" dirty="0" smtClean="0">
                <a:effectLst>
                  <a:outerShdw blurRad="38100" dist="38100" dir="2700000" algn="tl">
                    <a:srgbClr val="000000">
                      <a:alpha val="43137"/>
                    </a:srgbClr>
                  </a:outerShdw>
                </a:effectLst>
              </a:rPr>
              <a:t>3: </a:t>
            </a:r>
            <a:r>
              <a:rPr lang="en-US" sz="2600" dirty="0">
                <a:effectLst>
                  <a:outerShdw blurRad="38100" dist="38100" dir="2700000" algn="tl">
                    <a:srgbClr val="000000">
                      <a:alpha val="43137"/>
                    </a:srgbClr>
                  </a:outerShdw>
                </a:effectLst>
              </a:rPr>
              <a:t>Obtaining Consent</a:t>
            </a:r>
            <a:endParaRPr lang="en-US" sz="2600" dirty="0">
              <a:latin typeface="Calibri" pitchFamily="34" charset="0"/>
            </a:endParaRPr>
          </a:p>
        </p:txBody>
      </p:sp>
      <p:sp>
        <p:nvSpPr>
          <p:cNvPr id="4" name="Text Placeholder 1"/>
          <p:cNvSpPr txBox="1">
            <a:spLocks/>
          </p:cNvSpPr>
          <p:nvPr/>
        </p:nvSpPr>
        <p:spPr bwMode="auto">
          <a:xfrm>
            <a:off x="463296" y="1143000"/>
            <a:ext cx="11253216"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600"/>
              </a:spcBef>
              <a:spcAft>
                <a:spcPts val="1200"/>
              </a:spcAft>
              <a:buClr>
                <a:srgbClr val="2D2901"/>
              </a:buClr>
              <a:buSzPct val="85000"/>
              <a:buFont typeface="Wingdings" pitchFamily="2" charset="2"/>
              <a:buNone/>
              <a:tabLst>
                <a:tab pos="341313" algn="l"/>
              </a:tabLst>
              <a:defRPr/>
            </a:pPr>
            <a:r>
              <a:rPr kumimoji="0" lang="en-US" sz="2000" b="1"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Questions:</a:t>
            </a: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 </a:t>
            </a:r>
          </a:p>
          <a:p>
            <a:pPr marL="341313" marR="0" lvl="0" indent="-341313" algn="l" defTabSz="914400" rtl="0" eaLnBrk="0" fontAlgn="base" latinLnBrk="0" hangingPunct="0">
              <a:lnSpc>
                <a:spcPct val="100000"/>
              </a:lnSpc>
              <a:spcBef>
                <a:spcPts val="600"/>
              </a:spcBef>
              <a:spcAft>
                <a:spcPts val="600"/>
              </a:spcAft>
              <a:buClr>
                <a:srgbClr val="2D2901"/>
              </a:buClr>
              <a:buSzPct val="85000"/>
              <a:buFont typeface="Arial" panose="020B0604020202020204" pitchFamily="34" charset="0"/>
              <a:buChar char="•"/>
              <a:tabLst>
                <a:tab pos="341313" algn="l"/>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What did SPC Clark say to indicate to SGT </a:t>
            </a:r>
            <a:r>
              <a:rPr kumimoji="0" lang="en-US" sz="2000" b="0" i="0" u="none" strike="noStrike" kern="1200" cap="none" spc="0" normalizeH="0" baseline="0" noProof="0" dirty="0" err="1" smtClean="0">
                <a:ln>
                  <a:noFill/>
                </a:ln>
                <a:solidFill>
                  <a:sysClr val="windowText" lastClr="000000"/>
                </a:solidFill>
                <a:effectLst/>
                <a:uLnTx/>
                <a:uFillTx/>
                <a:latin typeface="Arial" pitchFamily="34" charset="0"/>
                <a:ea typeface="ＭＳ Ｐゴシック" charset="0"/>
                <a:cs typeface="Arial" pitchFamily="34" charset="0"/>
              </a:rPr>
              <a:t>Kenworthy</a:t>
            </a: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 that she agreed/disagreed to the sexual conduct? Please indicate what she said, what she agreed to and what she did not agree to.</a:t>
            </a:r>
          </a:p>
          <a:p>
            <a:pPr marL="341313" marR="0" lvl="0" indent="-341313" algn="l" defTabSz="914400" rtl="0" eaLnBrk="0" fontAlgn="base" latinLnBrk="0" hangingPunct="0">
              <a:lnSpc>
                <a:spcPct val="100000"/>
              </a:lnSpc>
              <a:spcBef>
                <a:spcPts val="600"/>
              </a:spcBef>
              <a:spcAft>
                <a:spcPts val="600"/>
              </a:spcAft>
              <a:buClr>
                <a:srgbClr val="2D2901"/>
              </a:buClr>
              <a:buSzPct val="85000"/>
              <a:buFont typeface="Arial" panose="020B0604020202020204" pitchFamily="34" charset="0"/>
              <a:buChar char="•"/>
              <a:tabLst>
                <a:tab pos="341313" algn="l"/>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What did SGT </a:t>
            </a:r>
            <a:r>
              <a:rPr kumimoji="0" lang="en-US" sz="2000" b="0" i="0" u="none" strike="noStrike" kern="1200" cap="none" spc="0" normalizeH="0" baseline="0" noProof="0" dirty="0" err="1" smtClean="0">
                <a:ln>
                  <a:noFill/>
                </a:ln>
                <a:solidFill>
                  <a:sysClr val="windowText" lastClr="000000"/>
                </a:solidFill>
                <a:effectLst/>
                <a:uLnTx/>
                <a:uFillTx/>
                <a:latin typeface="Arial" pitchFamily="34" charset="0"/>
                <a:ea typeface="ＭＳ Ｐゴシック" charset="0"/>
                <a:cs typeface="Arial" pitchFamily="34" charset="0"/>
              </a:rPr>
              <a:t>Kenworthy</a:t>
            </a: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 do when SPC Clark indicated her consent to kiss? </a:t>
            </a:r>
          </a:p>
          <a:p>
            <a:pPr marL="341313" marR="0" lvl="0" indent="-341313" algn="l" defTabSz="914400" rtl="0" eaLnBrk="0" fontAlgn="base" latinLnBrk="0" hangingPunct="0">
              <a:lnSpc>
                <a:spcPct val="100000"/>
              </a:lnSpc>
              <a:spcBef>
                <a:spcPts val="600"/>
              </a:spcBef>
              <a:spcAft>
                <a:spcPts val="600"/>
              </a:spcAft>
              <a:buClr>
                <a:srgbClr val="2D2901"/>
              </a:buClr>
              <a:buSzPct val="85000"/>
              <a:buFont typeface="Arial" panose="020B0604020202020204" pitchFamily="34" charset="0"/>
              <a:buChar char="•"/>
              <a:tabLst>
                <a:tab pos="341313" algn="l"/>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What did SGT </a:t>
            </a:r>
            <a:r>
              <a:rPr kumimoji="0" lang="en-US" sz="2000" b="0" i="0" u="none" strike="noStrike" kern="1200" cap="none" spc="0" normalizeH="0" baseline="0" noProof="0" dirty="0" err="1" smtClean="0">
                <a:ln>
                  <a:noFill/>
                </a:ln>
                <a:solidFill>
                  <a:sysClr val="windowText" lastClr="000000"/>
                </a:solidFill>
                <a:effectLst/>
                <a:uLnTx/>
                <a:uFillTx/>
                <a:latin typeface="Arial" pitchFamily="34" charset="0"/>
                <a:ea typeface="ＭＳ Ｐゴシック" charset="0"/>
                <a:cs typeface="Arial" pitchFamily="34" charset="0"/>
              </a:rPr>
              <a:t>Kenworthy</a:t>
            </a: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 do when SPC Clark indicated her non-consent to engage in sexual conduct other than kissing? </a:t>
            </a:r>
          </a:p>
          <a:p>
            <a:pPr marL="341313" marR="0" lvl="0" indent="-341313" algn="l" defTabSz="914400" rtl="0" eaLnBrk="0" fontAlgn="base" latinLnBrk="0" hangingPunct="0">
              <a:lnSpc>
                <a:spcPct val="100000"/>
              </a:lnSpc>
              <a:spcBef>
                <a:spcPts val="600"/>
              </a:spcBef>
              <a:spcAft>
                <a:spcPts val="600"/>
              </a:spcAft>
              <a:buClr>
                <a:srgbClr val="2D2901"/>
              </a:buClr>
              <a:buSzPct val="85000"/>
              <a:buFont typeface="Arial" panose="020B0604020202020204" pitchFamily="34" charset="0"/>
              <a:buChar char="•"/>
              <a:tabLst>
                <a:tab pos="341313" algn="l"/>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Did SGT </a:t>
            </a:r>
            <a:r>
              <a:rPr kumimoji="0" lang="en-US" sz="2000" b="0" i="0" u="none" strike="noStrike" kern="1200" cap="none" spc="0" normalizeH="0" baseline="0" noProof="0" dirty="0" err="1" smtClean="0">
                <a:ln>
                  <a:noFill/>
                </a:ln>
                <a:solidFill>
                  <a:sysClr val="windowText" lastClr="000000"/>
                </a:solidFill>
                <a:effectLst/>
                <a:uLnTx/>
                <a:uFillTx/>
                <a:latin typeface="Arial" pitchFamily="34" charset="0"/>
                <a:ea typeface="ＭＳ Ｐゴシック" charset="0"/>
                <a:cs typeface="Arial" pitchFamily="34" charset="0"/>
              </a:rPr>
              <a:t>Kenworthy</a:t>
            </a: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 have permission to engage in any other sexual conduct other than kissing?</a:t>
            </a:r>
          </a:p>
          <a:p>
            <a:pPr marL="341313" marR="0" lvl="0" indent="-341313" algn="l" defTabSz="914400" rtl="0" eaLnBrk="0" fontAlgn="base" latinLnBrk="0" hangingPunct="0">
              <a:lnSpc>
                <a:spcPct val="100000"/>
              </a:lnSpc>
              <a:spcBef>
                <a:spcPts val="600"/>
              </a:spcBef>
              <a:spcAft>
                <a:spcPts val="600"/>
              </a:spcAft>
              <a:buClr>
                <a:srgbClr val="2D2901"/>
              </a:buClr>
              <a:buSzPct val="85000"/>
              <a:buFont typeface="Arial" panose="020B0604020202020204" pitchFamily="34" charset="0"/>
              <a:buChar char="•"/>
              <a:tabLst>
                <a:tab pos="341313" algn="l"/>
              </a:tabLst>
              <a:defRPr/>
            </a:pP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What should SGT </a:t>
            </a:r>
            <a:r>
              <a:rPr kumimoji="0" lang="en-US" sz="2000" b="0" i="0" u="none" strike="noStrike" kern="1200" cap="none" spc="0" normalizeH="0" baseline="0" noProof="0" dirty="0" err="1" smtClean="0">
                <a:ln>
                  <a:noFill/>
                </a:ln>
                <a:solidFill>
                  <a:sysClr val="windowText" lastClr="000000"/>
                </a:solidFill>
                <a:effectLst/>
                <a:uLnTx/>
                <a:uFillTx/>
                <a:latin typeface="Arial" pitchFamily="34" charset="0"/>
                <a:ea typeface="ＭＳ Ｐゴシック" charset="0"/>
                <a:cs typeface="Arial" pitchFamily="34" charset="0"/>
              </a:rPr>
              <a:t>Kenworthy</a:t>
            </a:r>
            <a:r>
              <a:rPr kumimoji="0" lang="en-US" sz="2000" b="0" i="0" u="none" strike="noStrike" kern="1200" cap="none" spc="0" normalizeH="0" baseline="0" noProof="0" dirty="0" smtClean="0">
                <a:ln>
                  <a:noFill/>
                </a:ln>
                <a:solidFill>
                  <a:sysClr val="windowText" lastClr="000000"/>
                </a:solidFill>
                <a:effectLst/>
                <a:uLnTx/>
                <a:uFillTx/>
                <a:latin typeface="Arial" pitchFamily="34" charset="0"/>
                <a:ea typeface="ＭＳ Ｐゴシック" charset="0"/>
                <a:cs typeface="Arial" pitchFamily="34" charset="0"/>
              </a:rPr>
              <a:t> have done once SPC Clark indicated that she did not consent to engage in any sexual conduct beyond kissing?</a:t>
            </a:r>
          </a:p>
          <a:p>
            <a:pPr marL="341313" marR="0" lvl="0" indent="-341313" algn="l" defTabSz="914400" rtl="0" eaLnBrk="0" fontAlgn="base" latinLnBrk="0" hangingPunct="0">
              <a:lnSpc>
                <a:spcPct val="100000"/>
              </a:lnSpc>
              <a:spcBef>
                <a:spcPts val="600"/>
              </a:spcBef>
              <a:spcAft>
                <a:spcPts val="600"/>
              </a:spcAft>
              <a:buClr>
                <a:srgbClr val="2D2901"/>
              </a:buClr>
              <a:buSzPct val="85000"/>
              <a:buFont typeface="Arial" panose="020B0604020202020204" pitchFamily="34" charset="0"/>
              <a:buChar char="•"/>
              <a:tabLst>
                <a:tab pos="341313" algn="l"/>
              </a:tabLst>
              <a:defRPr/>
            </a:pPr>
            <a:endParaRPr kumimoji="0" lang="en-US" sz="2400" b="0" i="0" u="none" strike="noStrike" kern="1200" cap="none" spc="0" normalizeH="0" baseline="0" noProof="0" dirty="0">
              <a:ln>
                <a:noFill/>
              </a:ln>
              <a:solidFill>
                <a:sysClr val="windowText" lastClr="000000"/>
              </a:solidFill>
              <a:effectLst/>
              <a:uLnTx/>
              <a:uFillTx/>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1618797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951785" y="-11135"/>
            <a:ext cx="5240215" cy="746018"/>
          </a:xfrm>
        </p:spPr>
        <p:txBody>
          <a:bodyPr>
            <a:noAutofit/>
          </a:bodyPr>
          <a:lstStyle/>
          <a:p>
            <a:r>
              <a:rPr lang="en-US" sz="2600" dirty="0">
                <a:effectLst>
                  <a:outerShdw blurRad="38100" dist="38100" dir="2700000" algn="tl">
                    <a:srgbClr val="000000">
                      <a:alpha val="43137"/>
                    </a:srgbClr>
                  </a:outerShdw>
                </a:effectLst>
              </a:rPr>
              <a:t>Vignette </a:t>
            </a:r>
            <a:r>
              <a:rPr lang="en-US" sz="2600" dirty="0" smtClean="0">
                <a:effectLst>
                  <a:outerShdw blurRad="38100" dist="38100" dir="2700000" algn="tl">
                    <a:srgbClr val="000000">
                      <a:alpha val="43137"/>
                    </a:srgbClr>
                  </a:outerShdw>
                </a:effectLst>
              </a:rPr>
              <a:t>4: </a:t>
            </a:r>
            <a:r>
              <a:rPr lang="en-US" sz="2600" dirty="0">
                <a:effectLst>
                  <a:outerShdw blurRad="38100" dist="38100" dir="2700000" algn="tl">
                    <a:srgbClr val="000000">
                      <a:alpha val="43137"/>
                    </a:srgbClr>
                  </a:outerShdw>
                </a:effectLst>
              </a:rPr>
              <a:t>Obtaining Consent</a:t>
            </a:r>
            <a:endParaRPr lang="en-US" sz="2600" dirty="0">
              <a:latin typeface="Calibri" pitchFamily="34" charset="0"/>
            </a:endParaRPr>
          </a:p>
        </p:txBody>
      </p:sp>
      <p:sp>
        <p:nvSpPr>
          <p:cNvPr id="3" name="Text Placeholder 2"/>
          <p:cNvSpPr txBox="1">
            <a:spLocks/>
          </p:cNvSpPr>
          <p:nvPr/>
        </p:nvSpPr>
        <p:spPr bwMode="auto">
          <a:xfrm>
            <a:off x="762000" y="1160582"/>
            <a:ext cx="10679723" cy="416169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900"/>
              </a:spcAft>
              <a:buSzPct val="100000"/>
              <a:buNone/>
            </a:pPr>
            <a:r>
              <a:rPr lang="en-US" sz="2000" dirty="0"/>
              <a:t>Mrs. Clark, Department of the Army Civilian, decided to join the rest of her section for an evening of team building and relaxation at the Installation Bowling Alley Friday after work.  Since the group arrived prior to 6pm, they were able to partake in the “Happy Hour” 2 for 1 drink special.  As the group continued to bowl, laugh and drink, Mrs. Clark began to feel a little sick.  She sat out the last game in an attempt to settle her stomach.  When the games had ended, and everyone was leaving, SFC Mitchell, invited Mrs. Clark to his residence for a night cap.  Since he lived on the installation, she figured it wouldn’t hurt anything.  While at SFC Mitchell’s home, the drinks began to flow again, and the conversation moved to the living room couch.  SFC Mitchell turned on a movie and just half way through, Mrs. Clark laid down, and passed out.  </a:t>
            </a:r>
            <a:endParaRPr lang="en-US" sz="2000" dirty="0" smtClean="0"/>
          </a:p>
          <a:p>
            <a:pPr marL="0" indent="0">
              <a:spcAft>
                <a:spcPts val="900"/>
              </a:spcAft>
              <a:buSzPct val="100000"/>
              <a:buNone/>
            </a:pPr>
            <a:r>
              <a:rPr lang="en-US" sz="2000" dirty="0" smtClean="0"/>
              <a:t>SFC </a:t>
            </a:r>
            <a:r>
              <a:rPr lang="en-US" sz="2000" dirty="0"/>
              <a:t>Mitchell carried Mrs. Clark to his room, and while she was passed out, undressed her and </a:t>
            </a:r>
            <a:r>
              <a:rPr lang="en-US" sz="2000" dirty="0" smtClean="0"/>
              <a:t>had sex with </a:t>
            </a:r>
            <a:r>
              <a:rPr lang="en-US" sz="2000" dirty="0"/>
              <a:t>her.  During the </a:t>
            </a:r>
            <a:r>
              <a:rPr lang="en-US" sz="2000" dirty="0" smtClean="0"/>
              <a:t>sexual intercourse, </a:t>
            </a:r>
            <a:r>
              <a:rPr lang="en-US" sz="2000" dirty="0"/>
              <a:t>Mrs. Clark was in and out of consciousness</a:t>
            </a:r>
            <a:r>
              <a:rPr lang="en-US" sz="2000" dirty="0" smtClean="0"/>
              <a:t> </a:t>
            </a:r>
            <a:r>
              <a:rPr lang="en-US" sz="2000" dirty="0"/>
              <a:t>and recalls portions of </a:t>
            </a:r>
            <a:r>
              <a:rPr lang="en-US" sz="2000" dirty="0" smtClean="0"/>
              <a:t>it.  </a:t>
            </a:r>
            <a:r>
              <a:rPr lang="en-US" sz="2000" dirty="0"/>
              <a:t>When she awoke the next morning, she quickly gathered her clothing, and left SFC Mitchell’s home. </a:t>
            </a:r>
            <a:endParaRPr lang="en-US" sz="2200" dirty="0"/>
          </a:p>
        </p:txBody>
      </p:sp>
    </p:spTree>
    <p:extLst>
      <p:ext uri="{BB962C8B-B14F-4D97-AF65-F5344CB8AC3E}">
        <p14:creationId xmlns:p14="http://schemas.microsoft.com/office/powerpoint/2010/main" val="1397764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748337" y="-11135"/>
            <a:ext cx="4443663" cy="746018"/>
          </a:xfrm>
        </p:spPr>
        <p:txBody>
          <a:bodyPr>
            <a:noAutofit/>
          </a:bodyPr>
          <a:lstStyle/>
          <a:p>
            <a:r>
              <a:rPr lang="en-US" sz="2600" b="1" dirty="0" smtClean="0">
                <a:effectLst>
                  <a:outerShdw blurRad="38100" dist="38100" dir="2700000" algn="tl">
                    <a:srgbClr val="000000">
                      <a:alpha val="43137"/>
                    </a:srgbClr>
                  </a:outerShdw>
                </a:effectLst>
              </a:rPr>
              <a:t>Vignette 5: Sexual Assault</a:t>
            </a:r>
            <a:endParaRPr lang="en-US" sz="2600" dirty="0">
              <a:latin typeface="Calibri" pitchFamily="34" charset="0"/>
            </a:endParaRPr>
          </a:p>
        </p:txBody>
      </p:sp>
      <p:sp>
        <p:nvSpPr>
          <p:cNvPr id="4" name="Text Placeholder 1"/>
          <p:cNvSpPr txBox="1">
            <a:spLocks/>
          </p:cNvSpPr>
          <p:nvPr/>
        </p:nvSpPr>
        <p:spPr bwMode="auto">
          <a:xfrm>
            <a:off x="367039" y="866264"/>
            <a:ext cx="11484061" cy="54382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lvl="0">
              <a:spcBef>
                <a:spcPts val="0"/>
              </a:spcBef>
              <a:buFont typeface="Arial" panose="020B0604020202020204" pitchFamily="34" charset="0"/>
              <a:buChar char="•"/>
            </a:pPr>
            <a:r>
              <a:rPr lang="en-US" sz="2000" dirty="0">
                <a:solidFill>
                  <a:sysClr val="windowText" lastClr="000000"/>
                </a:solidFill>
              </a:rPr>
              <a:t>PV2 Jonathan Jackson arrives at his first duty assignment at </a:t>
            </a:r>
            <a:r>
              <a:rPr lang="en-US" sz="2000" dirty="0" smtClean="0">
                <a:solidFill>
                  <a:sysClr val="windowText" lastClr="000000"/>
                </a:solidFill>
              </a:rPr>
              <a:t>0800 hrs</a:t>
            </a:r>
            <a:r>
              <a:rPr lang="en-US" sz="2000" dirty="0">
                <a:solidFill>
                  <a:sysClr val="windowText" lastClr="000000"/>
                </a:solidFill>
              </a:rPr>
              <a:t>. </a:t>
            </a:r>
            <a:endParaRPr lang="en-US" sz="2000" dirty="0" smtClean="0">
              <a:solidFill>
                <a:sysClr val="windowText" lastClr="000000"/>
              </a:solidFill>
            </a:endParaRPr>
          </a:p>
          <a:p>
            <a:pPr lvl="0">
              <a:spcBef>
                <a:spcPts val="0"/>
              </a:spcBef>
              <a:buFont typeface="Arial" panose="020B0604020202020204" pitchFamily="34" charset="0"/>
              <a:buChar char="•"/>
            </a:pPr>
            <a:r>
              <a:rPr lang="en-US" sz="2000" dirty="0" smtClean="0">
                <a:solidFill>
                  <a:sysClr val="windowText" lastClr="000000"/>
                </a:solidFill>
              </a:rPr>
              <a:t>That Friday, SPC </a:t>
            </a:r>
            <a:r>
              <a:rPr lang="en-US" sz="2000" dirty="0">
                <a:solidFill>
                  <a:sysClr val="windowText" lastClr="000000"/>
                </a:solidFill>
              </a:rPr>
              <a:t>Murphy invites PV2 Jackson to play spades later that evening with him and his two roommates, PFC Wilson and PFC Burgess. </a:t>
            </a:r>
            <a:endParaRPr lang="en-US" sz="2000" dirty="0" smtClean="0">
              <a:solidFill>
                <a:sysClr val="windowText" lastClr="000000"/>
              </a:solidFill>
            </a:endParaRPr>
          </a:p>
          <a:p>
            <a:pPr lvl="0">
              <a:spcBef>
                <a:spcPts val="0"/>
              </a:spcBef>
              <a:buFont typeface="Arial" panose="020B0604020202020204" pitchFamily="34" charset="0"/>
              <a:buChar char="•"/>
            </a:pPr>
            <a:r>
              <a:rPr lang="en-US" sz="2000" dirty="0" smtClean="0">
                <a:solidFill>
                  <a:sysClr val="windowText" lastClr="000000"/>
                </a:solidFill>
              </a:rPr>
              <a:t>PFC </a:t>
            </a:r>
            <a:r>
              <a:rPr lang="en-US" sz="2000" dirty="0">
                <a:solidFill>
                  <a:sysClr val="windowText" lastClr="000000"/>
                </a:solidFill>
              </a:rPr>
              <a:t>Burgess retrieves a bottle of Jack Daniels from his wall locker while PFC Wilson grabs </a:t>
            </a:r>
            <a:r>
              <a:rPr lang="en-US" sz="2000" dirty="0" smtClean="0">
                <a:solidFill>
                  <a:sysClr val="windowText" lastClr="000000"/>
                </a:solidFill>
              </a:rPr>
              <a:t>Pepsi </a:t>
            </a:r>
            <a:r>
              <a:rPr lang="en-US" sz="2000" dirty="0">
                <a:solidFill>
                  <a:sysClr val="windowText" lastClr="000000"/>
                </a:solidFill>
              </a:rPr>
              <a:t>from the refrigerator. </a:t>
            </a:r>
            <a:endParaRPr lang="en-US" sz="2000" dirty="0" smtClean="0">
              <a:solidFill>
                <a:sysClr val="windowText" lastClr="000000"/>
              </a:solidFill>
            </a:endParaRPr>
          </a:p>
          <a:p>
            <a:pPr lvl="0">
              <a:spcBef>
                <a:spcPts val="0"/>
              </a:spcBef>
              <a:buFont typeface="Arial" panose="020B0604020202020204" pitchFamily="34" charset="0"/>
              <a:buChar char="•"/>
            </a:pPr>
            <a:r>
              <a:rPr lang="en-US" sz="2000" dirty="0" smtClean="0">
                <a:solidFill>
                  <a:sysClr val="windowText" lastClr="000000"/>
                </a:solidFill>
              </a:rPr>
              <a:t>Once </a:t>
            </a:r>
            <a:r>
              <a:rPr lang="en-US" sz="2000" dirty="0">
                <a:solidFill>
                  <a:sysClr val="windowText" lastClr="000000"/>
                </a:solidFill>
              </a:rPr>
              <a:t>the mixed drinks are gone, the group decides that the “losing hand” has to take a shot of Jack Daniels.  </a:t>
            </a:r>
            <a:endParaRPr lang="en-US" sz="2000" dirty="0" smtClean="0">
              <a:solidFill>
                <a:sysClr val="windowText" lastClr="000000"/>
              </a:solidFill>
            </a:endParaRPr>
          </a:p>
          <a:p>
            <a:pPr lvl="0">
              <a:spcBef>
                <a:spcPts val="0"/>
              </a:spcBef>
              <a:buFont typeface="Arial" panose="020B0604020202020204" pitchFamily="34" charset="0"/>
              <a:buChar char="•"/>
            </a:pPr>
            <a:r>
              <a:rPr lang="en-US" sz="2000" dirty="0" smtClean="0">
                <a:solidFill>
                  <a:sysClr val="windowText" lastClr="000000"/>
                </a:solidFill>
              </a:rPr>
              <a:t>PV2 </a:t>
            </a:r>
            <a:r>
              <a:rPr lang="en-US" sz="2000" dirty="0">
                <a:solidFill>
                  <a:sysClr val="windowText" lastClr="000000"/>
                </a:solidFill>
              </a:rPr>
              <a:t>Jackson is so drunk that he’s sick and vomiting.  </a:t>
            </a:r>
            <a:endParaRPr lang="en-US" sz="2000" dirty="0" smtClean="0">
              <a:solidFill>
                <a:sysClr val="windowText" lastClr="000000"/>
              </a:solidFill>
            </a:endParaRPr>
          </a:p>
          <a:p>
            <a:pPr lvl="0">
              <a:spcBef>
                <a:spcPts val="0"/>
              </a:spcBef>
              <a:buFont typeface="Arial" panose="020B0604020202020204" pitchFamily="34" charset="0"/>
              <a:buChar char="•"/>
            </a:pPr>
            <a:r>
              <a:rPr lang="en-US" sz="2000" dirty="0" smtClean="0">
                <a:solidFill>
                  <a:sysClr val="windowText" lastClr="000000"/>
                </a:solidFill>
              </a:rPr>
              <a:t>The </a:t>
            </a:r>
            <a:r>
              <a:rPr lang="en-US" sz="2000" dirty="0">
                <a:solidFill>
                  <a:sysClr val="windowText" lastClr="000000"/>
                </a:solidFill>
              </a:rPr>
              <a:t>next morning PV2 Jackson wakes up naked in bed. </a:t>
            </a:r>
            <a:endParaRPr lang="en-US" sz="2000" dirty="0" smtClean="0">
              <a:solidFill>
                <a:sysClr val="windowText" lastClr="000000"/>
              </a:solidFill>
            </a:endParaRPr>
          </a:p>
          <a:p>
            <a:pPr lvl="0">
              <a:spcBef>
                <a:spcPts val="0"/>
              </a:spcBef>
              <a:buFont typeface="Arial" panose="020B0604020202020204" pitchFamily="34" charset="0"/>
              <a:buChar char="•"/>
            </a:pPr>
            <a:r>
              <a:rPr lang="en-US" sz="2000" dirty="0" smtClean="0">
                <a:solidFill>
                  <a:sysClr val="windowText" lastClr="000000"/>
                </a:solidFill>
              </a:rPr>
              <a:t>He </a:t>
            </a:r>
            <a:r>
              <a:rPr lang="en-US" sz="2000" dirty="0">
                <a:solidFill>
                  <a:sysClr val="windowText" lastClr="000000"/>
                </a:solidFill>
              </a:rPr>
              <a:t>vaguely remembers SPC Murphy helping him out of his clothes and into bed.  </a:t>
            </a:r>
            <a:endParaRPr lang="en-US" sz="2000" dirty="0" smtClean="0">
              <a:solidFill>
                <a:sysClr val="windowText" lastClr="000000"/>
              </a:solidFill>
            </a:endParaRPr>
          </a:p>
          <a:p>
            <a:pPr lvl="0">
              <a:spcBef>
                <a:spcPts val="0"/>
              </a:spcBef>
              <a:buFont typeface="Arial" panose="020B0604020202020204" pitchFamily="34" charset="0"/>
              <a:buChar char="•"/>
            </a:pPr>
            <a:r>
              <a:rPr lang="en-US" sz="2000" dirty="0" smtClean="0">
                <a:solidFill>
                  <a:sysClr val="windowText" lastClr="000000"/>
                </a:solidFill>
              </a:rPr>
              <a:t>He </a:t>
            </a:r>
            <a:r>
              <a:rPr lang="en-US" sz="2000" dirty="0">
                <a:solidFill>
                  <a:sysClr val="windowText" lastClr="000000"/>
                </a:solidFill>
              </a:rPr>
              <a:t>also remembers waking up a couple times because of SPC Murphy touching him.  </a:t>
            </a:r>
            <a:endParaRPr lang="en-US" sz="2000" dirty="0" smtClean="0">
              <a:solidFill>
                <a:sysClr val="windowText" lastClr="000000"/>
              </a:solidFill>
            </a:endParaRPr>
          </a:p>
          <a:p>
            <a:pPr lvl="0">
              <a:spcBef>
                <a:spcPts val="0"/>
              </a:spcBef>
              <a:buFont typeface="Arial" panose="020B0604020202020204" pitchFamily="34" charset="0"/>
              <a:buChar char="•"/>
            </a:pPr>
            <a:r>
              <a:rPr lang="en-US" sz="2000" dirty="0" smtClean="0">
                <a:solidFill>
                  <a:sysClr val="windowText" lastClr="000000"/>
                </a:solidFill>
              </a:rPr>
              <a:t>He’s </a:t>
            </a:r>
            <a:r>
              <a:rPr lang="en-US" sz="2000" dirty="0">
                <a:solidFill>
                  <a:sysClr val="windowText" lastClr="000000"/>
                </a:solidFill>
              </a:rPr>
              <a:t>not sure if it was just SPC Murphy “messing with the new guy,” or if it was something </a:t>
            </a:r>
            <a:r>
              <a:rPr lang="en-US" sz="2000" dirty="0" smtClean="0">
                <a:solidFill>
                  <a:sysClr val="windowText" lastClr="000000"/>
                </a:solidFill>
              </a:rPr>
              <a:t>else.  </a:t>
            </a:r>
          </a:p>
          <a:p>
            <a:pPr lvl="0">
              <a:spcBef>
                <a:spcPts val="0"/>
              </a:spcBef>
              <a:buFont typeface="Arial" panose="020B0604020202020204" pitchFamily="34" charset="0"/>
              <a:buChar char="•"/>
            </a:pPr>
            <a:r>
              <a:rPr lang="en-US" sz="2000" dirty="0" smtClean="0">
                <a:solidFill>
                  <a:sysClr val="windowText" lastClr="000000"/>
                </a:solidFill>
              </a:rPr>
              <a:t>PV2 </a:t>
            </a:r>
            <a:r>
              <a:rPr lang="en-US" sz="2000" dirty="0">
                <a:solidFill>
                  <a:sysClr val="windowText" lastClr="000000"/>
                </a:solidFill>
              </a:rPr>
              <a:t>Jackson feels humiliated and taken advantage of. </a:t>
            </a:r>
          </a:p>
        </p:txBody>
      </p:sp>
    </p:spTree>
    <p:extLst>
      <p:ext uri="{BB962C8B-B14F-4D97-AF65-F5344CB8AC3E}">
        <p14:creationId xmlns:p14="http://schemas.microsoft.com/office/powerpoint/2010/main" val="324705452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plate V 1-11">
  <a:themeElements>
    <a:clrScheme name="SHARP">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2_Template V 1-11">
  <a:themeElements>
    <a:clrScheme name="SHARP">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3_Template V 1-11">
  <a:themeElements>
    <a:clrScheme name="SHARP">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14649</TotalTime>
  <Words>2687</Words>
  <Application>Microsoft Office PowerPoint</Application>
  <PresentationFormat>Widescreen</PresentationFormat>
  <Paragraphs>119</Paragraphs>
  <Slides>14</Slides>
  <Notes>14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vt:i4>
      </vt:variant>
    </vt:vector>
  </HeadingPairs>
  <TitlesOfParts>
    <vt:vector size="27" baseType="lpstr">
      <vt:lpstr>MS PGothic</vt:lpstr>
      <vt:lpstr>MS PGothic</vt:lpstr>
      <vt:lpstr> Arial</vt:lpstr>
      <vt:lpstr>Arial</vt:lpstr>
      <vt:lpstr>Calibri</vt:lpstr>
      <vt:lpstr>Constantia</vt:lpstr>
      <vt:lpstr>Verdana</vt:lpstr>
      <vt:lpstr>Wingdings</vt:lpstr>
      <vt:lpstr>Wingdings 2</vt:lpstr>
      <vt:lpstr>Office Theme</vt:lpstr>
      <vt:lpstr>1_Template V 1-11</vt:lpstr>
      <vt:lpstr>2_Template V 1-11</vt:lpstr>
      <vt:lpstr>3_Template V 1-11</vt:lpstr>
      <vt:lpstr>PowerPoint Presentation</vt:lpstr>
      <vt:lpstr>PowerPoint Presentation</vt:lpstr>
      <vt:lpstr>Vignette 1: Sexual Harassment Questions</vt:lpstr>
      <vt:lpstr>Vignette 2: Obtaining Consent</vt:lpstr>
      <vt:lpstr>Vignette 2: Obtaining Consent</vt:lpstr>
      <vt:lpstr>Vignette 3: Obtaining Consent</vt:lpstr>
      <vt:lpstr>Vignette 3: Obtaining Consent</vt:lpstr>
      <vt:lpstr>Vignette 4: Obtaining Consent</vt:lpstr>
      <vt:lpstr>Vignette 5: Sexual Assault</vt:lpstr>
      <vt:lpstr>Vignette 6: Retaliation</vt:lpstr>
      <vt:lpstr>Vignette 7: Retaliation</vt:lpstr>
      <vt:lpstr>Vignette 8: Retaliation</vt:lpstr>
      <vt:lpstr>Vignette 9: Retaliation</vt:lpstr>
      <vt:lpstr>Vignette 10: Bystander Intervention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Randall MR CTR USA TRADOC</dc:creator>
  <cp:lastModifiedBy>Jeff Bevington</cp:lastModifiedBy>
  <cp:revision>361</cp:revision>
  <cp:lastPrinted>2017-07-27T16:27:18Z</cp:lastPrinted>
  <dcterms:created xsi:type="dcterms:W3CDTF">2016-11-02T17:20:24Z</dcterms:created>
  <dcterms:modified xsi:type="dcterms:W3CDTF">2018-07-24T19:07:49Z</dcterms:modified>
</cp:coreProperties>
</file>