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4"/>
  </p:notesMasterIdLst>
  <p:sldIdLst>
    <p:sldId id="1991" r:id="rId6"/>
    <p:sldId id="2147476250" r:id="rId7"/>
    <p:sldId id="2147476270" r:id="rId8"/>
    <p:sldId id="2147476255" r:id="rId9"/>
    <p:sldId id="2061" r:id="rId10"/>
    <p:sldId id="2147476253" r:id="rId11"/>
    <p:sldId id="2147476256" r:id="rId12"/>
    <p:sldId id="2147476277" r:id="rId13"/>
    <p:sldId id="2147476269" r:id="rId14"/>
    <p:sldId id="2147476259" r:id="rId15"/>
    <p:sldId id="2147476261" r:id="rId16"/>
    <p:sldId id="2147476257" r:id="rId17"/>
    <p:sldId id="2147476258" r:id="rId18"/>
    <p:sldId id="2147476266" r:id="rId19"/>
    <p:sldId id="2147476262" r:id="rId20"/>
    <p:sldId id="2147476263" r:id="rId21"/>
    <p:sldId id="2147476279" r:id="rId22"/>
    <p:sldId id="2147476268" r:id="rId23"/>
    <p:sldId id="2147476267" r:id="rId24"/>
    <p:sldId id="2147476265" r:id="rId25"/>
    <p:sldId id="2147476264" r:id="rId26"/>
    <p:sldId id="2147476271" r:id="rId27"/>
    <p:sldId id="2147476278" r:id="rId28"/>
    <p:sldId id="2147476272" r:id="rId29"/>
    <p:sldId id="2147476273" r:id="rId30"/>
    <p:sldId id="2147476274" r:id="rId31"/>
    <p:sldId id="2147476276" r:id="rId32"/>
    <p:sldId id="2147476275"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0FBE05-ABE5-474D-B253-348517E27951}" name="Jones, Misty D LTC USARMY HQDA DCS G-1 (USA)" initials="JMDLUHDG1(" userId="S::misty.d.jones10.mil@army.mil::3da5ee2d-2a78-42b3-970c-c6c2e0cb36b0" providerId="AD"/>
  <p188:author id="{68DCF230-C56E-68A7-7B4F-940DC22CED9E}" name="Palmer, Nicole Susan MSG USARMY HQDA (USA)" initials="PNSMUH(" userId="S::nicole.s.palmer5.mil@army.mil::22802937-7865-4d16-940a-3b59ce89fad9" providerId="AD"/>
  <p188:author id="{AFED729F-93A1-4B9B-9894-877BE7E7238B}" name="Uribe-Huitron, Jonathan A CSM USARMY HQDA DCS G-1 (USA)" initials="U(" userId="S::jonathan.a.uribehuitron.mil@army.mil::1370abe8-2ff2-4826-9eef-f04fb1cbaac6" providerId="AD"/>
  <p188:author id="{2D006DA8-778D-44D9-2193-21DA141F8E28}" name="Dingle, Dennis W CIV USARMY HQDA ARBA (USA)" initials="D(" userId="S::dennis.w.dingle.civ@army.mil::03cff790-9443-4214-aee2-ce093d2fced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0B3F6E-3A92-4D80-AD6A-BD53344C990D}" v="1" dt="2026-07-20T13:40:46.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25" autoAdjust="0"/>
  </p:normalViewPr>
  <p:slideViewPr>
    <p:cSldViewPr snapToGrid="0">
      <p:cViewPr varScale="1">
        <p:scale>
          <a:sx n="101" d="100"/>
          <a:sy n="101" d="100"/>
        </p:scale>
        <p:origin x="95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vis, Edwin Jr MSG USARMY NG PAANG (USA)" userId="e1addd84-3e99-4665-b219-a7ee6512b72b" providerId="ADAL" clId="{CDDC4411-05CD-4A1F-9605-6887D0F5E907}"/>
    <pc:docChg chg="modSld">
      <pc:chgData name="Belvis, Edwin Jr MSG USARMY NG PAANG (USA)" userId="e1addd84-3e99-4665-b219-a7ee6512b72b" providerId="ADAL" clId="{CDDC4411-05CD-4A1F-9605-6887D0F5E907}" dt="2026-07-20T13:40:46.590" v="0"/>
      <pc:docMkLst>
        <pc:docMk/>
      </pc:docMkLst>
      <pc:sldChg chg="modSp">
        <pc:chgData name="Belvis, Edwin Jr MSG USARMY NG PAANG (USA)" userId="e1addd84-3e99-4665-b219-a7ee6512b72b" providerId="ADAL" clId="{CDDC4411-05CD-4A1F-9605-6887D0F5E907}" dt="2026-07-20T13:40:46.590" v="0"/>
        <pc:sldMkLst>
          <pc:docMk/>
          <pc:sldMk cId="2444967618" sldId="2147476263"/>
        </pc:sldMkLst>
        <pc:graphicFrameChg chg="mod">
          <ac:chgData name="Belvis, Edwin Jr MSG USARMY NG PAANG (USA)" userId="e1addd84-3e99-4665-b219-a7ee6512b72b" providerId="ADAL" clId="{CDDC4411-05CD-4A1F-9605-6887D0F5E907}" dt="2026-07-20T13:40:46.590" v="0"/>
          <ac:graphicFrameMkLst>
            <pc:docMk/>
            <pc:sldMk cId="2444967618" sldId="2147476263"/>
            <ac:graphicFrameMk id="3" creationId="{DBF25C92-1221-7DA2-7CDD-481CF1DB9D2D}"/>
          </ac:graphicFrameMkLst>
        </pc:graphicFrameChg>
      </pc:sldChg>
    </pc:docChg>
  </pc:docChgLst>
  <pc:docChgLst>
    <pc:chgData name="Boyles, David E MAJ USARMY NG PAARNG (USA)" userId="203f4139-c27a-4559-9b64-c18f9c408c19" providerId="ADAL" clId="{84691F4A-BC8B-440A-A08B-4B1B663FCBDD}"/>
    <pc:docChg chg="modSld">
      <pc:chgData name="Boyles, David E MAJ USARMY NG PAARNG (USA)" userId="203f4139-c27a-4559-9b64-c18f9c408c19" providerId="ADAL" clId="{84691F4A-BC8B-440A-A08B-4B1B663FCBDD}" dt="2026-07-13T17:14:04.001" v="6"/>
      <pc:docMkLst>
        <pc:docMk/>
      </pc:docMkLst>
      <pc:sldChg chg="modSp mod">
        <pc:chgData name="Boyles, David E MAJ USARMY NG PAARNG (USA)" userId="203f4139-c27a-4559-9b64-c18f9c408c19" providerId="ADAL" clId="{84691F4A-BC8B-440A-A08B-4B1B663FCBDD}" dt="2026-07-13T17:14:04.001" v="6"/>
        <pc:sldMkLst>
          <pc:docMk/>
          <pc:sldMk cId="2444967618" sldId="2147476263"/>
        </pc:sldMkLst>
        <pc:graphicFrameChg chg="mod">
          <ac:chgData name="Boyles, David E MAJ USARMY NG PAARNG (USA)" userId="203f4139-c27a-4559-9b64-c18f9c408c19" providerId="ADAL" clId="{84691F4A-BC8B-440A-A08B-4B1B663FCBDD}" dt="2026-07-13T17:14:04.001" v="6"/>
          <ac:graphicFrameMkLst>
            <pc:docMk/>
            <pc:sldMk cId="2444967618" sldId="2147476263"/>
            <ac:graphicFrameMk id="3" creationId="{DBF25C92-1221-7DA2-7CDD-481CF1DB9D2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146" cy="466578"/>
          </a:xfrm>
          <a:prstGeom prst="rect">
            <a:avLst/>
          </a:prstGeom>
        </p:spPr>
        <p:txBody>
          <a:bodyPr vert="horz" lIns="92089" tIns="46045" rIns="92089" bIns="46045" rtlCol="0"/>
          <a:lstStyle>
            <a:lvl1pPr algn="l">
              <a:defRPr sz="1200"/>
            </a:lvl1pPr>
          </a:lstStyle>
          <a:p>
            <a:endParaRPr lang="en-US" dirty="0"/>
          </a:p>
        </p:txBody>
      </p:sp>
      <p:sp>
        <p:nvSpPr>
          <p:cNvPr id="3" name="Date Placeholder 2"/>
          <p:cNvSpPr>
            <a:spLocks noGrp="1"/>
          </p:cNvSpPr>
          <p:nvPr>
            <p:ph type="dt" idx="1"/>
          </p:nvPr>
        </p:nvSpPr>
        <p:spPr>
          <a:xfrm>
            <a:off x="3971656" y="0"/>
            <a:ext cx="3037146" cy="466578"/>
          </a:xfrm>
          <a:prstGeom prst="rect">
            <a:avLst/>
          </a:prstGeom>
        </p:spPr>
        <p:txBody>
          <a:bodyPr vert="horz" lIns="92089" tIns="46045" rIns="92089" bIns="46045" rtlCol="0"/>
          <a:lstStyle>
            <a:lvl1pPr algn="r">
              <a:defRPr sz="1200"/>
            </a:lvl1pPr>
          </a:lstStyle>
          <a:p>
            <a:fld id="{40DFF2CA-D4FE-422E-B82D-DFEB0F191A48}" type="datetimeFigureOut">
              <a:rPr lang="en-US" smtClean="0"/>
              <a:t>7/20/2026</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2089" tIns="46045" rIns="92089" bIns="46045" rtlCol="0" anchor="ctr"/>
          <a:lstStyle/>
          <a:p>
            <a:endParaRPr lang="en-US" dirty="0"/>
          </a:p>
        </p:txBody>
      </p:sp>
      <p:sp>
        <p:nvSpPr>
          <p:cNvPr id="5" name="Notes Placeholder 4"/>
          <p:cNvSpPr>
            <a:spLocks noGrp="1"/>
          </p:cNvSpPr>
          <p:nvPr>
            <p:ph type="body" sz="quarter" idx="3"/>
          </p:nvPr>
        </p:nvSpPr>
        <p:spPr>
          <a:xfrm>
            <a:off x="700881" y="4474035"/>
            <a:ext cx="5608640" cy="3660718"/>
          </a:xfrm>
          <a:prstGeom prst="rect">
            <a:avLst/>
          </a:prstGeom>
        </p:spPr>
        <p:txBody>
          <a:bodyPr vert="horz" lIns="92089" tIns="46045" rIns="92089" bIns="4604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824"/>
            <a:ext cx="3037146" cy="466578"/>
          </a:xfrm>
          <a:prstGeom prst="rect">
            <a:avLst/>
          </a:prstGeom>
        </p:spPr>
        <p:txBody>
          <a:bodyPr vert="horz" lIns="92089" tIns="46045" rIns="92089" bIns="4604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56" y="8829824"/>
            <a:ext cx="3037146" cy="466578"/>
          </a:xfrm>
          <a:prstGeom prst="rect">
            <a:avLst/>
          </a:prstGeom>
        </p:spPr>
        <p:txBody>
          <a:bodyPr vert="horz" lIns="92089" tIns="46045" rIns="92089" bIns="46045" rtlCol="0" anchor="b"/>
          <a:lstStyle>
            <a:lvl1pPr algn="r">
              <a:defRPr sz="1200"/>
            </a:lvl1pPr>
          </a:lstStyle>
          <a:p>
            <a:fld id="{E129C562-5FF9-46C1-898B-3AA81BAC55B9}" type="slidenum">
              <a:rPr lang="en-US" smtClean="0"/>
              <a:t>‹#›</a:t>
            </a:fld>
            <a:endParaRPr lang="en-US" dirty="0"/>
          </a:p>
        </p:txBody>
      </p:sp>
    </p:spTree>
    <p:extLst>
      <p:ext uri="{BB962C8B-B14F-4D97-AF65-F5344CB8AC3E}">
        <p14:creationId xmlns:p14="http://schemas.microsoft.com/office/powerpoint/2010/main" val="259625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 unit members (Individual Ready Reserve and Standby Reserve) will submit their applications via a signed and dated DA Form 4187 (Personnel Action) to </a:t>
            </a:r>
          </a:p>
          <a:p>
            <a:r>
              <a:rPr lang="en-US" dirty="0"/>
              <a:t>Commander, U.S. Army Human Resources Command, 1600 Spearhead Division Avenue, Fort Knox, KY 40122–5100.  Officers include office code (AHRC – OPL – P).  </a:t>
            </a:r>
          </a:p>
          <a:p>
            <a:r>
              <a:rPr lang="en-US" dirty="0"/>
              <a:t>Enlisted Soldiers include office code (AHRC – EPO). </a:t>
            </a:r>
          </a:p>
          <a:p>
            <a:endParaRPr lang="en-US" dirty="0"/>
          </a:p>
        </p:txBody>
      </p:sp>
      <p:sp>
        <p:nvSpPr>
          <p:cNvPr id="4" name="Slide Number Placeholder 3"/>
          <p:cNvSpPr>
            <a:spLocks noGrp="1"/>
          </p:cNvSpPr>
          <p:nvPr>
            <p:ph type="sldNum" sz="quarter" idx="5"/>
          </p:nvPr>
        </p:nvSpPr>
        <p:spPr/>
        <p:txBody>
          <a:bodyPr/>
          <a:lstStyle/>
          <a:p>
            <a:fld id="{E129C562-5FF9-46C1-898B-3AA81BAC55B9}" type="slidenum">
              <a:rPr lang="en-US" smtClean="0"/>
              <a:t>6</a:t>
            </a:fld>
            <a:endParaRPr lang="en-US" dirty="0"/>
          </a:p>
        </p:txBody>
      </p:sp>
    </p:spTree>
    <p:extLst>
      <p:ext uri="{BB962C8B-B14F-4D97-AF65-F5344CB8AC3E}">
        <p14:creationId xmlns:p14="http://schemas.microsoft.com/office/powerpoint/2010/main" val="615161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1162050"/>
            <a:ext cx="5578475" cy="3138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29C562-5FF9-46C1-898B-3AA81BAC55B9}" type="slidenum">
              <a:rPr lang="en-US" smtClean="0"/>
              <a:t>7</a:t>
            </a:fld>
            <a:endParaRPr lang="en-US" dirty="0"/>
          </a:p>
        </p:txBody>
      </p:sp>
    </p:spTree>
    <p:extLst>
      <p:ext uri="{BB962C8B-B14F-4D97-AF65-F5344CB8AC3E}">
        <p14:creationId xmlns:p14="http://schemas.microsoft.com/office/powerpoint/2010/main" val="366439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93895-68F3-E84A-F217-DA5F7697D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9C1CF-6437-8E1A-7E13-527C48B28414}"/>
              </a:ext>
            </a:extLst>
          </p:cNvPr>
          <p:cNvSpPr>
            <a:spLocks noGrp="1" noRot="1" noChangeAspect="1"/>
          </p:cNvSpPr>
          <p:nvPr>
            <p:ph type="sldImg"/>
          </p:nvPr>
        </p:nvSpPr>
        <p:spPr>
          <a:xfrm>
            <a:off x="715963" y="1162050"/>
            <a:ext cx="5578475" cy="3138488"/>
          </a:xfrm>
        </p:spPr>
      </p:sp>
      <p:sp>
        <p:nvSpPr>
          <p:cNvPr id="3" name="Notes Placeholder 2">
            <a:extLst>
              <a:ext uri="{FF2B5EF4-FFF2-40B4-BE49-F238E27FC236}">
                <a16:creationId xmlns:a16="http://schemas.microsoft.com/office/drawing/2014/main" id="{ADA826EC-03A6-A6F8-D2F5-7B107753155B}"/>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BBDC4308-35A8-200D-32FF-1219FD1DF51E}"/>
              </a:ext>
            </a:extLst>
          </p:cNvPr>
          <p:cNvSpPr>
            <a:spLocks noGrp="1"/>
          </p:cNvSpPr>
          <p:nvPr>
            <p:ph type="sldNum" sz="quarter" idx="5"/>
          </p:nvPr>
        </p:nvSpPr>
        <p:spPr/>
        <p:txBody>
          <a:bodyPr/>
          <a:lstStyle/>
          <a:p>
            <a:fld id="{E129C562-5FF9-46C1-898B-3AA81BAC55B9}" type="slidenum">
              <a:rPr lang="en-US" smtClean="0"/>
              <a:t>8</a:t>
            </a:fld>
            <a:endParaRPr lang="en-US" dirty="0"/>
          </a:p>
        </p:txBody>
      </p:sp>
    </p:spTree>
    <p:extLst>
      <p:ext uri="{BB962C8B-B14F-4D97-AF65-F5344CB8AC3E}">
        <p14:creationId xmlns:p14="http://schemas.microsoft.com/office/powerpoint/2010/main" val="235600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FDF33-65D1-D219-13B0-F0E199568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86FAA-430B-803D-09FD-9405159DF55D}"/>
              </a:ext>
            </a:extLst>
          </p:cNvPr>
          <p:cNvSpPr>
            <a:spLocks noGrp="1" noRot="1" noChangeAspect="1"/>
          </p:cNvSpPr>
          <p:nvPr>
            <p:ph type="sldImg"/>
          </p:nvPr>
        </p:nvSpPr>
        <p:spPr>
          <a:xfrm>
            <a:off x="715963" y="1162050"/>
            <a:ext cx="5578475" cy="3138488"/>
          </a:xfrm>
        </p:spPr>
      </p:sp>
      <p:sp>
        <p:nvSpPr>
          <p:cNvPr id="3" name="Notes Placeholder 2">
            <a:extLst>
              <a:ext uri="{FF2B5EF4-FFF2-40B4-BE49-F238E27FC236}">
                <a16:creationId xmlns:a16="http://schemas.microsoft.com/office/drawing/2014/main" id="{F6242642-9C85-E0A0-FA2E-C5F6FD04A6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2275EB-FB34-C774-30DB-F4C1FF6202EF}"/>
              </a:ext>
            </a:extLst>
          </p:cNvPr>
          <p:cNvSpPr>
            <a:spLocks noGrp="1"/>
          </p:cNvSpPr>
          <p:nvPr>
            <p:ph type="sldNum" sz="quarter" idx="5"/>
          </p:nvPr>
        </p:nvSpPr>
        <p:spPr/>
        <p:txBody>
          <a:bodyPr/>
          <a:lstStyle/>
          <a:p>
            <a:fld id="{E129C562-5FF9-46C1-898B-3AA81BAC55B9}" type="slidenum">
              <a:rPr lang="en-US" smtClean="0"/>
              <a:t>9</a:t>
            </a:fld>
            <a:endParaRPr lang="en-US" dirty="0"/>
          </a:p>
        </p:txBody>
      </p:sp>
    </p:spTree>
    <p:extLst>
      <p:ext uri="{BB962C8B-B14F-4D97-AF65-F5344CB8AC3E}">
        <p14:creationId xmlns:p14="http://schemas.microsoft.com/office/powerpoint/2010/main" val="364667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1162050"/>
            <a:ext cx="5578475" cy="3138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29C562-5FF9-46C1-898B-3AA81BAC55B9}" type="slidenum">
              <a:rPr lang="en-US" smtClean="0"/>
              <a:t>11</a:t>
            </a:fld>
            <a:endParaRPr lang="en-US" dirty="0"/>
          </a:p>
        </p:txBody>
      </p:sp>
    </p:spTree>
    <p:extLst>
      <p:ext uri="{BB962C8B-B14F-4D97-AF65-F5344CB8AC3E}">
        <p14:creationId xmlns:p14="http://schemas.microsoft.com/office/powerpoint/2010/main" val="1965769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D43E8FD-8C8A-26AA-69EE-0F659031D7DA}"/>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372C6214-5FDC-B507-272F-84B9F9E0FB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6394F9-5DB9-5FD9-AACB-031EF395131D}"/>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181083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08098-3106-507A-E0F1-591127D14D6F}"/>
              </a:ext>
            </a:extLst>
          </p:cNvPr>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353435-DD7D-0DE5-E901-3F55CBA113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B8AF23-FE18-9547-3FBC-766076165A67}"/>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4C5A272F-B7BB-94D2-7726-5AE0D675A0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FB4793-C89D-8049-5FE2-7278F8B3C2C3}"/>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73320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FA4BB-69ED-6F53-B150-A19AB153A2D6}"/>
              </a:ext>
            </a:extLst>
          </p:cNvPr>
          <p:cNvSpPr>
            <a:spLocks noGrp="1"/>
          </p:cNvSpPr>
          <p:nvPr>
            <p:ph type="title" orient="vert"/>
          </p:nvPr>
        </p:nvSpPr>
        <p:spPr>
          <a:xfrm>
            <a:off x="8724902"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10841A-AF50-4BBB-727F-27919337FB03}"/>
              </a:ext>
            </a:extLst>
          </p:cNvPr>
          <p:cNvSpPr>
            <a:spLocks noGrp="1"/>
          </p:cNvSpPr>
          <p:nvPr>
            <p:ph type="body" orient="vert" idx="1"/>
          </p:nvPr>
        </p:nvSpPr>
        <p:spPr>
          <a:xfrm>
            <a:off x="838202"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E20969-258D-0834-1508-4492C030AE8A}"/>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AC0D210D-1F2D-ABA2-7DC8-74D6B9E44C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527A9F2-B883-621F-FD84-C85565E36F95}"/>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1906337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17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CA98-3233-7FB1-AE8E-7A58D9CE2A99}"/>
              </a:ext>
            </a:extLst>
          </p:cNvPr>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E2724EE-1FD1-77F2-A83E-6211A3BAB25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09A439-3538-BC07-B651-296BEE70CD54}"/>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BD408574-16C3-9B22-146E-A83821050F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BBAE64-9D86-A806-A990-F05DF6F71182}"/>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293359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84824-1CB1-48AF-4216-A71A7C7A4976}"/>
              </a:ext>
            </a:extLst>
          </p:cNvPr>
          <p:cNvSpPr>
            <a:spLocks noGrp="1"/>
          </p:cNvSpPr>
          <p:nvPr>
            <p:ph type="title"/>
          </p:nvPr>
        </p:nvSpPr>
        <p:spPr>
          <a:xfrm>
            <a:off x="831851" y="1709742"/>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5F7733-4A6B-91B1-5916-42BD5A6642A4}"/>
              </a:ext>
            </a:extLst>
          </p:cNvPr>
          <p:cNvSpPr>
            <a:spLocks noGrp="1"/>
          </p:cNvSpPr>
          <p:nvPr>
            <p:ph type="body" idx="1"/>
          </p:nvPr>
        </p:nvSpPr>
        <p:spPr>
          <a:xfrm>
            <a:off x="831851" y="4589467"/>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6BC1CA-8C75-A9C1-FEBB-5FCBF450357C}"/>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8B793995-25BD-F212-D9CC-E55661473EB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A88310-F84B-3112-E9DB-BF69E61EECBC}"/>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272520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F70F-99B8-9679-0FF3-AD4AE639C127}"/>
              </a:ext>
            </a:extLst>
          </p:cNvPr>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DF3C7D0-0488-3000-8F9B-06DF01DAF12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446176-8D08-CD69-1933-20EF6AA33A6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54896D-7E32-125F-5E67-540B5C939CB4}"/>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6" name="Footer Placeholder 5">
            <a:extLst>
              <a:ext uri="{FF2B5EF4-FFF2-40B4-BE49-F238E27FC236}">
                <a16:creationId xmlns:a16="http://schemas.microsoft.com/office/drawing/2014/main" id="{D61A62A1-DC14-6CD9-A9C6-E172DDC1E7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63AA299-75B1-0FE3-1BEE-8D17888D5A02}"/>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388159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C47E9-37A1-6303-7C14-2ED64817EBEE}"/>
              </a:ext>
            </a:extLst>
          </p:cNvPr>
          <p:cNvSpPr>
            <a:spLocks noGrp="1"/>
          </p:cNvSpPr>
          <p:nvPr>
            <p:ph type="title"/>
          </p:nvPr>
        </p:nvSpPr>
        <p:spPr>
          <a:xfrm>
            <a:off x="839788" y="365129"/>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C8226CE-7EDC-2015-E70A-CF8BFA627E1C}"/>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5C5DF0-D6CF-A271-F629-DBFA6402DA52}"/>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75E104-397D-770F-9E88-BDA8613266A8}"/>
              </a:ext>
            </a:extLst>
          </p:cNvPr>
          <p:cNvSpPr>
            <a:spLocks noGrp="1"/>
          </p:cNvSpPr>
          <p:nvPr>
            <p:ph type="body" sz="quarter" idx="3"/>
          </p:nvPr>
        </p:nvSpPr>
        <p:spPr>
          <a:xfrm>
            <a:off x="6172202"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83E818-FB05-4803-661E-0151C7591B10}"/>
              </a:ext>
            </a:extLst>
          </p:cNvPr>
          <p:cNvSpPr>
            <a:spLocks noGrp="1"/>
          </p:cNvSpPr>
          <p:nvPr>
            <p:ph sz="quarter" idx="4"/>
          </p:nvPr>
        </p:nvSpPr>
        <p:spPr>
          <a:xfrm>
            <a:off x="6172202"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C0990A-9984-0722-E015-D9C465F9F4F2}"/>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8" name="Footer Placeholder 7">
            <a:extLst>
              <a:ext uri="{FF2B5EF4-FFF2-40B4-BE49-F238E27FC236}">
                <a16:creationId xmlns:a16="http://schemas.microsoft.com/office/drawing/2014/main" id="{14F73E58-7285-A2D3-9AE1-BA93D57DDB0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CADAE8-2FD1-2E1C-2819-59E57BB2B5F5}"/>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1381968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F2E01-B640-FD22-3CC9-D24EB0BED913}"/>
              </a:ext>
            </a:extLst>
          </p:cNvPr>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7D3547A-4C2F-CBE4-9CA5-5E2D29F741B8}"/>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4" name="Footer Placeholder 3">
            <a:extLst>
              <a:ext uri="{FF2B5EF4-FFF2-40B4-BE49-F238E27FC236}">
                <a16:creationId xmlns:a16="http://schemas.microsoft.com/office/drawing/2014/main" id="{AA013A59-68A2-3E56-50F0-23319531575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C64512E-3C64-9A3C-5D6B-497A8217E2C1}"/>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125160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98C42F-837C-7C42-018F-1792FDFBD936}"/>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3" name="Footer Placeholder 2">
            <a:extLst>
              <a:ext uri="{FF2B5EF4-FFF2-40B4-BE49-F238E27FC236}">
                <a16:creationId xmlns:a16="http://schemas.microsoft.com/office/drawing/2014/main" id="{2E64C15B-81B3-DA18-D1D7-E5F5DEC8920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B2A719E-0FB4-1371-0784-3E436B31151A}"/>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116863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328E4-2DCB-336C-DA98-EF633E2313D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0DF642-09EA-E432-6DA4-A3243A1BBC46}"/>
              </a:ext>
            </a:extLst>
          </p:cNvPr>
          <p:cNvSpPr>
            <a:spLocks noGrp="1"/>
          </p:cNvSpPr>
          <p:nvPr>
            <p:ph idx="1"/>
          </p:nvPr>
        </p:nvSpPr>
        <p:spPr>
          <a:xfrm>
            <a:off x="5183188" y="987429"/>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D34531-A70B-E1F9-3FE9-79861492FD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5BF79B-E5D8-F596-A56D-7EAAE2E54DB3}"/>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6" name="Footer Placeholder 5">
            <a:extLst>
              <a:ext uri="{FF2B5EF4-FFF2-40B4-BE49-F238E27FC236}">
                <a16:creationId xmlns:a16="http://schemas.microsoft.com/office/drawing/2014/main" id="{B7760E72-AB9F-2344-10AE-8B5312D9B3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9CB5C68-4AB8-8457-7EE3-1B75D8C9A1BC}"/>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2445426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3059F-AE85-6B93-C465-E9A929CE2E4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982209-4B7D-CDAA-913A-5B971139651C}"/>
              </a:ext>
            </a:extLst>
          </p:cNvPr>
          <p:cNvSpPr>
            <a:spLocks noGrp="1"/>
          </p:cNvSpPr>
          <p:nvPr>
            <p:ph type="pic" idx="1"/>
          </p:nvPr>
        </p:nvSpPr>
        <p:spPr>
          <a:xfrm>
            <a:off x="5183188" y="987429"/>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2E1724D2-C4D3-6EEC-B79A-C198700B9EF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3F8F60-9910-8D22-5FD6-D78330B4D52C}"/>
              </a:ext>
            </a:extLst>
          </p:cNvPr>
          <p:cNvSpPr>
            <a:spLocks noGrp="1"/>
          </p:cNvSpPr>
          <p:nvPr>
            <p:ph type="dt" sz="half" idx="10"/>
          </p:nvPr>
        </p:nvSpPr>
        <p:spPr/>
        <p:txBody>
          <a:bodyPr/>
          <a:lstStyle/>
          <a:p>
            <a:fld id="{7E3F81BB-9B19-4651-8F40-22B081517D27}" type="datetimeFigureOut">
              <a:rPr lang="en-US" smtClean="0"/>
              <a:t>7/20/2026</a:t>
            </a:fld>
            <a:endParaRPr lang="en-US" dirty="0"/>
          </a:p>
        </p:txBody>
      </p:sp>
      <p:sp>
        <p:nvSpPr>
          <p:cNvPr id="6" name="Footer Placeholder 5">
            <a:extLst>
              <a:ext uri="{FF2B5EF4-FFF2-40B4-BE49-F238E27FC236}">
                <a16:creationId xmlns:a16="http://schemas.microsoft.com/office/drawing/2014/main" id="{90A2C6F5-DD2F-E924-BDAD-92C32BC423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12EB45-5314-3A1D-C1B6-1F20BADA9673}"/>
              </a:ext>
            </a:extLst>
          </p:cNvPr>
          <p:cNvSpPr>
            <a:spLocks noGrp="1"/>
          </p:cNvSpPr>
          <p:nvPr>
            <p:ph type="sldNum" sz="quarter" idx="12"/>
          </p:nvPr>
        </p:nvSpPr>
        <p:spPr/>
        <p:txBody>
          <a:bodyPr/>
          <a:lstStyle/>
          <a:p>
            <a:fld id="{DDCD34DF-4AF4-45F4-B267-5CC39239DE2A}" type="slidenum">
              <a:rPr lang="en-US" smtClean="0"/>
              <a:t>‹#›</a:t>
            </a:fld>
            <a:endParaRPr lang="en-US" dirty="0"/>
          </a:p>
        </p:txBody>
      </p:sp>
    </p:spTree>
    <p:extLst>
      <p:ext uri="{BB962C8B-B14F-4D97-AF65-F5344CB8AC3E}">
        <p14:creationId xmlns:p14="http://schemas.microsoft.com/office/powerpoint/2010/main" val="2439889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260DF52-41F5-68F8-3C24-2980C374C350}"/>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F81BB-9B19-4651-8F40-22B081517D27}" type="datetimeFigureOut">
              <a:rPr lang="en-US" smtClean="0"/>
              <a:t>7/20/2026</a:t>
            </a:fld>
            <a:endParaRPr lang="en-US" dirty="0"/>
          </a:p>
        </p:txBody>
      </p:sp>
      <p:sp>
        <p:nvSpPr>
          <p:cNvPr id="5" name="Footer Placeholder 4">
            <a:extLst>
              <a:ext uri="{FF2B5EF4-FFF2-40B4-BE49-F238E27FC236}">
                <a16:creationId xmlns:a16="http://schemas.microsoft.com/office/drawing/2014/main" id="{653C1191-A2E9-1642-76F4-C07A8CCF1D3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054FAA-7E4F-7524-FAAA-CD908249CD0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D34DF-4AF4-45F4-B267-5CC39239DE2A}" type="slidenum">
              <a:rPr lang="en-US" smtClean="0"/>
              <a:t>‹#›</a:t>
            </a:fld>
            <a:endParaRPr lang="en-US" dirty="0"/>
          </a:p>
        </p:txBody>
      </p:sp>
      <p:sp>
        <p:nvSpPr>
          <p:cNvPr id="7" name="Rectangle 6">
            <a:extLst>
              <a:ext uri="{FF2B5EF4-FFF2-40B4-BE49-F238E27FC236}">
                <a16:creationId xmlns:a16="http://schemas.microsoft.com/office/drawing/2014/main" id="{864C17F9-DC96-81C1-E779-D3F40CC6F5E8}"/>
              </a:ext>
            </a:extLst>
          </p:cNvPr>
          <p:cNvSpPr/>
          <p:nvPr userDrawn="1"/>
        </p:nvSpPr>
        <p:spPr bwMode="auto">
          <a:xfrm>
            <a:off x="203200" y="6553200"/>
            <a:ext cx="11785600" cy="137160"/>
          </a:xfrm>
          <a:prstGeom prst="rect">
            <a:avLst/>
          </a:prstGeom>
          <a:solidFill>
            <a:schemeClr val="tx1"/>
          </a:solidFill>
          <a:ln w="9525" cap="flat" cmpd="sng" algn="ctr">
            <a:noFill/>
            <a:prstDash val="solid"/>
            <a:round/>
            <a:headEnd type="none" w="med" len="med"/>
            <a:tailEnd type="none" w="med" len="med"/>
          </a:ln>
          <a:effectLst/>
        </p:spPr>
        <p:txBody>
          <a:bodyPr lIns="91431" tIns="45715" rIns="91431" bIns="45715"/>
          <a:lstStyle/>
          <a:p>
            <a:pPr defTabSz="914270" eaLnBrk="0" fontAlgn="base">
              <a:spcBef>
                <a:spcPct val="0"/>
              </a:spcBef>
              <a:spcAft>
                <a:spcPct val="0"/>
              </a:spcAft>
              <a:defRPr/>
            </a:pPr>
            <a:endParaRPr lang="en-US" sz="1700" kern="1200" dirty="0">
              <a:ea typeface="+mn-ea"/>
              <a:cs typeface="Arial" charset="0"/>
            </a:endParaRPr>
          </a:p>
        </p:txBody>
      </p:sp>
      <p:sp>
        <p:nvSpPr>
          <p:cNvPr id="8" name="Slide Number Placeholder 8">
            <a:extLst>
              <a:ext uri="{FF2B5EF4-FFF2-40B4-BE49-F238E27FC236}">
                <a16:creationId xmlns:a16="http://schemas.microsoft.com/office/drawing/2014/main" id="{46BFB2CA-D92A-9BF8-64B6-BB687B5D323F}"/>
              </a:ext>
            </a:extLst>
          </p:cNvPr>
          <p:cNvSpPr txBox="1">
            <a:spLocks/>
          </p:cNvSpPr>
          <p:nvPr userDrawn="1"/>
        </p:nvSpPr>
        <p:spPr>
          <a:xfrm>
            <a:off x="9144000" y="6553200"/>
            <a:ext cx="2844800" cy="137160"/>
          </a:xfrm>
          <a:prstGeom prst="rect">
            <a:avLst/>
          </a:prstGeom>
        </p:spPr>
        <p:txBody>
          <a:bodyPr lIns="91431" tIns="45715" rIns="91431" bIns="45715" anchor="ctr"/>
          <a:lstStyle>
            <a:lvl1pPr algn="r" defTabSz="914293">
              <a:lnSpc>
                <a:spcPct val="100000"/>
              </a:lnSpc>
              <a:spcBef>
                <a:spcPts val="0"/>
              </a:spcBef>
              <a:spcAft>
                <a:spcPts val="0"/>
              </a:spcAft>
              <a:defRPr sz="1200" b="1">
                <a:solidFill>
                  <a:srgbClr val="FFFFFF"/>
                </a:solidFill>
                <a:latin typeface="Calibri" pitchFamily="34" charset="0"/>
                <a:cs typeface="+mn-cs"/>
              </a:defRPr>
            </a:lvl1pPr>
          </a:lstStyle>
          <a:p>
            <a:pPr fontAlgn="base" hangingPunct="1">
              <a:defRPr/>
            </a:pPr>
            <a:fld id="{6931C857-EBCB-4DAE-BDEE-A11B2D89C35C}" type="slidenum">
              <a:rPr lang="en-US" sz="1000" kern="1200" smtClean="0">
                <a:ea typeface="+mn-ea"/>
              </a:rPr>
              <a:pPr fontAlgn="base" hangingPunct="1">
                <a:defRPr/>
              </a:pPr>
              <a:t>‹#›</a:t>
            </a:fld>
            <a:endParaRPr lang="en-US" sz="1000" kern="1200" dirty="0">
              <a:ea typeface="+mn-ea"/>
            </a:endParaRPr>
          </a:p>
        </p:txBody>
      </p:sp>
      <p:sp>
        <p:nvSpPr>
          <p:cNvPr id="9" name="Text Box 179">
            <a:extLst>
              <a:ext uri="{FF2B5EF4-FFF2-40B4-BE49-F238E27FC236}">
                <a16:creationId xmlns:a16="http://schemas.microsoft.com/office/drawing/2014/main" id="{83F9D5C5-D086-B675-CA25-ECAD2FC4EA5D}"/>
              </a:ext>
            </a:extLst>
          </p:cNvPr>
          <p:cNvSpPr txBox="1">
            <a:spLocks noChangeArrowheads="1"/>
          </p:cNvSpPr>
          <p:nvPr userDrawn="1"/>
        </p:nvSpPr>
        <p:spPr bwMode="auto">
          <a:xfrm>
            <a:off x="4864116" y="6690142"/>
            <a:ext cx="2463773" cy="195808"/>
          </a:xfrm>
          <a:prstGeom prst="rect">
            <a:avLst/>
          </a:prstGeom>
          <a:noFill/>
          <a:ln w="19050">
            <a:noFill/>
            <a:miter lim="800000"/>
            <a:headEnd/>
            <a:tailEnd/>
          </a:ln>
        </p:spPr>
        <p:txBody>
          <a:bodyPr wrap="square" lIns="35997" tIns="35997" rIns="35997" bIns="35997" anchor="ctr">
            <a:spAutoFit/>
          </a:bodyPr>
          <a:lstStyle/>
          <a:p>
            <a:pPr algn="ctr" eaLnBrk="0" fontAlgn="base">
              <a:spcBef>
                <a:spcPct val="0"/>
              </a:spcBef>
              <a:spcAft>
                <a:spcPct val="0"/>
              </a:spcAft>
            </a:pPr>
            <a:r>
              <a:rPr lang="en-US" sz="800" b="1" kern="1200" dirty="0">
                <a:solidFill>
                  <a:srgbClr val="008000"/>
                </a:solidFill>
                <a:ea typeface="+mn-ea"/>
                <a:cs typeface="+mn-cs"/>
              </a:rPr>
              <a:t>UNCLASSIFIED</a:t>
            </a:r>
            <a:endParaRPr lang="en-US" sz="800" b="1" kern="1200" dirty="0">
              <a:solidFill>
                <a:srgbClr val="FF0000"/>
              </a:solidFill>
              <a:ea typeface="+mn-ea"/>
              <a:cs typeface="+mn-cs"/>
            </a:endParaRPr>
          </a:p>
        </p:txBody>
      </p:sp>
      <p:sp>
        <p:nvSpPr>
          <p:cNvPr id="10" name="Rectangle 9">
            <a:extLst>
              <a:ext uri="{FF2B5EF4-FFF2-40B4-BE49-F238E27FC236}">
                <a16:creationId xmlns:a16="http://schemas.microsoft.com/office/drawing/2014/main" id="{CAABA072-C565-B672-FC4E-82427ECFE2C4}"/>
              </a:ext>
            </a:extLst>
          </p:cNvPr>
          <p:cNvSpPr/>
          <p:nvPr userDrawn="1"/>
        </p:nvSpPr>
        <p:spPr bwMode="auto">
          <a:xfrm>
            <a:off x="736225" y="454932"/>
            <a:ext cx="11094720" cy="91440"/>
          </a:xfrm>
          <a:prstGeom prst="rect">
            <a:avLst/>
          </a:prstGeom>
          <a:solidFill>
            <a:srgbClr val="EABD00"/>
          </a:solidFill>
          <a:ln w="9525" cap="flat" cmpd="sng" algn="ctr">
            <a:noFill/>
            <a:prstDash val="solid"/>
            <a:round/>
            <a:headEnd type="none" w="med" len="med"/>
            <a:tailEnd type="none" w="med" len="med"/>
          </a:ln>
          <a:effectLst/>
        </p:spPr>
        <p:txBody>
          <a:bodyPr lIns="91431" tIns="45715" rIns="91431" bIns="45715"/>
          <a:lstStyle/>
          <a:p>
            <a:pPr defTabSz="914270" eaLnBrk="0" fontAlgn="base">
              <a:spcBef>
                <a:spcPct val="0"/>
              </a:spcBef>
              <a:spcAft>
                <a:spcPct val="0"/>
              </a:spcAft>
              <a:defRPr/>
            </a:pPr>
            <a:endParaRPr lang="en-US" sz="1700" kern="1200" dirty="0">
              <a:ea typeface="+mn-ea"/>
              <a:cs typeface="Arial" charset="0"/>
            </a:endParaRPr>
          </a:p>
        </p:txBody>
      </p:sp>
      <p:pic>
        <p:nvPicPr>
          <p:cNvPr id="11" name="Picture 10" descr="Logo&#10;&#10;Description automatically generated">
            <a:extLst>
              <a:ext uri="{FF2B5EF4-FFF2-40B4-BE49-F238E27FC236}">
                <a16:creationId xmlns:a16="http://schemas.microsoft.com/office/drawing/2014/main" id="{71E60CFB-AEFF-035C-3E3C-0F72A9DFE293}"/>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58642" y="19055"/>
            <a:ext cx="555759" cy="520881"/>
          </a:xfrm>
          <a:prstGeom prst="rect">
            <a:avLst/>
          </a:prstGeom>
        </p:spPr>
      </p:pic>
    </p:spTree>
    <p:extLst>
      <p:ext uri="{BB962C8B-B14F-4D97-AF65-F5344CB8AC3E}">
        <p14:creationId xmlns:p14="http://schemas.microsoft.com/office/powerpoint/2010/main" val="1887053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bwMode="auto">
          <a:xfrm>
            <a:off x="203200" y="6553200"/>
            <a:ext cx="11785600" cy="137160"/>
          </a:xfrm>
          <a:prstGeom prst="rect">
            <a:avLst/>
          </a:prstGeom>
          <a:solidFill>
            <a:schemeClr val="tx1"/>
          </a:solidFill>
          <a:ln w="9525" cap="flat" cmpd="sng" algn="ctr">
            <a:noFill/>
            <a:prstDash val="solid"/>
            <a:round/>
            <a:headEnd type="none" w="med" len="med"/>
            <a:tailEnd type="none" w="med" len="med"/>
          </a:ln>
          <a:effectLst/>
        </p:spPr>
        <p:txBody>
          <a:bodyPr lIns="91431" tIns="45715" rIns="91431" bIns="45715"/>
          <a:lstStyle/>
          <a:p>
            <a:pPr defTabSz="914248" eaLnBrk="0" fontAlgn="base">
              <a:spcBef>
                <a:spcPct val="0"/>
              </a:spcBef>
              <a:spcAft>
                <a:spcPct val="0"/>
              </a:spcAft>
              <a:defRPr/>
            </a:pPr>
            <a:endParaRPr lang="en-US" sz="1700" kern="1200" dirty="0">
              <a:ea typeface="+mn-ea"/>
              <a:cs typeface="Arial" charset="0"/>
            </a:endParaRPr>
          </a:p>
        </p:txBody>
      </p:sp>
      <p:sp>
        <p:nvSpPr>
          <p:cNvPr id="12" name="Slide Number Placeholder 8"/>
          <p:cNvSpPr txBox="1">
            <a:spLocks/>
          </p:cNvSpPr>
          <p:nvPr/>
        </p:nvSpPr>
        <p:spPr>
          <a:xfrm>
            <a:off x="9144000" y="6553200"/>
            <a:ext cx="2844800" cy="137160"/>
          </a:xfrm>
          <a:prstGeom prst="rect">
            <a:avLst/>
          </a:prstGeom>
        </p:spPr>
        <p:txBody>
          <a:bodyPr lIns="91431" tIns="45715" rIns="91431" bIns="45715" anchor="ctr"/>
          <a:lstStyle>
            <a:lvl1pPr algn="r" defTabSz="914293">
              <a:lnSpc>
                <a:spcPct val="100000"/>
              </a:lnSpc>
              <a:spcBef>
                <a:spcPts val="0"/>
              </a:spcBef>
              <a:spcAft>
                <a:spcPts val="0"/>
              </a:spcAft>
              <a:defRPr sz="1200" b="1">
                <a:solidFill>
                  <a:srgbClr val="FFFFFF"/>
                </a:solidFill>
                <a:latin typeface="Calibri" pitchFamily="34" charset="0"/>
                <a:cs typeface="+mn-cs"/>
              </a:defRPr>
            </a:lvl1pPr>
          </a:lstStyle>
          <a:p>
            <a:pPr fontAlgn="base" hangingPunct="1">
              <a:defRPr/>
            </a:pPr>
            <a:fld id="{6931C857-EBCB-4DAE-BDEE-A11B2D89C35C}" type="slidenum">
              <a:rPr lang="en-US" sz="1000" kern="1200" smtClean="0">
                <a:ea typeface="+mn-ea"/>
              </a:rPr>
              <a:pPr fontAlgn="base" hangingPunct="1">
                <a:defRPr/>
              </a:pPr>
              <a:t>‹#›</a:t>
            </a:fld>
            <a:endParaRPr lang="en-US" sz="1000" kern="1200" dirty="0">
              <a:ea typeface="+mn-ea"/>
            </a:endParaRPr>
          </a:p>
        </p:txBody>
      </p:sp>
      <p:sp>
        <p:nvSpPr>
          <p:cNvPr id="6" name="Text Box 179"/>
          <p:cNvSpPr txBox="1">
            <a:spLocks noChangeArrowheads="1"/>
          </p:cNvSpPr>
          <p:nvPr userDrawn="1"/>
        </p:nvSpPr>
        <p:spPr bwMode="auto">
          <a:xfrm>
            <a:off x="4864116" y="6690141"/>
            <a:ext cx="2463773" cy="195808"/>
          </a:xfrm>
          <a:prstGeom prst="rect">
            <a:avLst/>
          </a:prstGeom>
          <a:noFill/>
          <a:ln w="19050">
            <a:noFill/>
            <a:miter lim="800000"/>
            <a:headEnd/>
            <a:tailEnd/>
          </a:ln>
        </p:spPr>
        <p:txBody>
          <a:bodyPr wrap="square" lIns="35997" tIns="35997" rIns="35997" bIns="35997" anchor="ctr">
            <a:spAutoFit/>
          </a:bodyPr>
          <a:lstStyle/>
          <a:p>
            <a:pPr algn="ctr" eaLnBrk="0" fontAlgn="base">
              <a:spcBef>
                <a:spcPct val="0"/>
              </a:spcBef>
              <a:spcAft>
                <a:spcPct val="0"/>
              </a:spcAft>
            </a:pPr>
            <a:r>
              <a:rPr lang="en-US" sz="800" b="1" kern="1200" dirty="0">
                <a:solidFill>
                  <a:srgbClr val="008000"/>
                </a:solidFill>
                <a:ea typeface="+mn-ea"/>
                <a:cs typeface="+mn-cs"/>
              </a:rPr>
              <a:t>CUI // </a:t>
            </a:r>
            <a:r>
              <a:rPr lang="en-US" sz="800" b="1" kern="1200" dirty="0">
                <a:solidFill>
                  <a:srgbClr val="FF0000"/>
                </a:solidFill>
                <a:ea typeface="+mn-ea"/>
                <a:cs typeface="+mn-cs"/>
              </a:rPr>
              <a:t>LIMDIS // PRE-DECISIONAL</a:t>
            </a:r>
          </a:p>
        </p:txBody>
      </p:sp>
      <p:sp>
        <p:nvSpPr>
          <p:cNvPr id="2" name="Rectangle 1">
            <a:extLst>
              <a:ext uri="{FF2B5EF4-FFF2-40B4-BE49-F238E27FC236}">
                <a16:creationId xmlns:a16="http://schemas.microsoft.com/office/drawing/2014/main" id="{91E29C94-2EAB-107E-5874-245357E8025C}"/>
              </a:ext>
            </a:extLst>
          </p:cNvPr>
          <p:cNvSpPr/>
          <p:nvPr userDrawn="1"/>
        </p:nvSpPr>
        <p:spPr bwMode="auto">
          <a:xfrm>
            <a:off x="736225" y="454932"/>
            <a:ext cx="11094720" cy="91440"/>
          </a:xfrm>
          <a:prstGeom prst="rect">
            <a:avLst/>
          </a:prstGeom>
          <a:solidFill>
            <a:srgbClr val="EABD00"/>
          </a:solidFill>
          <a:ln w="9525" cap="flat" cmpd="sng" algn="ctr">
            <a:noFill/>
            <a:prstDash val="solid"/>
            <a:round/>
            <a:headEnd type="none" w="med" len="med"/>
            <a:tailEnd type="none" w="med" len="med"/>
          </a:ln>
          <a:effectLst/>
        </p:spPr>
        <p:txBody>
          <a:bodyPr lIns="91431" tIns="45715" rIns="91431" bIns="45715"/>
          <a:lstStyle/>
          <a:p>
            <a:pPr defTabSz="914248" eaLnBrk="0" fontAlgn="base">
              <a:spcBef>
                <a:spcPct val="0"/>
              </a:spcBef>
              <a:spcAft>
                <a:spcPct val="0"/>
              </a:spcAft>
              <a:defRPr/>
            </a:pPr>
            <a:endParaRPr lang="en-US" sz="1700" kern="1200" dirty="0">
              <a:ea typeface="+mn-ea"/>
              <a:cs typeface="Arial" charset="0"/>
            </a:endParaRPr>
          </a:p>
        </p:txBody>
      </p:sp>
      <p:pic>
        <p:nvPicPr>
          <p:cNvPr id="3" name="Picture 2" descr="Logo&#10;&#10;Description automatically generated">
            <a:extLst>
              <a:ext uri="{FF2B5EF4-FFF2-40B4-BE49-F238E27FC236}">
                <a16:creationId xmlns:a16="http://schemas.microsoft.com/office/drawing/2014/main" id="{276A3251-22F1-44E6-423A-D4A1A5C8D3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45" y="19059"/>
            <a:ext cx="555759" cy="520881"/>
          </a:xfrm>
          <a:prstGeom prst="rect">
            <a:avLst/>
          </a:prstGeom>
        </p:spPr>
      </p:pic>
    </p:spTree>
    <p:extLst>
      <p:ext uri="{BB962C8B-B14F-4D97-AF65-F5344CB8AC3E}">
        <p14:creationId xmlns:p14="http://schemas.microsoft.com/office/powerpoint/2010/main" val="3156800820"/>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2768" rtl="0" eaLnBrk="0" fontAlgn="base" hangingPunct="0">
        <a:spcBef>
          <a:spcPct val="0"/>
        </a:spcBef>
        <a:spcAft>
          <a:spcPct val="0"/>
        </a:spcAft>
        <a:defRPr sz="4400">
          <a:solidFill>
            <a:schemeClr val="tx2"/>
          </a:solidFill>
          <a:latin typeface="Arial" charset="0"/>
          <a:ea typeface="+mj-ea"/>
          <a:cs typeface="+mj-cs"/>
        </a:defRPr>
      </a:lvl1pPr>
      <a:lvl2pPr algn="ctr" defTabSz="912768" rtl="0" eaLnBrk="0" fontAlgn="base" hangingPunct="0">
        <a:spcBef>
          <a:spcPct val="0"/>
        </a:spcBef>
        <a:spcAft>
          <a:spcPct val="0"/>
        </a:spcAft>
        <a:defRPr sz="4400">
          <a:solidFill>
            <a:schemeClr val="tx2"/>
          </a:solidFill>
          <a:latin typeface="Arial" charset="0"/>
        </a:defRPr>
      </a:lvl2pPr>
      <a:lvl3pPr algn="ctr" defTabSz="912768" rtl="0" eaLnBrk="0" fontAlgn="base" hangingPunct="0">
        <a:spcBef>
          <a:spcPct val="0"/>
        </a:spcBef>
        <a:spcAft>
          <a:spcPct val="0"/>
        </a:spcAft>
        <a:defRPr sz="4400">
          <a:solidFill>
            <a:schemeClr val="tx2"/>
          </a:solidFill>
          <a:latin typeface="Arial" charset="0"/>
        </a:defRPr>
      </a:lvl3pPr>
      <a:lvl4pPr algn="ctr" defTabSz="912768" rtl="0" eaLnBrk="0" fontAlgn="base" hangingPunct="0">
        <a:spcBef>
          <a:spcPct val="0"/>
        </a:spcBef>
        <a:spcAft>
          <a:spcPct val="0"/>
        </a:spcAft>
        <a:defRPr sz="4400">
          <a:solidFill>
            <a:schemeClr val="tx2"/>
          </a:solidFill>
          <a:latin typeface="Arial" charset="0"/>
        </a:defRPr>
      </a:lvl4pPr>
      <a:lvl5pPr algn="ctr" defTabSz="912768" rtl="0" eaLnBrk="0" fontAlgn="base" hangingPunct="0">
        <a:spcBef>
          <a:spcPct val="0"/>
        </a:spcBef>
        <a:spcAft>
          <a:spcPct val="0"/>
        </a:spcAft>
        <a:defRPr sz="4400">
          <a:solidFill>
            <a:schemeClr val="tx2"/>
          </a:solidFill>
          <a:latin typeface="Arial" charset="0"/>
        </a:defRPr>
      </a:lvl5pPr>
      <a:lvl6pPr marL="307680" algn="ctr" defTabSz="913426" rtl="0" fontAlgn="base">
        <a:spcBef>
          <a:spcPct val="0"/>
        </a:spcBef>
        <a:spcAft>
          <a:spcPct val="0"/>
        </a:spcAft>
        <a:defRPr sz="4400">
          <a:solidFill>
            <a:schemeClr val="tx2"/>
          </a:solidFill>
          <a:latin typeface="Arial" charset="0"/>
        </a:defRPr>
      </a:lvl6pPr>
      <a:lvl7pPr marL="615359" algn="ctr" defTabSz="913426" rtl="0" fontAlgn="base">
        <a:spcBef>
          <a:spcPct val="0"/>
        </a:spcBef>
        <a:spcAft>
          <a:spcPct val="0"/>
        </a:spcAft>
        <a:defRPr sz="4400">
          <a:solidFill>
            <a:schemeClr val="tx2"/>
          </a:solidFill>
          <a:latin typeface="Arial" charset="0"/>
        </a:defRPr>
      </a:lvl7pPr>
      <a:lvl8pPr marL="923041" algn="ctr" defTabSz="913426" rtl="0" fontAlgn="base">
        <a:spcBef>
          <a:spcPct val="0"/>
        </a:spcBef>
        <a:spcAft>
          <a:spcPct val="0"/>
        </a:spcAft>
        <a:defRPr sz="4400">
          <a:solidFill>
            <a:schemeClr val="tx2"/>
          </a:solidFill>
          <a:latin typeface="Arial" charset="0"/>
        </a:defRPr>
      </a:lvl8pPr>
      <a:lvl9pPr marL="1230721" algn="ctr" defTabSz="913426" rtl="0" fontAlgn="base">
        <a:spcBef>
          <a:spcPct val="0"/>
        </a:spcBef>
        <a:spcAft>
          <a:spcPct val="0"/>
        </a:spcAft>
        <a:defRPr sz="4400">
          <a:solidFill>
            <a:schemeClr val="tx2"/>
          </a:solidFill>
          <a:latin typeface="Arial" charset="0"/>
        </a:defRPr>
      </a:lvl9pPr>
    </p:titleStyle>
    <p:bodyStyle>
      <a:lvl1pPr marL="341297" indent="-341297" algn="l" defTabSz="912768" rtl="0" eaLnBrk="0" fontAlgn="base" hangingPunct="0">
        <a:spcBef>
          <a:spcPct val="20000"/>
        </a:spcBef>
        <a:spcAft>
          <a:spcPct val="0"/>
        </a:spcAft>
        <a:buChar char="•"/>
        <a:defRPr sz="3200">
          <a:solidFill>
            <a:schemeClr val="tx1"/>
          </a:solidFill>
          <a:latin typeface="Arial" charset="0"/>
          <a:ea typeface="+mn-ea"/>
          <a:cs typeface="+mn-cs"/>
        </a:defRPr>
      </a:lvl1pPr>
      <a:lvl2pPr marL="741325" indent="-284149" algn="l" defTabSz="912768" rtl="0" eaLnBrk="0" fontAlgn="base" hangingPunct="0">
        <a:spcBef>
          <a:spcPct val="20000"/>
        </a:spcBef>
        <a:spcAft>
          <a:spcPct val="0"/>
        </a:spcAft>
        <a:buChar char="–"/>
        <a:defRPr sz="2800">
          <a:solidFill>
            <a:schemeClr val="tx1"/>
          </a:solidFill>
          <a:latin typeface="Arial" charset="0"/>
        </a:defRPr>
      </a:lvl2pPr>
      <a:lvl3pPr marL="1141357" indent="-228589" algn="l" defTabSz="912768" rtl="0" eaLnBrk="0" fontAlgn="base" hangingPunct="0">
        <a:spcBef>
          <a:spcPct val="20000"/>
        </a:spcBef>
        <a:spcAft>
          <a:spcPct val="0"/>
        </a:spcAft>
        <a:buChar char="•"/>
        <a:defRPr sz="2400">
          <a:solidFill>
            <a:schemeClr val="tx1"/>
          </a:solidFill>
          <a:latin typeface="Arial" charset="0"/>
        </a:defRPr>
      </a:lvl3pPr>
      <a:lvl4pPr marL="1600120" indent="-228589" algn="l" defTabSz="912768" rtl="0" eaLnBrk="0" fontAlgn="base" hangingPunct="0">
        <a:spcBef>
          <a:spcPct val="20000"/>
        </a:spcBef>
        <a:spcAft>
          <a:spcPct val="0"/>
        </a:spcAft>
        <a:buChar char="–"/>
        <a:defRPr sz="2000">
          <a:solidFill>
            <a:schemeClr val="tx1"/>
          </a:solidFill>
          <a:latin typeface="Arial" charset="0"/>
        </a:defRPr>
      </a:lvl4pPr>
      <a:lvl5pPr marL="2055711" indent="-228589" algn="l" defTabSz="912768" rtl="0" eaLnBrk="0" fontAlgn="base" hangingPunct="0">
        <a:spcBef>
          <a:spcPct val="20000"/>
        </a:spcBef>
        <a:spcAft>
          <a:spcPct val="0"/>
        </a:spcAft>
        <a:buChar char="»"/>
        <a:defRPr sz="2000">
          <a:solidFill>
            <a:schemeClr val="tx1"/>
          </a:solidFill>
          <a:latin typeface="Arial" charset="0"/>
        </a:defRPr>
      </a:lvl5pPr>
      <a:lvl6pPr marL="2364225" indent="-228624" algn="l" defTabSz="913426" rtl="0" fontAlgn="base">
        <a:spcBef>
          <a:spcPct val="20000"/>
        </a:spcBef>
        <a:spcAft>
          <a:spcPct val="0"/>
        </a:spcAft>
        <a:buChar char="»"/>
        <a:defRPr sz="2000">
          <a:solidFill>
            <a:schemeClr val="tx1"/>
          </a:solidFill>
          <a:latin typeface="+mn-lt"/>
        </a:defRPr>
      </a:lvl6pPr>
      <a:lvl7pPr marL="2671904" indent="-228624" algn="l" defTabSz="913426" rtl="0" fontAlgn="base">
        <a:spcBef>
          <a:spcPct val="20000"/>
        </a:spcBef>
        <a:spcAft>
          <a:spcPct val="0"/>
        </a:spcAft>
        <a:buChar char="»"/>
        <a:defRPr sz="2000">
          <a:solidFill>
            <a:schemeClr val="tx1"/>
          </a:solidFill>
          <a:latin typeface="+mn-lt"/>
        </a:defRPr>
      </a:lvl7pPr>
      <a:lvl8pPr marL="2979584" indent="-228624" algn="l" defTabSz="913426" rtl="0" fontAlgn="base">
        <a:spcBef>
          <a:spcPct val="20000"/>
        </a:spcBef>
        <a:spcAft>
          <a:spcPct val="0"/>
        </a:spcAft>
        <a:buChar char="»"/>
        <a:defRPr sz="2000">
          <a:solidFill>
            <a:schemeClr val="tx1"/>
          </a:solidFill>
          <a:latin typeface="+mn-lt"/>
        </a:defRPr>
      </a:lvl8pPr>
      <a:lvl9pPr marL="3287264" indent="-228624" algn="l" defTabSz="913426" rtl="0" fontAlgn="base">
        <a:spcBef>
          <a:spcPct val="20000"/>
        </a:spcBef>
        <a:spcAft>
          <a:spcPct val="0"/>
        </a:spcAft>
        <a:buChar char="»"/>
        <a:defRPr sz="2000">
          <a:solidFill>
            <a:schemeClr val="tx1"/>
          </a:solidFill>
          <a:latin typeface="+mn-lt"/>
        </a:defRPr>
      </a:lvl9pPr>
    </p:bodyStyle>
    <p:otherStyle>
      <a:defPPr>
        <a:defRPr lang="en-US"/>
      </a:defPPr>
      <a:lvl1pPr marL="0" algn="l" defTabSz="615359" rtl="0" eaLnBrk="1" latinLnBrk="0" hangingPunct="1">
        <a:defRPr sz="1200" kern="1200">
          <a:solidFill>
            <a:schemeClr val="tx1"/>
          </a:solidFill>
          <a:latin typeface="+mn-lt"/>
          <a:ea typeface="+mn-ea"/>
          <a:cs typeface="+mn-cs"/>
        </a:defRPr>
      </a:lvl1pPr>
      <a:lvl2pPr marL="307680" algn="l" defTabSz="615359" rtl="0" eaLnBrk="1" latinLnBrk="0" hangingPunct="1">
        <a:defRPr sz="1200" kern="1200">
          <a:solidFill>
            <a:schemeClr val="tx1"/>
          </a:solidFill>
          <a:latin typeface="+mn-lt"/>
          <a:ea typeface="+mn-ea"/>
          <a:cs typeface="+mn-cs"/>
        </a:defRPr>
      </a:lvl2pPr>
      <a:lvl3pPr marL="615359" algn="l" defTabSz="615359" rtl="0" eaLnBrk="1" latinLnBrk="0" hangingPunct="1">
        <a:defRPr sz="1200" kern="1200">
          <a:solidFill>
            <a:schemeClr val="tx1"/>
          </a:solidFill>
          <a:latin typeface="+mn-lt"/>
          <a:ea typeface="+mn-ea"/>
          <a:cs typeface="+mn-cs"/>
        </a:defRPr>
      </a:lvl3pPr>
      <a:lvl4pPr marL="923041" algn="l" defTabSz="615359" rtl="0" eaLnBrk="1" latinLnBrk="0" hangingPunct="1">
        <a:defRPr sz="1200" kern="1200">
          <a:solidFill>
            <a:schemeClr val="tx1"/>
          </a:solidFill>
          <a:latin typeface="+mn-lt"/>
          <a:ea typeface="+mn-ea"/>
          <a:cs typeface="+mn-cs"/>
        </a:defRPr>
      </a:lvl4pPr>
      <a:lvl5pPr marL="1230721" algn="l" defTabSz="615359" rtl="0" eaLnBrk="1" latinLnBrk="0" hangingPunct="1">
        <a:defRPr sz="1200" kern="1200">
          <a:solidFill>
            <a:schemeClr val="tx1"/>
          </a:solidFill>
          <a:latin typeface="+mn-lt"/>
          <a:ea typeface="+mn-ea"/>
          <a:cs typeface="+mn-cs"/>
        </a:defRPr>
      </a:lvl5pPr>
      <a:lvl6pPr marL="1538402" algn="l" defTabSz="615359" rtl="0" eaLnBrk="1" latinLnBrk="0" hangingPunct="1">
        <a:defRPr sz="1200" kern="1200">
          <a:solidFill>
            <a:schemeClr val="tx1"/>
          </a:solidFill>
          <a:latin typeface="+mn-lt"/>
          <a:ea typeface="+mn-ea"/>
          <a:cs typeface="+mn-cs"/>
        </a:defRPr>
      </a:lvl6pPr>
      <a:lvl7pPr marL="1846083" algn="l" defTabSz="615359" rtl="0" eaLnBrk="1" latinLnBrk="0" hangingPunct="1">
        <a:defRPr sz="1200" kern="1200">
          <a:solidFill>
            <a:schemeClr val="tx1"/>
          </a:solidFill>
          <a:latin typeface="+mn-lt"/>
          <a:ea typeface="+mn-ea"/>
          <a:cs typeface="+mn-cs"/>
        </a:defRPr>
      </a:lvl7pPr>
      <a:lvl8pPr marL="2153761" algn="l" defTabSz="615359" rtl="0" eaLnBrk="1" latinLnBrk="0" hangingPunct="1">
        <a:defRPr sz="1200" kern="1200">
          <a:solidFill>
            <a:schemeClr val="tx1"/>
          </a:solidFill>
          <a:latin typeface="+mn-lt"/>
          <a:ea typeface="+mn-ea"/>
          <a:cs typeface="+mn-cs"/>
        </a:defRPr>
      </a:lvl8pPr>
      <a:lvl9pPr marL="2461442" algn="l" defTabSz="615359"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ipps-a.army.mil/Training/Training-Aids/"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Word_Document1.doc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2.docx"/><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package" Target="../embeddings/Microsoft_Word_Document3.docx"/></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599586-07A2-9953-44BE-CCD532713ACB}"/>
              </a:ext>
            </a:extLst>
          </p:cNvPr>
          <p:cNvSpPr txBox="1"/>
          <p:nvPr/>
        </p:nvSpPr>
        <p:spPr>
          <a:xfrm>
            <a:off x="157845" y="2767282"/>
            <a:ext cx="11876319" cy="1200329"/>
          </a:xfrm>
          <a:prstGeom prst="rect">
            <a:avLst/>
          </a:prstGeom>
          <a:noFill/>
        </p:spPr>
        <p:txBody>
          <a:bodyPr wrap="square" lIns="91440" tIns="45720" rIns="91440" bIns="45720" rtlCol="0" anchor="t">
            <a:spAutoFit/>
          </a:bodyPr>
          <a:lstStyle/>
          <a:p>
            <a:pPr algn="ctr"/>
            <a:r>
              <a:rPr lang="en-US" sz="3600" b="1" dirty="0">
                <a:latin typeface="Arial"/>
                <a:cs typeface="Arial"/>
              </a:rPr>
              <a:t>Uniform, Grooming, and Appearance </a:t>
            </a:r>
          </a:p>
          <a:p>
            <a:pPr algn="ctr"/>
            <a:r>
              <a:rPr lang="en-US" sz="3600" b="1" dirty="0">
                <a:latin typeface="Arial"/>
                <a:cs typeface="Arial"/>
              </a:rPr>
              <a:t>Religious Accommodation (RA) Requests</a:t>
            </a:r>
          </a:p>
        </p:txBody>
      </p:sp>
      <p:sp>
        <p:nvSpPr>
          <p:cNvPr id="2" name="TextBox 1">
            <a:extLst>
              <a:ext uri="{FF2B5EF4-FFF2-40B4-BE49-F238E27FC236}">
                <a16:creationId xmlns:a16="http://schemas.microsoft.com/office/drawing/2014/main" id="{43A0A4FD-72C8-AADE-EC5D-1F05E0781117}"/>
              </a:ext>
            </a:extLst>
          </p:cNvPr>
          <p:cNvSpPr txBox="1"/>
          <p:nvPr/>
        </p:nvSpPr>
        <p:spPr>
          <a:xfrm>
            <a:off x="1256144" y="4090720"/>
            <a:ext cx="9679709" cy="584775"/>
          </a:xfrm>
          <a:prstGeom prst="rect">
            <a:avLst/>
          </a:prstGeom>
          <a:solidFill>
            <a:schemeClr val="bg1"/>
          </a:solidFill>
        </p:spPr>
        <p:txBody>
          <a:bodyPr wrap="square" lIns="91440" tIns="45720" rIns="91440" bIns="45720" rtlCol="0" anchor="t">
            <a:spAutoFit/>
          </a:bodyPr>
          <a:lstStyle/>
          <a:p>
            <a:pPr algn="ctr"/>
            <a:r>
              <a:rPr lang="en-US" sz="3200" dirty="0">
                <a:solidFill>
                  <a:srgbClr val="FF0000"/>
                </a:solidFill>
              </a:rPr>
              <a:t>Commander’s Guide</a:t>
            </a:r>
          </a:p>
        </p:txBody>
      </p:sp>
      <p:sp>
        <p:nvSpPr>
          <p:cNvPr id="3" name="TextBox 2">
            <a:extLst>
              <a:ext uri="{FF2B5EF4-FFF2-40B4-BE49-F238E27FC236}">
                <a16:creationId xmlns:a16="http://schemas.microsoft.com/office/drawing/2014/main" id="{909EC974-C529-F95C-E790-8D2B6F90EFA3}"/>
              </a:ext>
            </a:extLst>
          </p:cNvPr>
          <p:cNvSpPr txBox="1"/>
          <p:nvPr/>
        </p:nvSpPr>
        <p:spPr>
          <a:xfrm>
            <a:off x="157843" y="6088825"/>
            <a:ext cx="10879504" cy="461665"/>
          </a:xfrm>
          <a:prstGeom prst="rect">
            <a:avLst/>
          </a:prstGeom>
          <a:noFill/>
        </p:spPr>
        <p:txBody>
          <a:bodyPr wrap="square" rtlCol="0">
            <a:spAutoFit/>
          </a:bodyPr>
          <a:lstStyle/>
          <a:p>
            <a:r>
              <a:rPr lang="en-US" sz="1200" b="1" i="1" dirty="0"/>
              <a:t>Disclaimer: these guidelines are only applicable to RA requests for </a:t>
            </a:r>
            <a:r>
              <a:rPr lang="en-US" sz="1200" b="1" i="1" u="sng" dirty="0"/>
              <a:t>uniform, grooming, and appearance</a:t>
            </a:r>
            <a:r>
              <a:rPr lang="en-US" sz="1200" b="1" i="1" dirty="0"/>
              <a:t>.  Please refer to existing policy for all other types of RA requests (e.g., worship practices, dietary practices, vaccines, etc.).</a:t>
            </a:r>
          </a:p>
        </p:txBody>
      </p:sp>
    </p:spTree>
    <p:extLst>
      <p:ext uri="{BB962C8B-B14F-4D97-AF65-F5344CB8AC3E}">
        <p14:creationId xmlns:p14="http://schemas.microsoft.com/office/powerpoint/2010/main" val="1219005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85191-5165-BB15-02E0-7779F5DF747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7679383-6F61-47F5-A433-3A535368ACCB}"/>
              </a:ext>
            </a:extLst>
          </p:cNvPr>
          <p:cNvSpPr txBox="1"/>
          <p:nvPr/>
        </p:nvSpPr>
        <p:spPr>
          <a:xfrm>
            <a:off x="157845" y="2767286"/>
            <a:ext cx="11876319" cy="1200329"/>
          </a:xfrm>
          <a:prstGeom prst="rect">
            <a:avLst/>
          </a:prstGeom>
          <a:noFill/>
        </p:spPr>
        <p:txBody>
          <a:bodyPr wrap="square" lIns="91440" tIns="45720" rIns="91440" bIns="45720" rtlCol="0" anchor="t">
            <a:spAutoFit/>
          </a:bodyPr>
          <a:lstStyle/>
          <a:p>
            <a:pPr algn="ctr"/>
            <a:r>
              <a:rPr lang="en-US" sz="3600" b="1" dirty="0">
                <a:latin typeface="Arial"/>
                <a:cs typeface="Arial"/>
              </a:rPr>
              <a:t>Uniform, Grooming, and Appearance </a:t>
            </a:r>
          </a:p>
          <a:p>
            <a:pPr algn="ctr"/>
            <a:r>
              <a:rPr lang="en-US" sz="3600" b="1" dirty="0">
                <a:latin typeface="Arial"/>
                <a:cs typeface="Arial"/>
              </a:rPr>
              <a:t>RA Request Processing Instructions</a:t>
            </a:r>
          </a:p>
        </p:txBody>
      </p:sp>
    </p:spTree>
    <p:extLst>
      <p:ext uri="{BB962C8B-B14F-4D97-AF65-F5344CB8AC3E}">
        <p14:creationId xmlns:p14="http://schemas.microsoft.com/office/powerpoint/2010/main" val="3848158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A426-7DC9-01E0-EF43-E4A246A7FD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9135E0-4DAB-AD79-DFFB-DC3DB5B6298B}"/>
              </a:ext>
            </a:extLst>
          </p:cNvPr>
          <p:cNvSpPr txBox="1"/>
          <p:nvPr/>
        </p:nvSpPr>
        <p:spPr>
          <a:xfrm>
            <a:off x="0" y="657226"/>
            <a:ext cx="12192000" cy="6001643"/>
          </a:xfrm>
          <a:prstGeom prst="rect">
            <a:avLst/>
          </a:prstGeom>
          <a:noFill/>
        </p:spPr>
        <p:txBody>
          <a:bodyPr wrap="square" rtlCol="0">
            <a:spAutoFit/>
          </a:bodyPr>
          <a:lstStyle/>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Soldiers will submit requests via a written or typed DA Form 2823 (sworn statement) attached to a personnel action request (PAR) in the Integrated Personnel and Pay System (IPPS-A). </a:t>
            </a:r>
            <a:r>
              <a:rPr lang="en-US" sz="1200" b="1" dirty="0">
                <a:latin typeface="Arial" panose="020B0604020202020204" pitchFamily="34" charset="0"/>
                <a:cs typeface="Arial" panose="020B0604020202020204" pitchFamily="34" charset="0"/>
              </a:rPr>
              <a:t>A PAR is required for each RA– requests cannot be combined. The sworn statement, CH memo, and O-5 CDR’s memo can be duplicated to cover all RAs being requested.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All RA requests require a formal and nonconfidential interview with a chaplain.  When operationally feasible, the interview will occur at least one level higher than the unit of the Soldier requesting an accommodation.  The interviewing chaplain will provide a memorandum stating that the interview occurred and address the religious basis and sincerity of the religious belief.</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immediate (lowest level) commander will review the chaplain memorandum and complete a recommendation memorandum. The commander’s and chaplain’s memorandums will be uploaded to the PAR in IPPS-A for routing to a commander at the O-5 level.</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Units and commands are authorized to establish routing chains for RA requests that may not include all levels of intermediate commanders.  </a:t>
            </a:r>
            <a:r>
              <a:rPr lang="en-US" sz="1200" b="1" dirty="0">
                <a:latin typeface="Arial" panose="020B0604020202020204" pitchFamily="34" charset="0"/>
                <a:cs typeface="Arial" panose="020B0604020202020204" pitchFamily="34" charset="0"/>
              </a:rPr>
              <a:t>At a minimum, requests must go via IPPS-A through the immediate (lowest level) commander, the O-5 commander, and the GCMCA (AC) or first general officer (USAR/ARNG) in the chain.</a:t>
            </a:r>
          </a:p>
          <a:p>
            <a:pPr marL="285737" indent="-285737">
              <a:buFont typeface="Arial" panose="020B0604020202020204" pitchFamily="34" charset="0"/>
              <a:buChar char="•"/>
            </a:pPr>
            <a:endParaRPr lang="en-US" sz="1200" b="1"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GCMCA or first general officer in the chain will thoroughly review the applicant’s entire case for completion and return to the applicant’s commander any applications that are missing required documents. After considering the totality of the record and individually evaluating the application, the GCMCA will recommend approval or disapproval of the RA request. </a:t>
            </a:r>
            <a:r>
              <a:rPr lang="en-US" sz="1200" b="1" dirty="0">
                <a:latin typeface="Arial" panose="020B0604020202020204" pitchFamily="34" charset="0"/>
                <a:cs typeface="Arial" panose="020B0604020202020204" pitchFamily="34" charset="0"/>
              </a:rPr>
              <a:t>Coordination with unit legal advisors is strongly encouraged to ensure compliance with the Religious Freedom Restoration Act (RFRA), DoDI 1300.17, fairness in the process, sufficient supporting evidence, and to ensure the decision is no more restrictive than exemptions granted for non-religious reasons (e.g., medical or mission-essential).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Although direct coordination with HQDA is no longer mandated, commands may consult with HQDA technical experts, such as those in the Office of the Chief of Chaplains (OCCH) and the Office of The Judge Advocate General (OTJAG).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GCMCA’s recommendation will be routed via IPPS-A to the Military Policy Integration Division within the Office of the Deputy Chief of Staff (DCS), G-1 for staffing to the ASA (M&amp;RA).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ASA (M&amp;RA) is the approval authority for all uniform, grooming, and appearance RA requests.</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decision of the ASA (M&amp;RA) will be actioned in IPPS-A, and a copy of the PAR will automatically be uploaded to the interactive Personnel Electronic Records Management System (iPERMS) for filing in the Soldier’s Army Military Human Resource Record (AMHRR).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See the unit resource enclosures of this guide for additional guidelines and examples for RA request submission.</a:t>
            </a:r>
          </a:p>
        </p:txBody>
      </p:sp>
      <p:sp>
        <p:nvSpPr>
          <p:cNvPr id="3" name="TextBox 2">
            <a:extLst>
              <a:ext uri="{FF2B5EF4-FFF2-40B4-BE49-F238E27FC236}">
                <a16:creationId xmlns:a16="http://schemas.microsoft.com/office/drawing/2014/main" id="{F1A424B2-E828-37A4-6E93-CB0F19C7578F}"/>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a:cs typeface="Arial"/>
              </a:rPr>
              <a:t>Processing Instructions</a:t>
            </a:r>
          </a:p>
        </p:txBody>
      </p:sp>
    </p:spTree>
    <p:extLst>
      <p:ext uri="{BB962C8B-B14F-4D97-AF65-F5344CB8AC3E}">
        <p14:creationId xmlns:p14="http://schemas.microsoft.com/office/powerpoint/2010/main" val="228921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6BC88-C590-8836-1668-F85CD7AA6DB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1949710-4703-9558-7C5E-57861B782ED4}"/>
              </a:ext>
            </a:extLst>
          </p:cNvPr>
          <p:cNvSpPr txBox="1"/>
          <p:nvPr/>
        </p:nvSpPr>
        <p:spPr>
          <a:xfrm>
            <a:off x="157845" y="2767282"/>
            <a:ext cx="11876319" cy="707886"/>
          </a:xfrm>
          <a:prstGeom prst="rect">
            <a:avLst/>
          </a:prstGeom>
          <a:noFill/>
        </p:spPr>
        <p:txBody>
          <a:bodyPr wrap="square" lIns="91440" tIns="45720" rIns="91440" bIns="45720" rtlCol="0" anchor="t">
            <a:spAutoFit/>
          </a:bodyPr>
          <a:lstStyle/>
          <a:p>
            <a:pPr algn="ctr"/>
            <a:r>
              <a:rPr lang="en-US" sz="4000" b="1" dirty="0">
                <a:latin typeface="Arial"/>
                <a:cs typeface="Arial"/>
              </a:rPr>
              <a:t>Unit Resources</a:t>
            </a:r>
          </a:p>
        </p:txBody>
      </p:sp>
      <p:sp>
        <p:nvSpPr>
          <p:cNvPr id="2" name="TextBox 1">
            <a:extLst>
              <a:ext uri="{FF2B5EF4-FFF2-40B4-BE49-F238E27FC236}">
                <a16:creationId xmlns:a16="http://schemas.microsoft.com/office/drawing/2014/main" id="{E2911A22-E608-FA4B-C36A-59410EDC6DD4}"/>
              </a:ext>
            </a:extLst>
          </p:cNvPr>
          <p:cNvSpPr txBox="1"/>
          <p:nvPr/>
        </p:nvSpPr>
        <p:spPr>
          <a:xfrm>
            <a:off x="1256148" y="3956979"/>
            <a:ext cx="9679709" cy="584775"/>
          </a:xfrm>
          <a:prstGeom prst="rect">
            <a:avLst/>
          </a:prstGeom>
          <a:solidFill>
            <a:schemeClr val="bg1"/>
          </a:solidFill>
        </p:spPr>
        <p:txBody>
          <a:bodyPr wrap="square" lIns="91440" tIns="45720" rIns="91440" bIns="45720" rtlCol="0" anchor="t">
            <a:spAutoFit/>
          </a:bodyPr>
          <a:lstStyle/>
          <a:p>
            <a:pPr algn="ctr"/>
            <a:endParaRPr lang="en-US" sz="3200" dirty="0">
              <a:solidFill>
                <a:srgbClr val="FF0000"/>
              </a:solidFill>
            </a:endParaRPr>
          </a:p>
        </p:txBody>
      </p:sp>
    </p:spTree>
    <p:extLst>
      <p:ext uri="{BB962C8B-B14F-4D97-AF65-F5344CB8AC3E}">
        <p14:creationId xmlns:p14="http://schemas.microsoft.com/office/powerpoint/2010/main" val="2328770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076F3-E611-0037-29A6-52FB4C9F33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9BE52E-9D38-42FE-A508-5D7AFF5C7F0B}"/>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a:cs typeface="Arial"/>
              </a:rPr>
              <a:t>Resource Enclosures </a:t>
            </a:r>
          </a:p>
        </p:txBody>
      </p:sp>
      <p:sp>
        <p:nvSpPr>
          <p:cNvPr id="2" name="TextBox 1">
            <a:extLst>
              <a:ext uri="{FF2B5EF4-FFF2-40B4-BE49-F238E27FC236}">
                <a16:creationId xmlns:a16="http://schemas.microsoft.com/office/drawing/2014/main" id="{287A95B5-B23C-5940-C945-85435018A208}"/>
              </a:ext>
            </a:extLst>
          </p:cNvPr>
          <p:cNvSpPr txBox="1"/>
          <p:nvPr/>
        </p:nvSpPr>
        <p:spPr>
          <a:xfrm>
            <a:off x="706994" y="656929"/>
            <a:ext cx="10778015" cy="5509200"/>
          </a:xfrm>
          <a:prstGeom prst="rect">
            <a:avLst/>
          </a:prstGeom>
          <a:solidFill>
            <a:schemeClr val="bg1"/>
          </a:solidFill>
        </p:spPr>
        <p:txBody>
          <a:bodyPr wrap="square" lIns="91440" tIns="45720" rIns="91440" bIns="45720" rtlCol="0" anchor="t">
            <a:spAutoFit/>
          </a:bodyPr>
          <a:lstStyle/>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S1/G1 Guidelines</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IPPS-A training aid for submission of Personnel Action Request (PAR)</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Soldier Guidelines (including Sworn Statement Example DA Form 2823 to include with PAR) </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Chaplain’s interview guidelines and example chaplain’s memorandum</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Religious Basis Tool</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Sincerity Assessment Tool</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Commander’s interview guidelines and example memorandum</a:t>
            </a:r>
          </a:p>
          <a:p>
            <a:pPr marL="457178" indent="-457178">
              <a:buFont typeface="Wingdings" panose="05000000000000000000" pitchFamily="2" charset="2"/>
              <a:buChar char="q"/>
            </a:pPr>
            <a:endParaRPr lang="en-US" sz="2200" dirty="0">
              <a:latin typeface="Arial" panose="020B0604020202020204" pitchFamily="34" charset="0"/>
              <a:cs typeface="Arial" panose="020B0604020202020204" pitchFamily="34" charset="0"/>
            </a:endParaRPr>
          </a:p>
          <a:p>
            <a:pPr marL="457178" indent="-457178">
              <a:buFont typeface="Wingdings" panose="05000000000000000000" pitchFamily="2" charset="2"/>
              <a:buChar char="q"/>
            </a:pPr>
            <a:r>
              <a:rPr lang="en-US" sz="2200" dirty="0">
                <a:latin typeface="Arial" panose="020B0604020202020204" pitchFamily="34" charset="0"/>
                <a:cs typeface="Arial" panose="020B0604020202020204" pitchFamily="34" charset="0"/>
              </a:rPr>
              <a:t>Example Soldier counseling for re-evaluation of previously approved RA request</a:t>
            </a:r>
          </a:p>
        </p:txBody>
      </p:sp>
    </p:spTree>
    <p:extLst>
      <p:ext uri="{BB962C8B-B14F-4D97-AF65-F5344CB8AC3E}">
        <p14:creationId xmlns:p14="http://schemas.microsoft.com/office/powerpoint/2010/main" val="642752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FF674-E0B8-5707-0E4B-81EAA432D3A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1F25406-6734-7592-EAA1-615EC24A2C9F}"/>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S-1/G-1 Guidelines </a:t>
            </a:r>
          </a:p>
        </p:txBody>
      </p:sp>
      <p:sp>
        <p:nvSpPr>
          <p:cNvPr id="2" name="TextBox 1">
            <a:extLst>
              <a:ext uri="{FF2B5EF4-FFF2-40B4-BE49-F238E27FC236}">
                <a16:creationId xmlns:a16="http://schemas.microsoft.com/office/drawing/2014/main" id="{B2136AFE-D834-F778-286B-4E72998DAA8B}"/>
              </a:ext>
            </a:extLst>
          </p:cNvPr>
          <p:cNvSpPr txBox="1"/>
          <p:nvPr/>
        </p:nvSpPr>
        <p:spPr>
          <a:xfrm>
            <a:off x="0" y="657225"/>
            <a:ext cx="12192000" cy="5262979"/>
          </a:xfrm>
          <a:prstGeom prst="rect">
            <a:avLst/>
          </a:prstGeom>
          <a:noFill/>
        </p:spPr>
        <p:txBody>
          <a:bodyPr wrap="square" rtlCol="0">
            <a:spAutoFit/>
          </a:bodyPr>
          <a:lstStyle/>
          <a:p>
            <a:pPr marL="2857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unit S-1/G-1 will review all PARs for completeness, accuracy, and ensure all required documentation is included (DA Form 2823 (Sworn Statement, Chaplain Interview Memo, Immediate CDR Recommendation Memo (with GCMCA endorsements, if the request is for a pre-accessions applicant).</a:t>
            </a:r>
          </a:p>
          <a:p>
            <a:pPr marL="285750" lvl="1"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S-1s andG-1s will ensure that Soldiers requesting multiple forms of religious accommodation (e.g., both facial hair and religious headgear) submit two distinct PARs in IPPS-A. Consolidating multiple accommodation types into a single PAR is prohibited because they are tracked on different timelines (Phase 1 vs Phase 2) and receive different restriction codes.</a:t>
            </a:r>
          </a:p>
          <a:p>
            <a:pPr marL="285750" lvl="1"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Ensure the routing chain is established correctly in IPPS-A and manage timeline expectations based on the request type.  At a minimum, the PAR must be routed through the requestor’s immediate commander (lowest level), the O-5 level commander, and the GCMCA (or first GO) in the chain of command before transmission via UDL to the DCS, G-1 (only exceptions are pre-accessions and inmates).</a:t>
            </a:r>
          </a:p>
          <a:p>
            <a:pPr marL="285750" lvl="1"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S-1s/G-1s will not upload any documents related to RA requests to iPERMS.  IPPS-A will automatically upload approval and disapproval PARs.</a:t>
            </a:r>
          </a:p>
          <a:p>
            <a:pPr marL="285750" lvl="1"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Transmission of PARs to HQDA:</a:t>
            </a:r>
          </a:p>
          <a:p>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b="1" dirty="0">
                <a:latin typeface="Arial" panose="020B0604020202020204" pitchFamily="34" charset="0"/>
                <a:cs typeface="Arial" panose="020B0604020202020204" pitchFamily="34" charset="0"/>
              </a:rPr>
              <a:t>Active Component: </a:t>
            </a:r>
            <a:r>
              <a:rPr lang="en-US" sz="1400" dirty="0">
                <a:latin typeface="Arial" panose="020B0604020202020204" pitchFamily="34" charset="0"/>
                <a:cs typeface="Arial" panose="020B0604020202020204" pitchFamily="34" charset="0"/>
              </a:rPr>
              <a:t>GCMCA’s G-1 will submit via IPPS-A User-Defined List (UDL)- User List ID: 000000000131719 / User List Name: ARACA_DMPM HQDA G1 RELIGIOUS ACCOMMODATIONS / Business Unit: ARACA (Active Component)</a:t>
            </a:r>
          </a:p>
          <a:p>
            <a:pPr marL="742950" lvl="1"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b="1" dirty="0">
                <a:latin typeface="Arial" panose="020B0604020202020204" pitchFamily="34" charset="0"/>
                <a:cs typeface="Arial" panose="020B0604020202020204" pitchFamily="34" charset="0"/>
              </a:rPr>
              <a:t>USAR: </a:t>
            </a:r>
            <a:r>
              <a:rPr lang="en-US" sz="1400" dirty="0">
                <a:latin typeface="Arial" panose="020B0604020202020204" pitchFamily="34" charset="0"/>
                <a:cs typeface="Arial" panose="020B0604020202020204" pitchFamily="34" charset="0"/>
              </a:rPr>
              <a:t>Component G-1 will submit via IPPS-A UDL User List ID- 000000000131720 / User List Name: ARRCA_DMPM HQDA G1 RELIGIOUS ACCOMMODATIONS / Business Unit: ARRCA (Army Reserve)</a:t>
            </a:r>
          </a:p>
          <a:p>
            <a:pPr marL="742950" lvl="1"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b="1" dirty="0">
                <a:latin typeface="Arial" panose="020B0604020202020204" pitchFamily="34" charset="0"/>
                <a:cs typeface="Arial" panose="020B0604020202020204" pitchFamily="34" charset="0"/>
              </a:rPr>
              <a:t>ARNG: </a:t>
            </a:r>
            <a:r>
              <a:rPr lang="en-US" sz="1400" dirty="0">
                <a:latin typeface="Arial" panose="020B0604020202020204" pitchFamily="34" charset="0"/>
                <a:cs typeface="Arial" panose="020B0604020202020204" pitchFamily="34" charset="0"/>
              </a:rPr>
              <a:t>Component G-1 will submit via IPPS-A UDL User List ID- 000000000131721 / User List Name: NGDGB_DMPM HQDA G1 RELIGIOUS ACCOMMODATIONS / Business Unit: NGDGB (National Guard Bureau)</a:t>
            </a:r>
          </a:p>
        </p:txBody>
      </p:sp>
    </p:spTree>
    <p:extLst>
      <p:ext uri="{BB962C8B-B14F-4D97-AF65-F5344CB8AC3E}">
        <p14:creationId xmlns:p14="http://schemas.microsoft.com/office/powerpoint/2010/main" val="3142000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1755E-BB81-AE1D-3420-640C77A23B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E5ECEEB-2E12-BD47-4DA7-AEEC75E155F0}"/>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a:cs typeface="Arial"/>
              </a:rPr>
              <a:t>IPPS-A Training Aid</a:t>
            </a:r>
          </a:p>
        </p:txBody>
      </p:sp>
      <p:pic>
        <p:nvPicPr>
          <p:cNvPr id="12" name="Picture 11">
            <a:extLst>
              <a:ext uri="{FF2B5EF4-FFF2-40B4-BE49-F238E27FC236}">
                <a16:creationId xmlns:a16="http://schemas.microsoft.com/office/drawing/2014/main" id="{3DBAEE69-C555-27F2-FF8E-C7EDF399A3B0}"/>
              </a:ext>
            </a:extLst>
          </p:cNvPr>
          <p:cNvPicPr>
            <a:picLocks noChangeAspect="1"/>
          </p:cNvPicPr>
          <p:nvPr/>
        </p:nvPicPr>
        <p:blipFill>
          <a:blip r:embed="rId2"/>
          <a:stretch>
            <a:fillRect/>
          </a:stretch>
        </p:blipFill>
        <p:spPr>
          <a:xfrm>
            <a:off x="1403604" y="850612"/>
            <a:ext cx="7765541" cy="5799659"/>
          </a:xfrm>
          <a:prstGeom prst="rect">
            <a:avLst/>
          </a:prstGeom>
        </p:spPr>
      </p:pic>
      <p:sp>
        <p:nvSpPr>
          <p:cNvPr id="2" name="TextBox 1">
            <a:extLst>
              <a:ext uri="{FF2B5EF4-FFF2-40B4-BE49-F238E27FC236}">
                <a16:creationId xmlns:a16="http://schemas.microsoft.com/office/drawing/2014/main" id="{386A3064-842A-AFB3-8ED4-4EF6C2E978A6}"/>
              </a:ext>
            </a:extLst>
          </p:cNvPr>
          <p:cNvSpPr txBox="1"/>
          <p:nvPr/>
        </p:nvSpPr>
        <p:spPr>
          <a:xfrm>
            <a:off x="445217" y="527446"/>
            <a:ext cx="11130117" cy="307777"/>
          </a:xfrm>
          <a:prstGeom prst="rect">
            <a:avLst/>
          </a:prstGeom>
          <a:noFill/>
        </p:spPr>
        <p:txBody>
          <a:bodyPr wrap="square" rtlCol="0">
            <a:spAutoFit/>
          </a:bodyPr>
          <a:lstStyle/>
          <a:p>
            <a:pPr algn="ctr"/>
            <a:r>
              <a:rPr lang="en-US" sz="1400" dirty="0"/>
              <a:t>This training aid can be found online at &lt;</a:t>
            </a:r>
            <a:r>
              <a:rPr lang="en-US" sz="1400" dirty="0">
                <a:hlinkClick r:id="rId3"/>
              </a:rPr>
              <a:t>https://ipps-a.army.mil/Training/Training-Aids/</a:t>
            </a:r>
            <a:r>
              <a:rPr lang="en-US" sz="1400" dirty="0"/>
              <a:t>&gt; under the ‘Quick Sheets &amp; Factsheets’.</a:t>
            </a:r>
          </a:p>
        </p:txBody>
      </p:sp>
      <p:sp>
        <p:nvSpPr>
          <p:cNvPr id="3" name="TextBox 2">
            <a:extLst>
              <a:ext uri="{FF2B5EF4-FFF2-40B4-BE49-F238E27FC236}">
                <a16:creationId xmlns:a16="http://schemas.microsoft.com/office/drawing/2014/main" id="{1289BE05-D6CA-89C8-CC96-ABD6C801EF66}"/>
              </a:ext>
            </a:extLst>
          </p:cNvPr>
          <p:cNvSpPr txBox="1"/>
          <p:nvPr/>
        </p:nvSpPr>
        <p:spPr>
          <a:xfrm>
            <a:off x="9705974" y="3971925"/>
            <a:ext cx="2486025" cy="1815882"/>
          </a:xfrm>
          <a:prstGeom prst="rect">
            <a:avLst/>
          </a:prstGeom>
          <a:noFill/>
        </p:spPr>
        <p:txBody>
          <a:bodyPr wrap="square" rtlCol="0">
            <a:spAutoFit/>
          </a:bodyPr>
          <a:lstStyle/>
          <a:p>
            <a:r>
              <a:rPr lang="en-US" sz="1400" dirty="0"/>
              <a:t>The ‘more information’ section of the PAR is where a short justification should be entered.  Soldiers with previously approved RAs will enter “re-evaluation requested” along with the justification.  This will assist with prioritizing review.</a:t>
            </a:r>
          </a:p>
        </p:txBody>
      </p:sp>
      <p:cxnSp>
        <p:nvCxnSpPr>
          <p:cNvPr id="6" name="Straight Arrow Connector 5">
            <a:extLst>
              <a:ext uri="{FF2B5EF4-FFF2-40B4-BE49-F238E27FC236}">
                <a16:creationId xmlns:a16="http://schemas.microsoft.com/office/drawing/2014/main" id="{590F8E73-E18F-5013-8D5D-C3B44394CB27}"/>
              </a:ext>
            </a:extLst>
          </p:cNvPr>
          <p:cNvCxnSpPr/>
          <p:nvPr/>
        </p:nvCxnSpPr>
        <p:spPr>
          <a:xfrm>
            <a:off x="9092945" y="4124325"/>
            <a:ext cx="61303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801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509A0-167C-0C6F-EB90-070833EAA77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3D1CE41-BB2E-1E12-EC30-861C733EDA0E}"/>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Soldier Guidelines</a:t>
            </a:r>
          </a:p>
        </p:txBody>
      </p:sp>
      <p:sp>
        <p:nvSpPr>
          <p:cNvPr id="2" name="TextBox 1">
            <a:extLst>
              <a:ext uri="{FF2B5EF4-FFF2-40B4-BE49-F238E27FC236}">
                <a16:creationId xmlns:a16="http://schemas.microsoft.com/office/drawing/2014/main" id="{2DB52DE9-F6B5-CF3A-6B46-CF947CF8BD49}"/>
              </a:ext>
            </a:extLst>
          </p:cNvPr>
          <p:cNvSpPr txBox="1"/>
          <p:nvPr/>
        </p:nvSpPr>
        <p:spPr>
          <a:xfrm>
            <a:off x="0" y="657226"/>
            <a:ext cx="12192000" cy="5078313"/>
          </a:xfrm>
          <a:prstGeom prst="rect">
            <a:avLst/>
          </a:prstGeom>
          <a:noFill/>
        </p:spPr>
        <p:txBody>
          <a:bodyPr wrap="square" rtlCol="0">
            <a:spAutoFit/>
          </a:bodyPr>
          <a:lstStyle/>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To initiate a RA request, Soldiers must sign a written or typed DA Form 2823 (sworn statement) and attach to </a:t>
            </a:r>
            <a:r>
              <a:rPr lang="en-US" sz="1200" dirty="0">
                <a:solidFill>
                  <a:prstClr val="black"/>
                </a:solidFill>
                <a:latin typeface="Arial" panose="020B0604020202020204" pitchFamily="34" charset="0"/>
                <a:cs typeface="Arial" panose="020B0604020202020204" pitchFamily="34" charset="0"/>
              </a:rPr>
              <a:t>a Personnel Action Request (PAR) in IPPS-A.  The PAR should be routed to your unit level S1 for processing per unit SOP.  At a minimum, the PAR must be routed through the requestor’s immediate commander (lowest level), the O-5 level commander, and the GCMCA (or first GO) in the chain of command before transmission via UDL to the DCS, G-1.</a:t>
            </a:r>
          </a:p>
          <a:p>
            <a:endParaRPr lang="en-US" sz="1200" dirty="0">
              <a:solidFill>
                <a:prstClr val="black"/>
              </a:solidFill>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sworn statement must be made under oath administered by a commissioned officer authorized under Article 136 of the Uniform Code of Military Justice (UCMJ), such as any judge advocate, any S1, any commanding officer, or any officer designated as a notary public.  False statements may be subject to disciplinary action under Article 107, UCMJ (false official statements), or denial of accession as appropriate.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Each request must adhere to the following guidelines:</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Full name and DoD ID. </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The religious denomination or tradition of the applicant </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A description or explanation of: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The nature of the belief that requires the applicant to seek RA.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How the applicants’ beliefs changed or developed to include an explanation as to what factors (how, when, and from whom or from what source training was received or belief acquired) caused the change in or development of beliefs requiring RA.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When these beliefs became incompatible with the applicable military standard, and why. </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A detailed statement as to the applicants’ beliefs.  The statement will set forth each of the following items: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The name of the belief, and the name and location of its governing body or head, if known.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When, where, and how the applicant developed his or her specific belief.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The name and location of any religious organization, congregation, or meeting that the applicant customarily attends, and the extent of the applicant active participation therein including the name, title, and present address of the pastor or leader of such religious organizations, congregation, or meeting. </a:t>
            </a:r>
          </a:p>
          <a:p>
            <a:pPr marL="1657303" lvl="3" indent="-285737">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A description of the creed or official statements, as they pertain to the requested RA. </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Additional information, such as letter of reference or official statements of organization to which the applicant belongs or refers to in the application. The burden is on the applicant to obtain and forward such information. </a:t>
            </a:r>
          </a:p>
          <a:p>
            <a:pPr marL="1200114" lvl="2" indent="-285737">
              <a:buFont typeface="Wingdings" panose="05000000000000000000" pitchFamily="2" charset="2"/>
              <a:buChar char="q"/>
            </a:pPr>
            <a:r>
              <a:rPr lang="en-US" sz="1200" dirty="0">
                <a:solidFill>
                  <a:prstClr val="black"/>
                </a:solidFill>
                <a:latin typeface="Arial" panose="020B0604020202020204" pitchFamily="34" charset="0"/>
                <a:cs typeface="Arial" panose="020B0604020202020204" pitchFamily="34" charset="0"/>
              </a:rPr>
              <a:t>Any other relevant items that the applicant desires to submit in support of the application.</a:t>
            </a:r>
          </a:p>
          <a:p>
            <a:pPr marL="742925" lvl="1" indent="-285737">
              <a:buFont typeface="Arial" panose="020B0604020202020204" pitchFamily="34" charset="0"/>
              <a:buChar char="•"/>
            </a:pPr>
            <a:endParaRPr lang="en-US" sz="1200" dirty="0">
              <a:solidFill>
                <a:prstClr val="black"/>
              </a:solidFill>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Double click the Adobe pdf icon below for an example of a complete DA Form 2823.</a:t>
            </a:r>
          </a:p>
        </p:txBody>
      </p:sp>
      <p:graphicFrame>
        <p:nvGraphicFramePr>
          <p:cNvPr id="3" name="Object 2">
            <a:extLst>
              <a:ext uri="{FF2B5EF4-FFF2-40B4-BE49-F238E27FC236}">
                <a16:creationId xmlns:a16="http://schemas.microsoft.com/office/drawing/2014/main" id="{DBF25C92-1221-7DA2-7CDD-481CF1DB9D2D}"/>
              </a:ext>
            </a:extLst>
          </p:cNvPr>
          <p:cNvGraphicFramePr>
            <a:graphicFrameLocks noChangeAspect="1"/>
          </p:cNvGraphicFramePr>
          <p:nvPr>
            <p:extLst>
              <p:ext uri="{D42A27DB-BD31-4B8C-83A1-F6EECF244321}">
                <p14:modId xmlns:p14="http://schemas.microsoft.com/office/powerpoint/2010/main" val="1848697213"/>
              </p:ext>
            </p:extLst>
          </p:nvPr>
        </p:nvGraphicFramePr>
        <p:xfrm>
          <a:off x="7000875" y="5276751"/>
          <a:ext cx="1079500" cy="917575"/>
        </p:xfrm>
        <a:graphic>
          <a:graphicData uri="http://schemas.openxmlformats.org/presentationml/2006/ole">
            <mc:AlternateContent xmlns:mc="http://schemas.openxmlformats.org/markup-compatibility/2006">
              <mc:Choice xmlns:v="urn:schemas-microsoft-com:vml" Requires="v">
                <p:oleObj name="Acrobat Document" showAsIcon="1" r:id="rId2" imgW="1080000" imgH="918000" progId="Acrobat.Document.DC">
                  <p:embed/>
                </p:oleObj>
              </mc:Choice>
              <mc:Fallback>
                <p:oleObj name="Acrobat Document" showAsIcon="1" r:id="rId2" imgW="1080000" imgH="918000" progId="Acrobat.Document.DC">
                  <p:embed/>
                  <p:pic>
                    <p:nvPicPr>
                      <p:cNvPr id="3" name="Object 2">
                        <a:extLst>
                          <a:ext uri="{FF2B5EF4-FFF2-40B4-BE49-F238E27FC236}">
                            <a16:creationId xmlns:a16="http://schemas.microsoft.com/office/drawing/2014/main" id="{DBF25C92-1221-7DA2-7CDD-481CF1DB9D2D}"/>
                          </a:ext>
                        </a:extLst>
                      </p:cNvPr>
                      <p:cNvPicPr/>
                      <p:nvPr/>
                    </p:nvPicPr>
                    <p:blipFill>
                      <a:blip r:embed="rId3"/>
                      <a:stretch>
                        <a:fillRect/>
                      </a:stretch>
                    </p:blipFill>
                    <p:spPr>
                      <a:xfrm>
                        <a:off x="7000875" y="5276751"/>
                        <a:ext cx="1079500" cy="917575"/>
                      </a:xfrm>
                      <a:prstGeom prst="rect">
                        <a:avLst/>
                      </a:prstGeom>
                    </p:spPr>
                  </p:pic>
                </p:oleObj>
              </mc:Fallback>
            </mc:AlternateContent>
          </a:graphicData>
        </a:graphic>
      </p:graphicFrame>
    </p:spTree>
    <p:extLst>
      <p:ext uri="{BB962C8B-B14F-4D97-AF65-F5344CB8AC3E}">
        <p14:creationId xmlns:p14="http://schemas.microsoft.com/office/powerpoint/2010/main" val="2444967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94912-FB04-889C-EDE4-157E7E5F2BA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E8C34E2-F3B4-62AC-155F-6FAF5330C42D}"/>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Chaplain’s Interview Guidelines </a:t>
            </a:r>
          </a:p>
        </p:txBody>
      </p:sp>
      <p:sp>
        <p:nvSpPr>
          <p:cNvPr id="2" name="TextBox 1">
            <a:extLst>
              <a:ext uri="{FF2B5EF4-FFF2-40B4-BE49-F238E27FC236}">
                <a16:creationId xmlns:a16="http://schemas.microsoft.com/office/drawing/2014/main" id="{45732512-3D82-DF06-5D61-2493B9A45339}"/>
              </a:ext>
            </a:extLst>
          </p:cNvPr>
          <p:cNvSpPr txBox="1"/>
          <p:nvPr/>
        </p:nvSpPr>
        <p:spPr>
          <a:xfrm>
            <a:off x="0" y="657225"/>
            <a:ext cx="12192000" cy="5262979"/>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All RA requests require a formal and nonconfidential interview with a chaplain.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When operationally feasible, the interview will occur at least one level higher than the unit of the Soldier requesting an accommodation. Virtual/telephonic chaplain interviews are authorized as needed.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Interviewing chaplains will use the Religious Basis Tool (RBT) and Sincerity Tool (ST) at enclosures 2 and 3 to assist with assessing sincerity and the religious basis for a request.</a:t>
            </a:r>
          </a:p>
          <a:p>
            <a:pPr marL="742925"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The chaplain’s memorandum will provide a thorough summary of the interview that will include comments on the following:</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1200121" lvl="2"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Nature and basis of the applicant’s claim </a:t>
            </a:r>
          </a:p>
          <a:p>
            <a:pPr marL="1200121" lvl="2"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Opinion on the source of the applicant’s religious belief, including whether the belief is religious in nature or merely secular</a:t>
            </a:r>
          </a:p>
          <a:p>
            <a:pPr marL="1200121" lvl="2"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Opinion as to the sincerity of the applicant’s belief </a:t>
            </a:r>
          </a:p>
          <a:p>
            <a:pPr marL="1200121" lvl="2"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Appropriate comments of the applicant’s demeanor and lifestyle as they bear on the claim</a:t>
            </a:r>
          </a:p>
          <a:p>
            <a:pPr marL="1200121" lvl="2"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Specific reasons for the chaplain’s conclusions  (For example, if the interviewing chaplain feels the applicant is insincere in beliefs or that the applicant’s lifestyle is in-congruent with the claim, statements to this effect should be documented in this report.)</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If the applicant refuses to be interviewed by a chaplain, the chaplain will submit a report explaining the circumstances.  Appropriate comments on the applicant’s demeanor as it bears on the claim will be included. </a:t>
            </a:r>
          </a:p>
          <a:p>
            <a:pPr marL="742925"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The interviewing chaplain’s technical supervisor or equivalent will review the interviewing chaplain’s memorandum to ensure the memorandum thoroughly discusses the religious basis and thoroughly evaluates the requestor’s sincerity of belief.</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Double click the MS Word icon below for an example of a CH memorandum.</a:t>
            </a:r>
            <a:endParaRPr lang="en-US" sz="1200" dirty="0">
              <a:latin typeface="Arial" panose="020B0604020202020204" pitchFamily="34" charset="0"/>
              <a:cs typeface="Arial" panose="020B0604020202020204" pitchFamily="34" charset="0"/>
            </a:endParaRPr>
          </a:p>
        </p:txBody>
      </p:sp>
      <p:graphicFrame>
        <p:nvGraphicFramePr>
          <p:cNvPr id="5" name="Object 4">
            <a:extLst>
              <a:ext uri="{FF2B5EF4-FFF2-40B4-BE49-F238E27FC236}">
                <a16:creationId xmlns:a16="http://schemas.microsoft.com/office/drawing/2014/main" id="{E5EF0915-8572-BA2A-5684-3AC229BFD8FC}"/>
              </a:ext>
            </a:extLst>
          </p:cNvPr>
          <p:cNvGraphicFramePr>
            <a:graphicFrameLocks noChangeAspect="1"/>
          </p:cNvGraphicFramePr>
          <p:nvPr>
            <p:extLst>
              <p:ext uri="{D42A27DB-BD31-4B8C-83A1-F6EECF244321}">
                <p14:modId xmlns:p14="http://schemas.microsoft.com/office/powerpoint/2010/main" val="1932335246"/>
              </p:ext>
            </p:extLst>
          </p:nvPr>
        </p:nvGraphicFramePr>
        <p:xfrm>
          <a:off x="6102350" y="5461000"/>
          <a:ext cx="1079500" cy="917575"/>
        </p:xfrm>
        <a:graphic>
          <a:graphicData uri="http://schemas.openxmlformats.org/presentationml/2006/ole">
            <mc:AlternateContent xmlns:mc="http://schemas.openxmlformats.org/markup-compatibility/2006">
              <mc:Choice xmlns:v="urn:schemas-microsoft-com:vml" Requires="v">
                <p:oleObj name="Document" showAsIcon="1" r:id="rId2" imgW="1080000" imgH="918000" progId="Word.Document.12">
                  <p:embed/>
                </p:oleObj>
              </mc:Choice>
              <mc:Fallback>
                <p:oleObj name="Document" showAsIcon="1" r:id="rId2" imgW="1080000" imgH="918000" progId="Word.Document.12">
                  <p:embed/>
                  <p:pic>
                    <p:nvPicPr>
                      <p:cNvPr id="5" name="Object 4">
                        <a:extLst>
                          <a:ext uri="{FF2B5EF4-FFF2-40B4-BE49-F238E27FC236}">
                            <a16:creationId xmlns:a16="http://schemas.microsoft.com/office/drawing/2014/main" id="{E5EF0915-8572-BA2A-5684-3AC229BFD8FC}"/>
                          </a:ext>
                        </a:extLst>
                      </p:cNvPr>
                      <p:cNvPicPr/>
                      <p:nvPr/>
                    </p:nvPicPr>
                    <p:blipFill>
                      <a:blip r:embed="rId3"/>
                      <a:stretch>
                        <a:fillRect/>
                      </a:stretch>
                    </p:blipFill>
                    <p:spPr>
                      <a:xfrm>
                        <a:off x="6102350" y="5461000"/>
                        <a:ext cx="1079500" cy="917575"/>
                      </a:xfrm>
                      <a:prstGeom prst="rect">
                        <a:avLst/>
                      </a:prstGeom>
                    </p:spPr>
                  </p:pic>
                </p:oleObj>
              </mc:Fallback>
            </mc:AlternateContent>
          </a:graphicData>
        </a:graphic>
      </p:graphicFrame>
    </p:spTree>
    <p:extLst>
      <p:ext uri="{BB962C8B-B14F-4D97-AF65-F5344CB8AC3E}">
        <p14:creationId xmlns:p14="http://schemas.microsoft.com/office/powerpoint/2010/main" val="1425955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BC1B3-344F-258A-F8B1-CCB29E358DF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35550BD-0BC2-8649-3CCB-08F6FF2D5AAA}"/>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Religious Basis Tool</a:t>
            </a:r>
          </a:p>
        </p:txBody>
      </p:sp>
      <p:sp>
        <p:nvSpPr>
          <p:cNvPr id="2" name="TextBox 1">
            <a:extLst>
              <a:ext uri="{FF2B5EF4-FFF2-40B4-BE49-F238E27FC236}">
                <a16:creationId xmlns:a16="http://schemas.microsoft.com/office/drawing/2014/main" id="{A59F8DDA-BEAB-0A53-347F-D68BAABFD733}"/>
              </a:ext>
            </a:extLst>
          </p:cNvPr>
          <p:cNvSpPr txBox="1"/>
          <p:nvPr/>
        </p:nvSpPr>
        <p:spPr>
          <a:xfrm>
            <a:off x="0" y="657226"/>
            <a:ext cx="12192000" cy="5262979"/>
          </a:xfrm>
          <a:prstGeom prst="rect">
            <a:avLst/>
          </a:prstGeom>
          <a:noFill/>
        </p:spPr>
        <p:txBody>
          <a:bodyPr wrap="square" rtlCol="0">
            <a:spAutoFit/>
          </a:bodyPr>
          <a:lstStyle/>
          <a:p>
            <a:pPr marL="285744" indent="-285744">
              <a:buFont typeface="Arial" panose="020B0604020202020204" pitchFamily="34" charset="0"/>
              <a:buChar char="•"/>
            </a:pPr>
            <a:r>
              <a:rPr lang="en-US" sz="1400" dirty="0">
                <a:latin typeface="Arial" panose="020B0604020202020204" pitchFamily="34" charset="0"/>
                <a:cs typeface="Arial" panose="020B0604020202020204" pitchFamily="34" charset="0"/>
              </a:rPr>
              <a:t>Discuss the Soldier’s beliefs to understand the Soldier’s faith group, beliefs, or system of values serving as the basis for the religious accommodation request.  Apply the following definition from Army Regulation 600–20 to foster understanding during the interview process:</a:t>
            </a:r>
          </a:p>
          <a:p>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Religion is a personal set or institutionalized system of attitudes, moral or ethical beliefs, and practices held with the strength of traditional 	views, characterized by ardor and faith and generally evidenced through specific observances.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Soldier’s Stated Faith Group and/or Religious/Spiritual/Personal Belief:</a:t>
            </a:r>
          </a:p>
          <a:p>
            <a:r>
              <a:rPr lang="en-US" sz="1400" dirty="0">
                <a:latin typeface="Arial" panose="020B0604020202020204" pitchFamily="34" charset="0"/>
                <a:cs typeface="Arial" panose="020B0604020202020204" pitchFamily="34" charset="0"/>
              </a:rPr>
              <a:t>__________________________________________________________________________</a:t>
            </a:r>
          </a:p>
          <a:p>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44" indent="-285744">
              <a:buFont typeface="Arial" panose="020B0604020202020204" pitchFamily="34" charset="0"/>
              <a:buChar char="•"/>
            </a:pPr>
            <a:r>
              <a:rPr lang="en-US" sz="1400" dirty="0">
                <a:latin typeface="Arial" panose="020B0604020202020204" pitchFamily="34" charset="0"/>
                <a:cs typeface="Arial" panose="020B0604020202020204" pitchFamily="34" charset="0"/>
              </a:rPr>
              <a:t>Interview the Soldier to understand the religious basis.  Questions and interview prompts will include, but are not limited to the following:</a:t>
            </a:r>
          </a:p>
          <a:p>
            <a:pPr marL="228594" indent="-228594">
              <a:buAutoNum type="arabicPeriod" startAt="2"/>
            </a:pPr>
            <a:endParaRPr lang="en-US" sz="1400" dirty="0">
              <a:latin typeface="Arial" panose="020B0604020202020204" pitchFamily="34" charset="0"/>
              <a:cs typeface="Arial" panose="020B0604020202020204" pitchFamily="34" charset="0"/>
            </a:endParaRPr>
          </a:p>
          <a:p>
            <a:pPr marL="685783" lvl="1" indent="-228594">
              <a:buFont typeface="Wingdings" panose="05000000000000000000" pitchFamily="2" charset="2"/>
              <a:buChar char="q"/>
            </a:pPr>
            <a:r>
              <a:rPr lang="en-US" sz="1400" dirty="0">
                <a:latin typeface="Arial" panose="020B0604020202020204" pitchFamily="34" charset="0"/>
                <a:cs typeface="Arial" panose="020B0604020202020204" pitchFamily="34" charset="0"/>
              </a:rPr>
              <a:t>What is your religious preference, and is it correctly reflected in your official military record?</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Describe in detail your request and your main reason for the request.</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Describe the connection between the requested religious accommodation request and your religious/personal system of attitudes, morals, or ethical beliefs.</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Why do you believe that your requested accommodation is a necessary “specific observance” that “generally evidences” your religion/belief system (further explained in AR 600–20)?</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Why do you understand your requested accommodation to be encouraged, required, or necessary by your religious/personal beliefs?</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How does military service/regulation interfere with the practice of your religion?</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What is the practical, ethical, or spiritual impact you anticipate if you were denied this religious accommodation? </a:t>
            </a:r>
          </a:p>
          <a:p>
            <a:pPr marL="285737"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742925"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380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D56E-560E-5900-BCDE-90A314B6A43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0640687-0BF5-D6EE-AFAE-A9A7D9D10A4E}"/>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Sincerity Assessment Tool</a:t>
            </a:r>
          </a:p>
        </p:txBody>
      </p:sp>
      <p:sp>
        <p:nvSpPr>
          <p:cNvPr id="2" name="TextBox 1">
            <a:extLst>
              <a:ext uri="{FF2B5EF4-FFF2-40B4-BE49-F238E27FC236}">
                <a16:creationId xmlns:a16="http://schemas.microsoft.com/office/drawing/2014/main" id="{ED76F41A-ED78-93AB-6DCC-36365300330D}"/>
              </a:ext>
            </a:extLst>
          </p:cNvPr>
          <p:cNvSpPr txBox="1"/>
          <p:nvPr/>
        </p:nvSpPr>
        <p:spPr>
          <a:xfrm>
            <a:off x="0" y="657226"/>
            <a:ext cx="12192000" cy="4185761"/>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The absence or presence of any specific factor below does not automatically render a request for religious accommodation sincere or insincere.  Every request must receive an individual assessment based on the facts presented by the Soldier making the request and evaluated consistent with law and policy.  The sincerity evaluation focuses on whether the belief is genuinely held by the Soldier rather than the validity (or religious nature) of the belief itself.  Consider the following:</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Soldier observe certain holidays/holy days/specific seasons and dates that align with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Is the Soldier actively engaged in training, study, contemplation, or other activity related to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Soldier keep dietary practices related to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Can the Soldier articulate a personal experience of the circumstances of when and why the Soldier converted to/chose to follow the system of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Has the Soldier acted in a manner inconsistent with the professed faith/belief? Note that perfect adherence is not required to demonstrate sincerity.</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Soldier attend gatherings and/or is the Soldier a member of a community of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Soldier give alms, tithes, or financially contribute to the furtherance of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Soldier utilize personal talents to further self and others as an expression of the stated faith/belief?</a:t>
            </a:r>
          </a:p>
          <a:p>
            <a:pPr marL="628635" lvl="1" indent="-171446">
              <a:buFont typeface="Wingdings" panose="05000000000000000000" pitchFamily="2" charset="2"/>
              <a:buChar char="q"/>
            </a:pPr>
            <a:r>
              <a:rPr lang="en-US" sz="1400" dirty="0">
                <a:latin typeface="Arial" panose="020B0604020202020204" pitchFamily="34" charset="0"/>
                <a:cs typeface="Arial" panose="020B0604020202020204" pitchFamily="34" charset="0"/>
              </a:rPr>
              <a:t> Does the timing of the request raise questions? Does the request coincide with other events that might suggest ulterior motives, such as a post hoc action to avoid discipline?</a:t>
            </a:r>
          </a:p>
          <a:p>
            <a:pPr marL="285737"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742925"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868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378F8-C7FC-A4BB-1084-D4E5740BD46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E254727-B967-4471-65CC-BF8E4DC21390}"/>
              </a:ext>
            </a:extLst>
          </p:cNvPr>
          <p:cNvSpPr txBox="1"/>
          <p:nvPr/>
        </p:nvSpPr>
        <p:spPr>
          <a:xfrm>
            <a:off x="179327" y="-48501"/>
            <a:ext cx="11876319" cy="523220"/>
          </a:xfrm>
          <a:prstGeom prst="rect">
            <a:avLst/>
          </a:prstGeom>
          <a:noFill/>
        </p:spPr>
        <p:txBody>
          <a:bodyPr wrap="square" lIns="91440" tIns="45720" rIns="91440" bIns="45720" rtlCol="0" anchor="t">
            <a:spAutoFit/>
          </a:bodyPr>
          <a:lstStyle/>
          <a:p>
            <a:pPr algn="ctr">
              <a:defRPr/>
            </a:pPr>
            <a:r>
              <a:rPr lang="en-US" sz="2800" b="1" dirty="0">
                <a:solidFill>
                  <a:prstClr val="black"/>
                </a:solidFill>
                <a:latin typeface="Arial"/>
                <a:cs typeface="Arial"/>
              </a:rPr>
              <a:t>RA </a:t>
            </a:r>
            <a:r>
              <a:rPr lang="en-US" altLang="en-US" sz="2800" b="1" dirty="0">
                <a:solidFill>
                  <a:sysClr val="windowText" lastClr="000000"/>
                </a:solidFill>
                <a:latin typeface=" Arial"/>
              </a:rPr>
              <a:t>Types of Request and Approval Authorities </a:t>
            </a:r>
            <a:endParaRPr lang="en-US" sz="2800" dirty="0">
              <a:solidFill>
                <a:sysClr val="windowText" lastClr="000000"/>
              </a:solidFill>
              <a:latin typeface="Calibri Light" panose="020F0302020204030204"/>
              <a:ea typeface="Calibri Light"/>
              <a:cs typeface="Calibri Light"/>
            </a:endParaRPr>
          </a:p>
        </p:txBody>
      </p:sp>
      <p:graphicFrame>
        <p:nvGraphicFramePr>
          <p:cNvPr id="3" name="Table 3">
            <a:extLst>
              <a:ext uri="{FF2B5EF4-FFF2-40B4-BE49-F238E27FC236}">
                <a16:creationId xmlns:a16="http://schemas.microsoft.com/office/drawing/2014/main" id="{421BB695-DCA0-89A5-0567-AF2D56484DF1}"/>
              </a:ext>
            </a:extLst>
          </p:cNvPr>
          <p:cNvGraphicFramePr>
            <a:graphicFrameLocks noGrp="1"/>
          </p:cNvGraphicFramePr>
          <p:nvPr>
            <p:extLst>
              <p:ext uri="{D42A27DB-BD31-4B8C-83A1-F6EECF244321}">
                <p14:modId xmlns:p14="http://schemas.microsoft.com/office/powerpoint/2010/main" val="3636068659"/>
              </p:ext>
            </p:extLst>
          </p:nvPr>
        </p:nvGraphicFramePr>
        <p:xfrm>
          <a:off x="1055784" y="762523"/>
          <a:ext cx="10080435" cy="4812989"/>
        </p:xfrm>
        <a:graphic>
          <a:graphicData uri="http://schemas.openxmlformats.org/drawingml/2006/table">
            <a:tbl>
              <a:tblPr firstRow="1" bandRow="1"/>
              <a:tblGrid>
                <a:gridCol w="2097963">
                  <a:extLst>
                    <a:ext uri="{9D8B030D-6E8A-4147-A177-3AD203B41FA5}">
                      <a16:colId xmlns:a16="http://schemas.microsoft.com/office/drawing/2014/main" val="20001"/>
                    </a:ext>
                  </a:extLst>
                </a:gridCol>
                <a:gridCol w="2226368">
                  <a:extLst>
                    <a:ext uri="{9D8B030D-6E8A-4147-A177-3AD203B41FA5}">
                      <a16:colId xmlns:a16="http://schemas.microsoft.com/office/drawing/2014/main" val="20002"/>
                    </a:ext>
                  </a:extLst>
                </a:gridCol>
                <a:gridCol w="845597">
                  <a:extLst>
                    <a:ext uri="{9D8B030D-6E8A-4147-A177-3AD203B41FA5}">
                      <a16:colId xmlns:a16="http://schemas.microsoft.com/office/drawing/2014/main" val="20003"/>
                    </a:ext>
                  </a:extLst>
                </a:gridCol>
                <a:gridCol w="2504687">
                  <a:extLst>
                    <a:ext uri="{9D8B030D-6E8A-4147-A177-3AD203B41FA5}">
                      <a16:colId xmlns:a16="http://schemas.microsoft.com/office/drawing/2014/main" val="20004"/>
                    </a:ext>
                  </a:extLst>
                </a:gridCol>
                <a:gridCol w="2405820">
                  <a:extLst>
                    <a:ext uri="{9D8B030D-6E8A-4147-A177-3AD203B41FA5}">
                      <a16:colId xmlns:a16="http://schemas.microsoft.com/office/drawing/2014/main" val="20005"/>
                    </a:ext>
                  </a:extLst>
                </a:gridCol>
              </a:tblGrid>
              <a:tr h="548079">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dirty="0">
                          <a:latin typeface="Arial" panose="020B0604020202020204" pitchFamily="34" charset="0"/>
                          <a:cs typeface="Arial" panose="020B0604020202020204" pitchFamily="34" charset="0"/>
                        </a:rPr>
                        <a:t>Type</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solid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dirty="0">
                          <a:latin typeface="Arial" panose="020B0604020202020204" pitchFamily="34" charset="0"/>
                          <a:cs typeface="Arial" panose="020B0604020202020204" pitchFamily="34" charset="0"/>
                        </a:rPr>
                        <a:t>Standard</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solid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dirty="0">
                          <a:latin typeface="Arial" panose="020B0604020202020204" pitchFamily="34" charset="0"/>
                          <a:cs typeface="Arial" panose="020B0604020202020204" pitchFamily="34" charset="0"/>
                        </a:rPr>
                        <a:t>Soldier Role</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solid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dirty="0">
                          <a:latin typeface="Arial" panose="020B0604020202020204" pitchFamily="34" charset="0"/>
                          <a:cs typeface="Arial" panose="020B0604020202020204" pitchFamily="34" charset="0"/>
                        </a:rPr>
                        <a:t>Leader Role</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solid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dirty="0">
                          <a:latin typeface="Arial" panose="020B0604020202020204" pitchFamily="34" charset="0"/>
                          <a:cs typeface="Arial" panose="020B0604020202020204" pitchFamily="34" charset="0"/>
                        </a:rPr>
                        <a:t>Approver</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767311">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1" strike="noStrike" dirty="0">
                          <a:solidFill>
                            <a:schemeClr val="tx1"/>
                          </a:solidFill>
                          <a:latin typeface="Arial" panose="020B0604020202020204" pitchFamily="34" charset="0"/>
                          <a:cs typeface="Arial" panose="020B0604020202020204" pitchFamily="34" charset="0"/>
                        </a:rPr>
                        <a:t>Worship Practices</a:t>
                      </a:r>
                    </a:p>
                  </a:txBody>
                  <a:tcPr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Worship conflicts with mission schedule/requirements</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dirty="0">
                          <a:latin typeface="+mn-lt"/>
                          <a:cs typeface="Arial" panose="020B0604020202020204" pitchFamily="34" charset="0"/>
                        </a:rPr>
                        <a:t>Informal Request</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Chaplain and Commanders process request to the GCMCA</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latin typeface="+mn-lt"/>
                          <a:cs typeface="Arial" panose="020B0604020202020204" pitchFamily="34" charset="0"/>
                        </a:rPr>
                        <a:t>Immediate Commander </a:t>
                      </a: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21781922"/>
                  </a:ext>
                </a:extLst>
              </a:tr>
              <a:tr h="866819">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Dietary Practices</a:t>
                      </a:r>
                    </a:p>
                  </a:txBody>
                  <a:tcPr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Dietary Availability</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cs typeface="Arial" panose="020B0604020202020204" pitchFamily="34" charset="0"/>
                        </a:rPr>
                        <a:t>Informal Request</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lvl="0" algn="ctr"/>
                      <a:r>
                        <a:rPr lang="en-US" sz="1200" dirty="0">
                          <a:latin typeface="+mn-lt"/>
                        </a:rPr>
                        <a:t>Chaplain processes</a:t>
                      </a:r>
                    </a:p>
                    <a:p>
                      <a:pPr lvl="0" algn="ctr"/>
                      <a:r>
                        <a:rPr lang="en-US" sz="1200" dirty="0">
                          <a:latin typeface="+mn-lt"/>
                        </a:rPr>
                        <a:t>Commander modifies duty</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0" dirty="0">
                          <a:latin typeface="+mn-lt"/>
                          <a:cs typeface="Arial" panose="020B0604020202020204" pitchFamily="34" charset="0"/>
                        </a:rPr>
                        <a:t>Immediate Commander </a:t>
                      </a:r>
                    </a:p>
                    <a:p>
                      <a:pPr algn="ctr"/>
                      <a:endParaRPr lang="en-US" sz="1200" b="0" dirty="0">
                        <a:latin typeface="+mn-lt"/>
                        <a:cs typeface="Arial" panose="020B0604020202020204" pitchFamily="34" charset="0"/>
                      </a:endParaRPr>
                    </a:p>
                    <a:p>
                      <a:pPr algn="ctr"/>
                      <a:r>
                        <a:rPr lang="en-US" sz="1200" b="0" dirty="0">
                          <a:latin typeface="+mn-lt"/>
                          <a:cs typeface="Arial" panose="020B0604020202020204" pitchFamily="34" charset="0"/>
                        </a:rPr>
                        <a:t>*Prohibited substance use requires SECARMY approval</a:t>
                      </a: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538702"/>
                  </a:ext>
                </a:extLst>
              </a:tr>
              <a:tr h="767311">
                <a:tc>
                  <a:txBody>
                    <a:bodyPr/>
                    <a:lstStyle/>
                    <a:p>
                      <a:pPr algn="ctr"/>
                      <a:r>
                        <a:rPr lang="en-US" sz="1200" b="1" strike="noStrike" dirty="0">
                          <a:solidFill>
                            <a:schemeClr val="tx1"/>
                          </a:solidFill>
                          <a:latin typeface="Arial" panose="020B0604020202020204" pitchFamily="34" charset="0"/>
                          <a:cs typeface="Arial" panose="020B0604020202020204" pitchFamily="34" charset="0"/>
                        </a:rPr>
                        <a:t>Immunizations</a:t>
                      </a:r>
                    </a:p>
                  </a:txBody>
                  <a:tcPr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p>
                      <a:pPr algn="ctr"/>
                      <a:r>
                        <a:rPr lang="en-US" sz="1200" dirty="0">
                          <a:latin typeface="+mn-lt"/>
                          <a:cs typeface="Arial" panose="020B0604020202020204" pitchFamily="34" charset="0"/>
                        </a:rPr>
                        <a:t>Mandated vaccines</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Arial" panose="020B0604020202020204" pitchFamily="34" charset="0"/>
                        </a:rPr>
                        <a:t>Formal Request </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Commanders </a:t>
                      </a:r>
                      <a:r>
                        <a:rPr lang="en-US" sz="1200" dirty="0">
                          <a:latin typeface="+mn-lt"/>
                        </a:rPr>
                        <a:t>and Chaplains </a:t>
                      </a:r>
                      <a:r>
                        <a:rPr lang="en-US" sz="1200" kern="1200" dirty="0">
                          <a:solidFill>
                            <a:schemeClr val="tx1"/>
                          </a:solidFill>
                          <a:latin typeface="+mn-lt"/>
                          <a:ea typeface="+mn-ea"/>
                          <a:cs typeface="+mn-cs"/>
                        </a:rPr>
                        <a:t>process request thru the GCMCA for decision by the OTSG</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0" dirty="0">
                          <a:latin typeface="+mn-lt"/>
                          <a:cs typeface="Arial" panose="020B0604020202020204" pitchFamily="34" charset="0"/>
                        </a:rPr>
                        <a:t>OTSG</a:t>
                      </a: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3789206"/>
                  </a:ext>
                </a:extLst>
              </a:tr>
              <a:tr h="1863469">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Wear and Appearance of Uniform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Personal Appearance and Grooming Practices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US" sz="1200" b="1" strike="noStrike" dirty="0">
                        <a:solidFill>
                          <a:schemeClr val="tx1"/>
                        </a:solidFill>
                        <a:latin typeface="Arial" panose="020B0604020202020204" pitchFamily="34" charset="0"/>
                        <a:cs typeface="Arial" panose="020B0604020202020204" pitchFamily="34" charset="0"/>
                      </a:endParaRPr>
                    </a:p>
                  </a:txBody>
                  <a:tcPr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Calibri" panose="020F0502020204030204"/>
                          <a:ea typeface="+mn-ea"/>
                          <a:cs typeface="Arial" panose="020B0604020202020204" pitchFamily="34" charset="0"/>
                        </a:rPr>
                        <a:t>Examples include </a:t>
                      </a:r>
                      <a:r>
                        <a:rPr lang="en-US" sz="1200" kern="1200" dirty="0">
                          <a:solidFill>
                            <a:schemeClr val="tx1"/>
                          </a:solidFill>
                          <a:effectLst/>
                          <a:latin typeface="Calibri" panose="020F0502020204030204"/>
                          <a:ea typeface="+mn-ea"/>
                          <a:cs typeface="+mn-cs"/>
                        </a:rPr>
                        <a:t>uncut hair, all types of religious headgear (such as </a:t>
                      </a:r>
                      <a:r>
                        <a:rPr lang="en-US" sz="1200" kern="1200" dirty="0" err="1">
                          <a:solidFill>
                            <a:schemeClr val="tx1"/>
                          </a:solidFill>
                          <a:effectLst/>
                          <a:latin typeface="Calibri" panose="020F0502020204030204"/>
                          <a:ea typeface="+mn-ea"/>
                          <a:cs typeface="+mn-cs"/>
                        </a:rPr>
                        <a:t>yamakas</a:t>
                      </a:r>
                      <a:r>
                        <a:rPr lang="en-US" sz="1200" kern="1200" dirty="0">
                          <a:solidFill>
                            <a:schemeClr val="tx1"/>
                          </a:solidFill>
                          <a:effectLst/>
                          <a:latin typeface="Calibri" panose="020F0502020204030204"/>
                          <a:ea typeface="+mn-ea"/>
                          <a:cs typeface="+mn-cs"/>
                        </a:rPr>
                        <a:t>, hijabs, turbans, patkas, kufis, and feathers), jewelry, apparel, or articles with religious significance that do not meet the criteria for wear in AR 670-1, modesty items (such as leggings), and tattoos</a:t>
                      </a:r>
                      <a:endParaRPr lang="en-US" sz="1200" dirty="0">
                        <a:latin typeface="+mn-lt"/>
                        <a:cs typeface="Arial" panose="020B060402020202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dirty="0">
                          <a:latin typeface="+mn-lt"/>
                          <a:cs typeface="Arial" panose="020B0604020202020204" pitchFamily="34" charset="0"/>
                        </a:rPr>
                        <a:t>Formal Request </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Commanders and Chaplains process request thru the GCMCA (AC) or first GO (ARNG/USAR) for decision by the ASA (M&amp;RA)</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615391" rtl="0" eaLnBrk="1" latinLnBrk="0" hangingPunct="1">
                        <a:defRPr sz="1200" kern="1200">
                          <a:solidFill>
                            <a:schemeClr val="tx1"/>
                          </a:solidFill>
                          <a:latin typeface="Calibri" panose="020F0502020204030204"/>
                        </a:defRPr>
                      </a:lvl1pPr>
                      <a:lvl2pPr marL="307696" algn="l" defTabSz="615391" rtl="0" eaLnBrk="1" latinLnBrk="0" hangingPunct="1">
                        <a:defRPr sz="1200" kern="1200">
                          <a:solidFill>
                            <a:schemeClr val="tx1"/>
                          </a:solidFill>
                          <a:latin typeface="Calibri" panose="020F0502020204030204"/>
                        </a:defRPr>
                      </a:lvl2pPr>
                      <a:lvl3pPr marL="615391" algn="l" defTabSz="615391" rtl="0" eaLnBrk="1" latinLnBrk="0" hangingPunct="1">
                        <a:defRPr sz="1200" kern="1200">
                          <a:solidFill>
                            <a:schemeClr val="tx1"/>
                          </a:solidFill>
                          <a:latin typeface="Calibri" panose="020F0502020204030204"/>
                        </a:defRPr>
                      </a:lvl3pPr>
                      <a:lvl4pPr marL="923087" algn="l" defTabSz="615391" rtl="0" eaLnBrk="1" latinLnBrk="0" hangingPunct="1">
                        <a:defRPr sz="1200" kern="1200">
                          <a:solidFill>
                            <a:schemeClr val="tx1"/>
                          </a:solidFill>
                          <a:latin typeface="Calibri" panose="020F0502020204030204"/>
                        </a:defRPr>
                      </a:lvl4pPr>
                      <a:lvl5pPr marL="1230782" algn="l" defTabSz="615391" rtl="0" eaLnBrk="1" latinLnBrk="0" hangingPunct="1">
                        <a:defRPr sz="1200" kern="1200">
                          <a:solidFill>
                            <a:schemeClr val="tx1"/>
                          </a:solidFill>
                          <a:latin typeface="Calibri" panose="020F0502020204030204"/>
                        </a:defRPr>
                      </a:lvl5pPr>
                      <a:lvl6pPr marL="1538478" algn="l" defTabSz="615391" rtl="0" eaLnBrk="1" latinLnBrk="0" hangingPunct="1">
                        <a:defRPr sz="1200" kern="1200">
                          <a:solidFill>
                            <a:schemeClr val="tx1"/>
                          </a:solidFill>
                          <a:latin typeface="Calibri" panose="020F0502020204030204"/>
                        </a:defRPr>
                      </a:lvl6pPr>
                      <a:lvl7pPr marL="1846174" algn="l" defTabSz="615391" rtl="0" eaLnBrk="1" latinLnBrk="0" hangingPunct="1">
                        <a:defRPr sz="1200" kern="1200">
                          <a:solidFill>
                            <a:schemeClr val="tx1"/>
                          </a:solidFill>
                          <a:latin typeface="Calibri" panose="020F0502020204030204"/>
                        </a:defRPr>
                      </a:lvl7pPr>
                      <a:lvl8pPr marL="2153869" algn="l" defTabSz="615391" rtl="0" eaLnBrk="1" latinLnBrk="0" hangingPunct="1">
                        <a:defRPr sz="1200" kern="1200">
                          <a:solidFill>
                            <a:schemeClr val="tx1"/>
                          </a:solidFill>
                          <a:latin typeface="Calibri" panose="020F0502020204030204"/>
                        </a:defRPr>
                      </a:lvl8pPr>
                      <a:lvl9pPr marL="2461565" algn="l" defTabSz="615391" rtl="0" eaLnBrk="1" latinLnBrk="0" hangingPunct="1">
                        <a:defRPr sz="1200" kern="1200">
                          <a:solidFill>
                            <a:schemeClr val="tx1"/>
                          </a:solidFill>
                          <a:latin typeface="Calibri" panose="020F0502020204030204"/>
                        </a:defRPr>
                      </a:lvl9pPr>
                    </a:lstStyle>
                    <a:p>
                      <a:pPr algn="ctr"/>
                      <a:r>
                        <a:rPr lang="en-US" sz="1200" b="0" kern="1200" dirty="0">
                          <a:solidFill>
                            <a:schemeClr val="tx1"/>
                          </a:solidFill>
                          <a:latin typeface="Calibri" panose="020F0502020204030204"/>
                          <a:ea typeface="+mn-ea"/>
                          <a:cs typeface="Arial" panose="020B0604020202020204" pitchFamily="34" charset="0"/>
                        </a:rPr>
                        <a:t>M&amp;RA</a:t>
                      </a:r>
                    </a:p>
                    <a:p>
                      <a:pPr algn="ctr"/>
                      <a:endParaRPr lang="en-US" sz="1200" b="0" dirty="0">
                        <a:latin typeface="+mn-lt"/>
                        <a:cs typeface="Arial" panose="020B060402020202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600236669"/>
                  </a:ext>
                </a:extLst>
              </a:tr>
            </a:tbl>
          </a:graphicData>
        </a:graphic>
      </p:graphicFrame>
      <p:sp>
        <p:nvSpPr>
          <p:cNvPr id="2" name="Rectangle 1">
            <a:extLst>
              <a:ext uri="{FF2B5EF4-FFF2-40B4-BE49-F238E27FC236}">
                <a16:creationId xmlns:a16="http://schemas.microsoft.com/office/drawing/2014/main" id="{5052972F-1ACF-1FF6-EB75-086606843615}"/>
              </a:ext>
            </a:extLst>
          </p:cNvPr>
          <p:cNvSpPr/>
          <p:nvPr/>
        </p:nvSpPr>
        <p:spPr>
          <a:xfrm>
            <a:off x="1009129" y="3648269"/>
            <a:ext cx="10173742" cy="19967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01798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FC5D3-641A-32EA-0CCC-8EDD4AF9B16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14F1F34-575A-EB83-A74E-C57D566CA181}"/>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Commander’s Interview Guidelines </a:t>
            </a:r>
          </a:p>
        </p:txBody>
      </p:sp>
      <p:sp>
        <p:nvSpPr>
          <p:cNvPr id="2" name="TextBox 1">
            <a:extLst>
              <a:ext uri="{FF2B5EF4-FFF2-40B4-BE49-F238E27FC236}">
                <a16:creationId xmlns:a16="http://schemas.microsoft.com/office/drawing/2014/main" id="{1C13D846-02C1-9F3A-2567-791218EE553F}"/>
              </a:ext>
            </a:extLst>
          </p:cNvPr>
          <p:cNvSpPr txBox="1"/>
          <p:nvPr/>
        </p:nvSpPr>
        <p:spPr>
          <a:xfrm>
            <a:off x="0" y="657226"/>
            <a:ext cx="12192000" cy="5909310"/>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The immediate (lowest level) commander will review the final chaplain memorandum and complete a recommendation memorandum.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At a minimum, commanders will include the following:</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Assessment of the sincerity of the Soldier’s belief </a:t>
            </a: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Provide relevant details of the Soldier’s duties</a:t>
            </a: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The Soldier’s current and anticipated work environment (including required protective equipment, scheduled deployments, exercises, or assignments)</a:t>
            </a: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An operational assessment that evaluates the operational impact of the request (including effects on mission readiness; the fit, function, and safety of required protective equipment; role-specific requirements for emergency response, combat, or hazardous material handling; </a:t>
            </a: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The feasibility of alternative accommodations– CDRs are encourage to consult legal </a:t>
            </a: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Overall safety implications in relation to unit requirements</a:t>
            </a:r>
          </a:p>
          <a:p>
            <a:pPr marL="285744" indent="-285744">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44" indent="-285744">
              <a:buFont typeface="Arial" panose="020B0604020202020204" pitchFamily="34" charset="0"/>
              <a:buChar char="•"/>
            </a:pPr>
            <a:r>
              <a:rPr lang="en-US" sz="1400" dirty="0">
                <a:latin typeface="Arial" panose="020B0604020202020204" pitchFamily="34" charset="0"/>
                <a:cs typeface="Arial" panose="020B0604020202020204" pitchFamily="34" charset="0"/>
              </a:rPr>
              <a:t>In assessing sincerity, commanders may consider factors such as the Soldier’s religious background and training, participation in religious practices, study or reflection supporting the belief, credibility of the Soldier and any supporting statements, and consistency between the Soldier’s conduct and claimed beliefs.  Commanders may also rely on their personal knowledge of the Soldier’s behavior and statements.  No single factor is determinative; commanders should evaluate the totality of the circumstances.  The sincerity tool can also be used by commanders when making their assessment.</a:t>
            </a:r>
          </a:p>
          <a:p>
            <a:pPr marL="285744" indent="-285744">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44" indent="-285744">
              <a:buFont typeface="Arial" panose="020B0604020202020204" pitchFamily="34" charset="0"/>
              <a:buChar char="•"/>
            </a:pPr>
            <a:r>
              <a:rPr lang="en-US" sz="1400" dirty="0">
                <a:latin typeface="Arial" panose="020B0604020202020204" pitchFamily="34" charset="0"/>
                <a:cs typeface="Arial" panose="020B0604020202020204" pitchFamily="34" charset="0"/>
              </a:rPr>
              <a:t>Some circumstances, such as requests based on non-religious reasons or those submitted shortly after a policy change, may warrant additional inquiry into sincerity.  These factors alone are not sufficient to deny a request and must be supported by other evidence before recommending disapproval.</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The commander’s and chaplain’s memorandums will be uploaded to the PAR in IPPS-A for routing to a commander at the O-5 level.</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Double click the MS word icon below for an example of a commander’s recommendation memo.</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graphicFrame>
        <p:nvGraphicFramePr>
          <p:cNvPr id="3" name="Object 2">
            <a:extLst>
              <a:ext uri="{FF2B5EF4-FFF2-40B4-BE49-F238E27FC236}">
                <a16:creationId xmlns:a16="http://schemas.microsoft.com/office/drawing/2014/main" id="{9AE837DC-B31C-32CE-A1D5-F27582D099E1}"/>
              </a:ext>
            </a:extLst>
          </p:cNvPr>
          <p:cNvGraphicFramePr>
            <a:graphicFrameLocks noChangeAspect="1"/>
          </p:cNvGraphicFramePr>
          <p:nvPr>
            <p:extLst>
              <p:ext uri="{D42A27DB-BD31-4B8C-83A1-F6EECF244321}">
                <p14:modId xmlns:p14="http://schemas.microsoft.com/office/powerpoint/2010/main" val="1846686915"/>
              </p:ext>
            </p:extLst>
          </p:nvPr>
        </p:nvGraphicFramePr>
        <p:xfrm>
          <a:off x="7822826" y="5795011"/>
          <a:ext cx="914400" cy="771525"/>
        </p:xfrm>
        <a:graphic>
          <a:graphicData uri="http://schemas.openxmlformats.org/presentationml/2006/ole">
            <mc:AlternateContent xmlns:mc="http://schemas.openxmlformats.org/markup-compatibility/2006">
              <mc:Choice xmlns:v="urn:schemas-microsoft-com:vml" Requires="v">
                <p:oleObj name="Document" showAsIcon="1" r:id="rId2" imgW="914400" imgH="771525" progId="Word.Document.12">
                  <p:embed/>
                </p:oleObj>
              </mc:Choice>
              <mc:Fallback>
                <p:oleObj name="Document" showAsIcon="1" r:id="rId2" imgW="914400" imgH="771525" progId="Word.Document.12">
                  <p:embed/>
                  <p:pic>
                    <p:nvPicPr>
                      <p:cNvPr id="3" name="Object 2">
                        <a:extLst>
                          <a:ext uri="{FF2B5EF4-FFF2-40B4-BE49-F238E27FC236}">
                            <a16:creationId xmlns:a16="http://schemas.microsoft.com/office/drawing/2014/main" id="{9AE837DC-B31C-32CE-A1D5-F27582D099E1}"/>
                          </a:ext>
                        </a:extLst>
                      </p:cNvPr>
                      <p:cNvPicPr/>
                      <p:nvPr/>
                    </p:nvPicPr>
                    <p:blipFill>
                      <a:blip r:embed="rId3"/>
                      <a:stretch>
                        <a:fillRect/>
                      </a:stretch>
                    </p:blipFill>
                    <p:spPr>
                      <a:xfrm>
                        <a:off x="7822826" y="5795011"/>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84483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8FBB1-16FF-436A-281A-BA127ECC09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6C2202-8696-9CA7-C327-F1D4DA85A6DF}"/>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Example Soldier Counseling </a:t>
            </a:r>
          </a:p>
        </p:txBody>
      </p:sp>
      <p:sp>
        <p:nvSpPr>
          <p:cNvPr id="2" name="TextBox 1">
            <a:extLst>
              <a:ext uri="{FF2B5EF4-FFF2-40B4-BE49-F238E27FC236}">
                <a16:creationId xmlns:a16="http://schemas.microsoft.com/office/drawing/2014/main" id="{2BF099F7-9F2E-A5BD-B11F-40BE457AD597}"/>
              </a:ext>
            </a:extLst>
          </p:cNvPr>
          <p:cNvSpPr txBox="1"/>
          <p:nvPr/>
        </p:nvSpPr>
        <p:spPr>
          <a:xfrm>
            <a:off x="0" y="657225"/>
            <a:ext cx="12192000" cy="1384995"/>
          </a:xfrm>
          <a:prstGeom prst="rect">
            <a:avLst/>
          </a:prstGeom>
          <a:noFill/>
        </p:spPr>
        <p:txBody>
          <a:bodyPr wrap="square" rtlCol="0">
            <a:spAutoFit/>
          </a:bodyPr>
          <a:lstStyle/>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Immediate (lowest level) commanders will counsel all Soldier’s with approved uniform, grooming, or appearance RAs on the requirement for reevaluation.  </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Counseling may occur on a memorandum or a general developmental counseling form (DA Form 4856).</a:t>
            </a:r>
          </a:p>
          <a:p>
            <a:pPr marL="285737" indent="-285737">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The applicant will sign and date acknowledging this counseling.  </a:t>
            </a:r>
          </a:p>
          <a:p>
            <a:pPr marL="285737" indent="-285737">
              <a:buFont typeface="Arial" panose="020B0604020202020204" pitchFamily="34" charset="0"/>
              <a:buChar char="•"/>
            </a:pPr>
            <a:endParaRPr lang="en-US" sz="1200" dirty="0">
              <a:solidFill>
                <a:prstClr val="black"/>
              </a:solidFill>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200" dirty="0">
                <a:latin typeface="Arial" panose="020B0604020202020204" pitchFamily="34" charset="0"/>
                <a:cs typeface="Arial" panose="020B0604020202020204" pitchFamily="34" charset="0"/>
              </a:rPr>
              <a:t>Double click the MS word icons below for an example of a counseling memo or DA Form 4856 Developmental Counseling Form.</a:t>
            </a:r>
          </a:p>
        </p:txBody>
      </p:sp>
      <p:graphicFrame>
        <p:nvGraphicFramePr>
          <p:cNvPr id="3" name="Object 2">
            <a:extLst>
              <a:ext uri="{FF2B5EF4-FFF2-40B4-BE49-F238E27FC236}">
                <a16:creationId xmlns:a16="http://schemas.microsoft.com/office/drawing/2014/main" id="{C2B50B9E-AD90-9547-FE4B-1AE749B79B47}"/>
              </a:ext>
            </a:extLst>
          </p:cNvPr>
          <p:cNvGraphicFramePr>
            <a:graphicFrameLocks noChangeAspect="1"/>
          </p:cNvGraphicFramePr>
          <p:nvPr>
            <p:extLst>
              <p:ext uri="{D42A27DB-BD31-4B8C-83A1-F6EECF244321}">
                <p14:modId xmlns:p14="http://schemas.microsoft.com/office/powerpoint/2010/main" val="621430493"/>
              </p:ext>
            </p:extLst>
          </p:nvPr>
        </p:nvGraphicFramePr>
        <p:xfrm>
          <a:off x="1963738" y="2035175"/>
          <a:ext cx="1079500" cy="917575"/>
        </p:xfrm>
        <a:graphic>
          <a:graphicData uri="http://schemas.openxmlformats.org/presentationml/2006/ole">
            <mc:AlternateContent xmlns:mc="http://schemas.openxmlformats.org/markup-compatibility/2006">
              <mc:Choice xmlns:v="urn:schemas-microsoft-com:vml" Requires="v">
                <p:oleObj name="Document" showAsIcon="1" r:id="rId2" imgW="1080000" imgH="918000" progId="Word.Document.12">
                  <p:embed/>
                </p:oleObj>
              </mc:Choice>
              <mc:Fallback>
                <p:oleObj name="Document" showAsIcon="1" r:id="rId2" imgW="1080000" imgH="918000" progId="Word.Document.12">
                  <p:embed/>
                  <p:pic>
                    <p:nvPicPr>
                      <p:cNvPr id="3" name="Object 2">
                        <a:extLst>
                          <a:ext uri="{FF2B5EF4-FFF2-40B4-BE49-F238E27FC236}">
                            <a16:creationId xmlns:a16="http://schemas.microsoft.com/office/drawing/2014/main" id="{C2B50B9E-AD90-9547-FE4B-1AE749B79B47}"/>
                          </a:ext>
                        </a:extLst>
                      </p:cNvPr>
                      <p:cNvPicPr/>
                      <p:nvPr/>
                    </p:nvPicPr>
                    <p:blipFill>
                      <a:blip r:embed="rId3"/>
                      <a:stretch>
                        <a:fillRect/>
                      </a:stretch>
                    </p:blipFill>
                    <p:spPr>
                      <a:xfrm>
                        <a:off x="1963738" y="2035175"/>
                        <a:ext cx="1079500" cy="917575"/>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FB4E7EC7-7491-B423-81AD-0E41916FFCFA}"/>
              </a:ext>
            </a:extLst>
          </p:cNvPr>
          <p:cNvGraphicFramePr>
            <a:graphicFrameLocks noChangeAspect="1"/>
          </p:cNvGraphicFramePr>
          <p:nvPr>
            <p:extLst>
              <p:ext uri="{D42A27DB-BD31-4B8C-83A1-F6EECF244321}">
                <p14:modId xmlns:p14="http://schemas.microsoft.com/office/powerpoint/2010/main" val="3238826220"/>
              </p:ext>
            </p:extLst>
          </p:nvPr>
        </p:nvGraphicFramePr>
        <p:xfrm>
          <a:off x="928688" y="2035175"/>
          <a:ext cx="1079500" cy="917575"/>
        </p:xfrm>
        <a:graphic>
          <a:graphicData uri="http://schemas.openxmlformats.org/presentationml/2006/ole">
            <mc:AlternateContent xmlns:mc="http://schemas.openxmlformats.org/markup-compatibility/2006">
              <mc:Choice xmlns:v="urn:schemas-microsoft-com:vml" Requires="v">
                <p:oleObj name="Document" showAsIcon="1" r:id="rId4" imgW="1080000" imgH="918000" progId="Word.Document.12">
                  <p:embed/>
                </p:oleObj>
              </mc:Choice>
              <mc:Fallback>
                <p:oleObj name="Document" showAsIcon="1" r:id="rId4" imgW="1080000" imgH="918000" progId="Word.Document.12">
                  <p:embed/>
                  <p:pic>
                    <p:nvPicPr>
                      <p:cNvPr id="5" name="Object 4">
                        <a:extLst>
                          <a:ext uri="{FF2B5EF4-FFF2-40B4-BE49-F238E27FC236}">
                            <a16:creationId xmlns:a16="http://schemas.microsoft.com/office/drawing/2014/main" id="{FB4E7EC7-7491-B423-81AD-0E41916FFCFA}"/>
                          </a:ext>
                        </a:extLst>
                      </p:cNvPr>
                      <p:cNvPicPr/>
                      <p:nvPr/>
                    </p:nvPicPr>
                    <p:blipFill>
                      <a:blip r:embed="rId5"/>
                      <a:stretch>
                        <a:fillRect/>
                      </a:stretch>
                    </p:blipFill>
                    <p:spPr>
                      <a:xfrm>
                        <a:off x="928688" y="2035175"/>
                        <a:ext cx="1079500" cy="917575"/>
                      </a:xfrm>
                      <a:prstGeom prst="rect">
                        <a:avLst/>
                      </a:prstGeom>
                    </p:spPr>
                  </p:pic>
                </p:oleObj>
              </mc:Fallback>
            </mc:AlternateContent>
          </a:graphicData>
        </a:graphic>
      </p:graphicFrame>
    </p:spTree>
    <p:extLst>
      <p:ext uri="{BB962C8B-B14F-4D97-AF65-F5344CB8AC3E}">
        <p14:creationId xmlns:p14="http://schemas.microsoft.com/office/powerpoint/2010/main" val="207298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6E47B-262E-1C34-44ED-4F03E26040D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AB5CDF-E4D1-C987-1C3F-6588B50EE853}"/>
              </a:ext>
            </a:extLst>
          </p:cNvPr>
          <p:cNvSpPr txBox="1"/>
          <p:nvPr/>
        </p:nvSpPr>
        <p:spPr>
          <a:xfrm>
            <a:off x="157845" y="2767282"/>
            <a:ext cx="11876319" cy="707886"/>
          </a:xfrm>
          <a:prstGeom prst="rect">
            <a:avLst/>
          </a:prstGeom>
          <a:noFill/>
        </p:spPr>
        <p:txBody>
          <a:bodyPr wrap="square" lIns="91440" tIns="45720" rIns="91440" bIns="45720" rtlCol="0" anchor="t">
            <a:spAutoFit/>
          </a:bodyPr>
          <a:lstStyle/>
          <a:p>
            <a:pPr algn="ctr"/>
            <a:r>
              <a:rPr lang="en-US" sz="4000" b="1" dirty="0">
                <a:latin typeface="Arial"/>
                <a:cs typeface="Arial"/>
              </a:rPr>
              <a:t>Miscellaneous</a:t>
            </a:r>
          </a:p>
        </p:txBody>
      </p:sp>
      <p:sp>
        <p:nvSpPr>
          <p:cNvPr id="2" name="TextBox 1">
            <a:extLst>
              <a:ext uri="{FF2B5EF4-FFF2-40B4-BE49-F238E27FC236}">
                <a16:creationId xmlns:a16="http://schemas.microsoft.com/office/drawing/2014/main" id="{6D6D6E9F-C2DB-452D-B38A-A4623B65EFBD}"/>
              </a:ext>
            </a:extLst>
          </p:cNvPr>
          <p:cNvSpPr txBox="1"/>
          <p:nvPr/>
        </p:nvSpPr>
        <p:spPr>
          <a:xfrm>
            <a:off x="1256148" y="3956979"/>
            <a:ext cx="9679709" cy="584775"/>
          </a:xfrm>
          <a:prstGeom prst="rect">
            <a:avLst/>
          </a:prstGeom>
          <a:solidFill>
            <a:schemeClr val="bg1"/>
          </a:solidFill>
        </p:spPr>
        <p:txBody>
          <a:bodyPr wrap="square" lIns="91440" tIns="45720" rIns="91440" bIns="45720" rtlCol="0" anchor="t">
            <a:spAutoFit/>
          </a:bodyPr>
          <a:lstStyle/>
          <a:p>
            <a:pPr algn="ctr"/>
            <a:endParaRPr lang="en-US" sz="3200" dirty="0">
              <a:solidFill>
                <a:srgbClr val="FF0000"/>
              </a:solidFill>
            </a:endParaRPr>
          </a:p>
        </p:txBody>
      </p:sp>
    </p:spTree>
    <p:extLst>
      <p:ext uri="{BB962C8B-B14F-4D97-AF65-F5344CB8AC3E}">
        <p14:creationId xmlns:p14="http://schemas.microsoft.com/office/powerpoint/2010/main" val="1750809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645D4-521C-F686-F656-4D148BF5210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13E193F-5FF0-1F3C-C567-8CC5EFE0FC50}"/>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RA Request Required Documents</a:t>
            </a:r>
          </a:p>
        </p:txBody>
      </p:sp>
      <p:sp>
        <p:nvSpPr>
          <p:cNvPr id="2" name="TextBox 1">
            <a:extLst>
              <a:ext uri="{FF2B5EF4-FFF2-40B4-BE49-F238E27FC236}">
                <a16:creationId xmlns:a16="http://schemas.microsoft.com/office/drawing/2014/main" id="{4AF0675A-4465-EDBF-A93C-BF42B749CA4A}"/>
              </a:ext>
            </a:extLst>
          </p:cNvPr>
          <p:cNvSpPr txBox="1"/>
          <p:nvPr/>
        </p:nvSpPr>
        <p:spPr>
          <a:xfrm>
            <a:off x="0" y="657225"/>
            <a:ext cx="12192000" cy="2246769"/>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Minimum required documents that must be submitted to process an RA request:</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DA Form 2823 (Sworn Statement)</a:t>
            </a:r>
          </a:p>
          <a:p>
            <a:pPr marL="285750"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Chaplain Interview Memo</a:t>
            </a:r>
          </a:p>
          <a:p>
            <a:pPr marL="285750"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Immediate CDR Recommendation Memo (with GCMCA endorsements, if the request is for a pre-accessions applicant or an inmate)</a:t>
            </a:r>
          </a:p>
          <a:p>
            <a:pPr marL="742950" lvl="1"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 recommendation memo from the GCMCA (AC) or the first GO in the chain of command (USAR/ARNG) is not required if routed via IPPS-A. GCMCA/GO endorsement on the PAR is sufficient.  If request is routed outside of IPPS-A, a recommendation memo is required. </a:t>
            </a:r>
          </a:p>
        </p:txBody>
      </p:sp>
    </p:spTree>
    <p:extLst>
      <p:ext uri="{BB962C8B-B14F-4D97-AF65-F5344CB8AC3E}">
        <p14:creationId xmlns:p14="http://schemas.microsoft.com/office/powerpoint/2010/main" val="3703552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3C88E-7830-AFA7-958E-FBED3082A2E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ED5CD2-BE7E-421E-1252-4F0B80FCFCD7}"/>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RA Administrative Codes</a:t>
            </a:r>
          </a:p>
        </p:txBody>
      </p:sp>
      <p:sp>
        <p:nvSpPr>
          <p:cNvPr id="2" name="TextBox 1">
            <a:extLst>
              <a:ext uri="{FF2B5EF4-FFF2-40B4-BE49-F238E27FC236}">
                <a16:creationId xmlns:a16="http://schemas.microsoft.com/office/drawing/2014/main" id="{75C8F23C-F3FD-3BD4-7B1E-F7293F34512F}"/>
              </a:ext>
            </a:extLst>
          </p:cNvPr>
          <p:cNvSpPr txBox="1"/>
          <p:nvPr/>
        </p:nvSpPr>
        <p:spPr>
          <a:xfrm>
            <a:off x="0" y="657225"/>
            <a:ext cx="12192000" cy="4832092"/>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When a RA is approved or disapproved, a code is entered into IPPS-A. While this is labeled as a "restriction code" within the software, this is a technical system category and not a functional limitation on the Soldier’s service. It is important to understand its intent:</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It is for Record-Keeping: The code serves as the official administrative marker for the RA process.  It ensures the formal determination is documented within the permanent system of record, providing a clear history of the request and the final decision.</a:t>
            </a:r>
          </a:p>
          <a:p>
            <a:pPr marL="285744" indent="-285744">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It is not a "Flag": This code does not prevent promotion, schooling, or any other favorable personnel actions.</a:t>
            </a:r>
          </a:p>
          <a:p>
            <a:pPr marL="285744" indent="-285744">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marL="742932" lvl="1" indent="-285744">
              <a:buFont typeface="Wingdings" panose="05000000000000000000" pitchFamily="2" charset="2"/>
              <a:buChar char="q"/>
            </a:pPr>
            <a:r>
              <a:rPr lang="en-US" sz="1400" dirty="0">
                <a:latin typeface="Arial" panose="020B0604020202020204" pitchFamily="34" charset="0"/>
                <a:cs typeface="Arial" panose="020B0604020202020204" pitchFamily="34" charset="0"/>
              </a:rPr>
              <a:t>It is Protective: For approved requests, the code ensures approved accommodations are visible to leadership, preventing the need to "re-prove" status at every new duty station.</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Soldiers with an approved RA request for facial hair will be automatically coded in IPPS-A with code “ACREWA.”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Soldiers with an approved request for all other uniform, grooming, or appearance accommodation will automatically be coded in IPPS-A with code “ACUGRE.”  This includes, but is not limited to, uncut hair, all types of religious headgear (such as </a:t>
            </a:r>
            <a:r>
              <a:rPr lang="en-US" sz="1400" dirty="0" err="1">
                <a:latin typeface="Arial" panose="020B0604020202020204" pitchFamily="34" charset="0"/>
                <a:cs typeface="Arial" panose="020B0604020202020204" pitchFamily="34" charset="0"/>
              </a:rPr>
              <a:t>yamakas</a:t>
            </a:r>
            <a:r>
              <a:rPr lang="en-US" sz="1400" dirty="0">
                <a:latin typeface="Arial" panose="020B0604020202020204" pitchFamily="34" charset="0"/>
                <a:cs typeface="Arial" panose="020B0604020202020204" pitchFamily="34" charset="0"/>
              </a:rPr>
              <a:t>, hijabs, turbans, patkas, kufis, and feathers), jewelry, apparel, or articles with religious significance that do not meet the criteria for wear in AR 670-1, modesty items (such as leggings), and tattoos.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Soldiers with a disapproved request for facial hair accommodation will be automatically coded in IPPS-A with code “ACDHHNT.”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Soldiers with a disapproved request for all other uniform, grooming, or appearance accommodation will be automatically coded in IPPS-A with code “ACDHJTS.”  </a:t>
            </a:r>
          </a:p>
        </p:txBody>
      </p:sp>
    </p:spTree>
    <p:extLst>
      <p:ext uri="{BB962C8B-B14F-4D97-AF65-F5344CB8AC3E}">
        <p14:creationId xmlns:p14="http://schemas.microsoft.com/office/powerpoint/2010/main" val="3740993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C81A4-D9AE-D023-2574-479C22C009C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989688-0265-D435-97AD-C7C7BD780715}"/>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FAQs 1 of 3</a:t>
            </a:r>
          </a:p>
        </p:txBody>
      </p:sp>
      <p:sp>
        <p:nvSpPr>
          <p:cNvPr id="2" name="TextBox 1">
            <a:extLst>
              <a:ext uri="{FF2B5EF4-FFF2-40B4-BE49-F238E27FC236}">
                <a16:creationId xmlns:a16="http://schemas.microsoft.com/office/drawing/2014/main" id="{4EAA8117-8BF8-E7BF-3F66-FE13973FB272}"/>
              </a:ext>
            </a:extLst>
          </p:cNvPr>
          <p:cNvSpPr txBox="1"/>
          <p:nvPr/>
        </p:nvSpPr>
        <p:spPr>
          <a:xfrm>
            <a:off x="0" y="657225"/>
            <a:ext cx="12192000" cy="5693866"/>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 If a Soldier is requesting more than one RA, do they have to submit a PAR for each request?</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 Yes.  A PAR is required for each RA– requests cannot be combined.</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Q2: What is considered above the opening of the ear canal?</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A2: Above the opening of the ear canal is indicated by the red line in this picture.</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Q3: I have a currently approved RA for a beard. Is it still valid?</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A3: Yes. All previously approved RAs remain valid until a final decision is rendered by the approval authority during the reevaluation process. You are not required to alter your grooming practices until you receive official notification of a final decision.</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Q4: How and when will my current RA be reevaluated?</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A4: The Army is conducting a phased reevaluation. Phase 1 (Facial Hair) begins immediately, with a final decision from the ASA (M&amp;RA) expected within 120 days. Phase 2 (Appearance and Uniform items, e.g., </a:t>
            </a:r>
            <a:r>
              <a:rPr lang="en-US" sz="1400" dirty="0" err="1">
                <a:latin typeface="Arial" panose="020B0604020202020204" pitchFamily="34" charset="0"/>
                <a:cs typeface="Arial" panose="020B0604020202020204" pitchFamily="34" charset="0"/>
              </a:rPr>
              <a:t>yamakas</a:t>
            </a:r>
            <a:r>
              <a:rPr lang="en-US" sz="1400" dirty="0">
                <a:latin typeface="Arial" panose="020B0604020202020204" pitchFamily="34" charset="0"/>
                <a:cs typeface="Arial" panose="020B0604020202020204" pitchFamily="34" charset="0"/>
              </a:rPr>
              <a:t>, hijabs, turbans, uncut hair) begins no earlier than 120 days from publication, with a decision expected within 240 days.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Q5: Can my Commander make me shave while my previously approved religious accommodation is being reevaluated?</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A5: Generally, no. Your previously approved RA remains in effect throughout the entire reevaluation process. You are not required to alter your grooming practices until you receive official notification of a final decision. However, your Commander may temporarily modify or suspend the accommodation if they identify a specific, immediate threat to health and safety (such as a CBRN threat requiring a heightened protective posture).</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Q6: What happens if my previously approved RA is disapproved after the review?</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A6: If the approval authority rescinds your RA, you must conform to standard uniform, grooming, and appearance regulations within 24 hours of receiving official notification of the denial.</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Q7: Can I submit a new request for a grooming or appearance RA?</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A7: Yes. Commands will continue to receive, process, and route all new requests to the approval authority without delay. </a:t>
            </a:r>
          </a:p>
        </p:txBody>
      </p:sp>
      <p:grpSp>
        <p:nvGrpSpPr>
          <p:cNvPr id="13" name="Group 12">
            <a:extLst>
              <a:ext uri="{FF2B5EF4-FFF2-40B4-BE49-F238E27FC236}">
                <a16:creationId xmlns:a16="http://schemas.microsoft.com/office/drawing/2014/main" id="{85A07D1F-0D42-7BBC-1D62-FFCB03279606}"/>
              </a:ext>
            </a:extLst>
          </p:cNvPr>
          <p:cNvGrpSpPr/>
          <p:nvPr/>
        </p:nvGrpSpPr>
        <p:grpSpPr>
          <a:xfrm>
            <a:off x="7527365" y="1143392"/>
            <a:ext cx="1147487" cy="972281"/>
            <a:chOff x="6364938" y="1242001"/>
            <a:chExt cx="1748121" cy="1474306"/>
          </a:xfrm>
        </p:grpSpPr>
        <p:pic>
          <p:nvPicPr>
            <p:cNvPr id="6" name="Picture 5">
              <a:extLst>
                <a:ext uri="{FF2B5EF4-FFF2-40B4-BE49-F238E27FC236}">
                  <a16:creationId xmlns:a16="http://schemas.microsoft.com/office/drawing/2014/main" id="{F077920C-DE60-006B-F832-18B0B5796881}"/>
                </a:ext>
              </a:extLst>
            </p:cNvPr>
            <p:cNvPicPr>
              <a:picLocks noChangeAspect="1"/>
            </p:cNvPicPr>
            <p:nvPr/>
          </p:nvPicPr>
          <p:blipFill>
            <a:blip r:embed="rId2"/>
            <a:stretch>
              <a:fillRect/>
            </a:stretch>
          </p:blipFill>
          <p:spPr>
            <a:xfrm flipH="1">
              <a:off x="6521372" y="1242001"/>
              <a:ext cx="1509548" cy="1474306"/>
            </a:xfrm>
            <a:prstGeom prst="rect">
              <a:avLst/>
            </a:prstGeom>
          </p:spPr>
        </p:pic>
        <p:cxnSp>
          <p:nvCxnSpPr>
            <p:cNvPr id="8" name="Straight Connector 7">
              <a:extLst>
                <a:ext uri="{FF2B5EF4-FFF2-40B4-BE49-F238E27FC236}">
                  <a16:creationId xmlns:a16="http://schemas.microsoft.com/office/drawing/2014/main" id="{3B07B0A9-FE0E-9166-26A4-3CD775E83650}"/>
                </a:ext>
              </a:extLst>
            </p:cNvPr>
            <p:cNvCxnSpPr>
              <a:cxnSpLocks/>
            </p:cNvCxnSpPr>
            <p:nvPr/>
          </p:nvCxnSpPr>
          <p:spPr>
            <a:xfrm>
              <a:off x="6364938" y="1913405"/>
              <a:ext cx="1748121" cy="0"/>
            </a:xfrm>
            <a:prstGeom prst="line">
              <a:avLst/>
            </a:prstGeom>
            <a:ln w="1270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15344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53AA4-F2FF-E328-547E-59181F18446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C000FF-B786-731D-4739-17E1761B1595}"/>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FAQs 2 of 3</a:t>
            </a:r>
          </a:p>
        </p:txBody>
      </p:sp>
      <p:sp>
        <p:nvSpPr>
          <p:cNvPr id="2" name="TextBox 1">
            <a:extLst>
              <a:ext uri="{FF2B5EF4-FFF2-40B4-BE49-F238E27FC236}">
                <a16:creationId xmlns:a16="http://schemas.microsoft.com/office/drawing/2014/main" id="{AF198C6B-D069-0086-CD66-70FA91C1753E}"/>
              </a:ext>
            </a:extLst>
          </p:cNvPr>
          <p:cNvSpPr txBox="1"/>
          <p:nvPr/>
        </p:nvSpPr>
        <p:spPr>
          <a:xfrm>
            <a:off x="0" y="657225"/>
            <a:ext cx="12192000" cy="5909310"/>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Q8: What is the process for submitting an RA request?</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A8: Soldiers must submit a PAR in IPPS-A. The packet must include a sworn statement (DA Form 2823) affirming a sincerely held religious belief, and it requires a formal, nonconfidential interview with a Chaplain. The request is routed through the chain of command up to the ASA (M&amp;RA).</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Q9: Will an approved RA limit my career or flag me?</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A9: No. While the IPPS-A system uses "restriction codes" (e.g., ACREWA, ACUGRE) to track the final determination (approved or disapproved), these are strictly administrative markers for record-keeping. They do not prevent promotion, schooling, or favorable personnel actions.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Q10: Does this directive affect my religious accommodation for dietary practices or worship?</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A10: No. This directive strictly applies to uniform, grooming, and appearance RAs. Guidelines for worship and dietary practice accommodations remain unchanged and are not subject to this specific reevaluation process.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Q11: Can my Commander force me to shave if I have an approved RA?</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A11: Yes, but only under specific safety conditions. If a Commander identifies a specific threat to health and safety (such as the threat of exposure to toxic CBRN agents requiring a heightened protective posture), they can notify you of the need to temporarily modify or suspend your RA to ensure protective equipment fits safely.</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Q12: What happens if a Soldier refuses to be interviewed by a Chaplain?</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A12: The Chaplain interview is a required step for all RA requests. If a Soldier refuses to be interviewed, a Chaplain will still submit a report to the commander explaining the circumstances of the refusal. This report will include appropriate comments on the Soldier's demeanor as it relates to their claim, which will become part of the application packet for consideration in the adjudication process.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Q13: Who makes the final decision on uniform, grooming, and appearance RA requests?</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A13: The Assistant Secretary of the Army for Manpower and Reserve Affairs (ASA (M&amp;RA)) is the approval authority for all uniform, grooming, and appearance religious accommodation requests.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9227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121ED-CD71-CD38-FA5A-D0F9FC96DDA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29132C6-212F-3B58-9645-F29CFA8A63E6}"/>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FAQs 3 of 3</a:t>
            </a:r>
          </a:p>
        </p:txBody>
      </p:sp>
      <p:sp>
        <p:nvSpPr>
          <p:cNvPr id="2" name="TextBox 1">
            <a:extLst>
              <a:ext uri="{FF2B5EF4-FFF2-40B4-BE49-F238E27FC236}">
                <a16:creationId xmlns:a16="http://schemas.microsoft.com/office/drawing/2014/main" id="{486A2D73-B63A-0A06-33E1-5F2E5CF8DCC2}"/>
              </a:ext>
            </a:extLst>
          </p:cNvPr>
          <p:cNvSpPr txBox="1"/>
          <p:nvPr/>
        </p:nvSpPr>
        <p:spPr>
          <a:xfrm>
            <a:off x="0" y="657226"/>
            <a:ext cx="12192000" cy="4616648"/>
          </a:xfrm>
          <a:prstGeom prst="rect">
            <a:avLst/>
          </a:prstGeom>
          <a:noFill/>
        </p:spPr>
        <p:txBody>
          <a:bodyPr wrap="square" rtlCol="0">
            <a:spAutoFit/>
          </a:bodyPr>
          <a:lstStyle/>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Q14: Who can administer the oath for my DA Form 2823 (sworn statement)?</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A14: The sworn statement must be signed under oath administered by a commissioned officer authorized under Article 136 of the UCMJ (such as a judge advocate, an adjutant/S1, or any commanding officer) or an officer designated as a notary public.</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Q15: How do non-unit Soldiers, such as those in the Individual Ready Reserve (IRR), submit an RA request?</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A15: Non-unit Soldiers do not use IPPS-A for this process. Instead, they will submit their applications via a signed and dated DA Form 4187 (Personnel Action) directly to the Commander, U.S. Army Human Resources Command (HRC).</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Q16: How does this directive apply to accessions applicants or new recruits?</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A16: Accessions applicants must meet the RA request standards prior to entry or reentry. If an applicant cannot comply with standard grooming regulations, their accession will be deferred until they either comply or receive an approved RA.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Q17: What is my immediate Commander required to include in their review of my packet?</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A17: At a minimum, your immediate (lowest level) commander must assess the sincerity of your belief and provide an operational assessment. This includes detailing your specific duties, current and anticipated work environment, required protective equipment, and any scheduled deployments, exercises, or assignments. </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Q18: How long will the religious accommodation process take?</a:t>
            </a:r>
          </a:p>
          <a:p>
            <a:pPr marL="285737"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A18: Processing times for the reevaluation of currently approved accommodations will range from a maximum of 120 days (for Phase 1 facial hair) to 240 days (for Phase 2 other appearance items). For new requests, commands will process and route your packet without delay; however, a return to "steady-state" processing is not expected until the initial reevaluation phases are completed on or about 16 January 2027.</a:t>
            </a:r>
          </a:p>
        </p:txBody>
      </p:sp>
    </p:spTree>
    <p:extLst>
      <p:ext uri="{BB962C8B-B14F-4D97-AF65-F5344CB8AC3E}">
        <p14:creationId xmlns:p14="http://schemas.microsoft.com/office/powerpoint/2010/main" val="587652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3507B-94E6-7076-E7B8-0A9AC42D0E4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E50E6C8-919E-63D4-1E15-6CDE87C4BFF7}"/>
              </a:ext>
            </a:extLst>
          </p:cNvPr>
          <p:cNvSpPr txBox="1"/>
          <p:nvPr/>
        </p:nvSpPr>
        <p:spPr>
          <a:xfrm>
            <a:off x="2" y="-62370"/>
            <a:ext cx="11876319"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Need more info?</a:t>
            </a:r>
          </a:p>
        </p:txBody>
      </p:sp>
      <p:sp>
        <p:nvSpPr>
          <p:cNvPr id="2" name="TextBox 1">
            <a:extLst>
              <a:ext uri="{FF2B5EF4-FFF2-40B4-BE49-F238E27FC236}">
                <a16:creationId xmlns:a16="http://schemas.microsoft.com/office/drawing/2014/main" id="{2B7D62FB-2112-95E3-7A35-8D8F8884A1B2}"/>
              </a:ext>
            </a:extLst>
          </p:cNvPr>
          <p:cNvSpPr txBox="1"/>
          <p:nvPr/>
        </p:nvSpPr>
        <p:spPr>
          <a:xfrm>
            <a:off x="0" y="657225"/>
            <a:ext cx="12192000" cy="3046988"/>
          </a:xfrm>
          <a:prstGeom prst="rect">
            <a:avLst/>
          </a:prstGeom>
          <a:noFill/>
        </p:spPr>
        <p:txBody>
          <a:bodyPr wrap="square" rtlCol="0">
            <a:spAutoFit/>
          </a:bodyPr>
          <a:lstStyle/>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600" dirty="0">
                <a:latin typeface="Arial" panose="020B0604020202020204" pitchFamily="34" charset="0"/>
                <a:cs typeface="Arial" panose="020B0604020202020204" pitchFamily="34" charset="0"/>
              </a:rPr>
              <a:t>Email usarmy.pentagon.hqda-dcs-g-1.mbx.religious-accommodations@army.mil</a:t>
            </a:r>
          </a:p>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600" dirty="0">
                <a:latin typeface="Arial" panose="020B0604020202020204" pitchFamily="34" charset="0"/>
                <a:cs typeface="Arial" panose="020B0604020202020204" pitchFamily="34" charset="0"/>
              </a:rPr>
              <a:t>All resources are posted on the MS Teams channel for quick access Religious Accommodations </a:t>
            </a:r>
          </a:p>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600" dirty="0">
                <a:latin typeface="Arial" panose="020B0604020202020204" pitchFamily="34" charset="0"/>
                <a:cs typeface="Arial" panose="020B0604020202020204" pitchFamily="34" charset="0"/>
              </a:rPr>
              <a:t>DCS, G-1 Townhall schedule:</a:t>
            </a:r>
          </a:p>
          <a:p>
            <a:pPr marL="285737" indent="-285737">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9 JUN, 1300-1400</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16 JUN, 1300-1400</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25 JUN, 1300-1400</a:t>
            </a:r>
          </a:p>
        </p:txBody>
      </p:sp>
    </p:spTree>
    <p:extLst>
      <p:ext uri="{BB962C8B-B14F-4D97-AF65-F5344CB8AC3E}">
        <p14:creationId xmlns:p14="http://schemas.microsoft.com/office/powerpoint/2010/main" val="558892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FD1C-8B6B-7D2C-C885-42D01535A55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C3E1166-E210-56B4-266B-7BC4932666FB}"/>
              </a:ext>
            </a:extLst>
          </p:cNvPr>
          <p:cNvGraphicFramePr>
            <a:graphicFrameLocks noGrp="1"/>
          </p:cNvGraphicFramePr>
          <p:nvPr/>
        </p:nvGraphicFramePr>
        <p:xfrm>
          <a:off x="952499" y="740078"/>
          <a:ext cx="10346976" cy="4100191"/>
        </p:xfrm>
        <a:graphic>
          <a:graphicData uri="http://schemas.openxmlformats.org/drawingml/2006/table">
            <a:tbl>
              <a:tblPr firstRow="1" bandRow="1">
                <a:tableStyleId>{5C22544A-7EE6-4342-B048-85BDC9FD1C3A}</a:tableStyleId>
              </a:tblPr>
              <a:tblGrid>
                <a:gridCol w="820305">
                  <a:extLst>
                    <a:ext uri="{9D8B030D-6E8A-4147-A177-3AD203B41FA5}">
                      <a16:colId xmlns:a16="http://schemas.microsoft.com/office/drawing/2014/main" val="3182079926"/>
                    </a:ext>
                  </a:extLst>
                </a:gridCol>
                <a:gridCol w="840467">
                  <a:extLst>
                    <a:ext uri="{9D8B030D-6E8A-4147-A177-3AD203B41FA5}">
                      <a16:colId xmlns:a16="http://schemas.microsoft.com/office/drawing/2014/main" val="1803817495"/>
                    </a:ext>
                  </a:extLst>
                </a:gridCol>
                <a:gridCol w="860257">
                  <a:extLst>
                    <a:ext uri="{9D8B030D-6E8A-4147-A177-3AD203B41FA5}">
                      <a16:colId xmlns:a16="http://schemas.microsoft.com/office/drawing/2014/main" val="3900847956"/>
                    </a:ext>
                  </a:extLst>
                </a:gridCol>
                <a:gridCol w="775628">
                  <a:extLst>
                    <a:ext uri="{9D8B030D-6E8A-4147-A177-3AD203B41FA5}">
                      <a16:colId xmlns:a16="http://schemas.microsoft.com/office/drawing/2014/main" val="2517337792"/>
                    </a:ext>
                  </a:extLst>
                </a:gridCol>
                <a:gridCol w="843280">
                  <a:extLst>
                    <a:ext uri="{9D8B030D-6E8A-4147-A177-3AD203B41FA5}">
                      <a16:colId xmlns:a16="http://schemas.microsoft.com/office/drawing/2014/main" val="829159198"/>
                    </a:ext>
                  </a:extLst>
                </a:gridCol>
                <a:gridCol w="812800">
                  <a:extLst>
                    <a:ext uri="{9D8B030D-6E8A-4147-A177-3AD203B41FA5}">
                      <a16:colId xmlns:a16="http://schemas.microsoft.com/office/drawing/2014/main" val="55281413"/>
                    </a:ext>
                  </a:extLst>
                </a:gridCol>
                <a:gridCol w="822960">
                  <a:extLst>
                    <a:ext uri="{9D8B030D-6E8A-4147-A177-3AD203B41FA5}">
                      <a16:colId xmlns:a16="http://schemas.microsoft.com/office/drawing/2014/main" val="1090746138"/>
                    </a:ext>
                  </a:extLst>
                </a:gridCol>
                <a:gridCol w="822960">
                  <a:extLst>
                    <a:ext uri="{9D8B030D-6E8A-4147-A177-3AD203B41FA5}">
                      <a16:colId xmlns:a16="http://schemas.microsoft.com/office/drawing/2014/main" val="26829792"/>
                    </a:ext>
                  </a:extLst>
                </a:gridCol>
                <a:gridCol w="894080">
                  <a:extLst>
                    <a:ext uri="{9D8B030D-6E8A-4147-A177-3AD203B41FA5}">
                      <a16:colId xmlns:a16="http://schemas.microsoft.com/office/drawing/2014/main" val="299876686"/>
                    </a:ext>
                  </a:extLst>
                </a:gridCol>
                <a:gridCol w="833120">
                  <a:extLst>
                    <a:ext uri="{9D8B030D-6E8A-4147-A177-3AD203B41FA5}">
                      <a16:colId xmlns:a16="http://schemas.microsoft.com/office/drawing/2014/main" val="382110503"/>
                    </a:ext>
                  </a:extLst>
                </a:gridCol>
                <a:gridCol w="792480">
                  <a:extLst>
                    <a:ext uri="{9D8B030D-6E8A-4147-A177-3AD203B41FA5}">
                      <a16:colId xmlns:a16="http://schemas.microsoft.com/office/drawing/2014/main" val="969576360"/>
                    </a:ext>
                  </a:extLst>
                </a:gridCol>
                <a:gridCol w="1228639">
                  <a:extLst>
                    <a:ext uri="{9D8B030D-6E8A-4147-A177-3AD203B41FA5}">
                      <a16:colId xmlns:a16="http://schemas.microsoft.com/office/drawing/2014/main" val="501851481"/>
                    </a:ext>
                  </a:extLst>
                </a:gridCol>
              </a:tblGrid>
              <a:tr h="822960">
                <a:tc>
                  <a:txBody>
                    <a:bodyPr/>
                    <a:lstStyle/>
                    <a:p>
                      <a:r>
                        <a:rPr lang="en-US" sz="1600" dirty="0"/>
                        <a:t>MAY</a:t>
                      </a:r>
                    </a:p>
                    <a:p>
                      <a:r>
                        <a:rPr lang="en-US" sz="1600" dirty="0"/>
                        <a:t>2026</a:t>
                      </a:r>
                    </a:p>
                  </a:txBody>
                  <a:tcPr>
                    <a:solidFill>
                      <a:schemeClr val="bg1">
                        <a:lumMod val="50000"/>
                      </a:schemeClr>
                    </a:solidFill>
                  </a:tcPr>
                </a:tc>
                <a:tc>
                  <a:txBody>
                    <a:bodyPr/>
                    <a:lstStyle/>
                    <a:p>
                      <a:r>
                        <a:rPr lang="en-US" sz="1600" dirty="0"/>
                        <a:t>JUN</a:t>
                      </a:r>
                    </a:p>
                    <a:p>
                      <a:r>
                        <a:rPr lang="en-US" sz="1600" dirty="0"/>
                        <a:t>2026</a:t>
                      </a:r>
                    </a:p>
                  </a:txBody>
                  <a:tcPr>
                    <a:solidFill>
                      <a:schemeClr val="bg1">
                        <a:lumMod val="50000"/>
                      </a:schemeClr>
                    </a:solidFill>
                  </a:tcPr>
                </a:tc>
                <a:tc>
                  <a:txBody>
                    <a:bodyPr/>
                    <a:lstStyle/>
                    <a:p>
                      <a:r>
                        <a:rPr lang="en-US" sz="1600" dirty="0"/>
                        <a:t>JUL 2026</a:t>
                      </a:r>
                    </a:p>
                  </a:txBody>
                  <a:tcPr>
                    <a:solidFill>
                      <a:schemeClr val="bg1">
                        <a:lumMod val="50000"/>
                      </a:schemeClr>
                    </a:solidFill>
                  </a:tcPr>
                </a:tc>
                <a:tc>
                  <a:txBody>
                    <a:bodyPr/>
                    <a:lstStyle/>
                    <a:p>
                      <a:pPr lvl="0">
                        <a:buNone/>
                      </a:pPr>
                      <a:r>
                        <a:rPr lang="en-US" sz="1600" dirty="0"/>
                        <a:t>AUG</a:t>
                      </a:r>
                    </a:p>
                    <a:p>
                      <a:pPr lvl="0">
                        <a:buNone/>
                      </a:pPr>
                      <a:r>
                        <a:rPr lang="en-US" sz="1600" dirty="0"/>
                        <a:t>2026</a:t>
                      </a:r>
                    </a:p>
                  </a:txBody>
                  <a:tcPr>
                    <a:solidFill>
                      <a:schemeClr val="bg1">
                        <a:lumMod val="50000"/>
                      </a:schemeClr>
                    </a:solidFill>
                  </a:tcPr>
                </a:tc>
                <a:tc>
                  <a:txBody>
                    <a:bodyPr/>
                    <a:lstStyle/>
                    <a:p>
                      <a:pPr lvl="0">
                        <a:buNone/>
                      </a:pPr>
                      <a:r>
                        <a:rPr lang="en-US" sz="1600" dirty="0"/>
                        <a:t>SEP</a:t>
                      </a:r>
                    </a:p>
                    <a:p>
                      <a:pPr lvl="0">
                        <a:buNone/>
                      </a:pPr>
                      <a:r>
                        <a:rPr lang="en-US" sz="1600" dirty="0"/>
                        <a:t>2026</a:t>
                      </a:r>
                    </a:p>
                  </a:txBody>
                  <a:tcPr>
                    <a:solidFill>
                      <a:schemeClr val="bg1">
                        <a:lumMod val="50000"/>
                      </a:schemeClr>
                    </a:solidFill>
                  </a:tcPr>
                </a:tc>
                <a:tc>
                  <a:txBody>
                    <a:bodyPr/>
                    <a:lstStyle/>
                    <a:p>
                      <a:pPr lvl="0">
                        <a:buNone/>
                      </a:pPr>
                      <a:r>
                        <a:rPr lang="en-US" sz="1600" dirty="0"/>
                        <a:t>OCT</a:t>
                      </a:r>
                    </a:p>
                    <a:p>
                      <a:pPr lvl="0">
                        <a:buNone/>
                      </a:pPr>
                      <a:r>
                        <a:rPr lang="en-US" sz="1600" dirty="0"/>
                        <a:t>2026</a:t>
                      </a:r>
                    </a:p>
                  </a:txBody>
                  <a:tcPr>
                    <a:solidFill>
                      <a:schemeClr val="bg1">
                        <a:lumMod val="50000"/>
                      </a:schemeClr>
                    </a:solidFill>
                  </a:tcPr>
                </a:tc>
                <a:tc>
                  <a:txBody>
                    <a:bodyPr/>
                    <a:lstStyle/>
                    <a:p>
                      <a:pPr lvl="0">
                        <a:buNone/>
                      </a:pPr>
                      <a:r>
                        <a:rPr lang="en-US" sz="1600" dirty="0"/>
                        <a:t>NOV</a:t>
                      </a:r>
                    </a:p>
                    <a:p>
                      <a:pPr lvl="0">
                        <a:buNone/>
                      </a:pPr>
                      <a:r>
                        <a:rPr lang="en-US" sz="1600" dirty="0"/>
                        <a:t>2026</a:t>
                      </a:r>
                    </a:p>
                  </a:txBody>
                  <a:tcPr>
                    <a:solidFill>
                      <a:schemeClr val="bg1">
                        <a:lumMod val="50000"/>
                      </a:schemeClr>
                    </a:solidFill>
                  </a:tcPr>
                </a:tc>
                <a:tc>
                  <a:txBody>
                    <a:bodyPr/>
                    <a:lstStyle/>
                    <a:p>
                      <a:pPr lvl="0">
                        <a:buNone/>
                      </a:pPr>
                      <a:r>
                        <a:rPr lang="en-US" sz="1600" dirty="0"/>
                        <a:t>DEC</a:t>
                      </a:r>
                    </a:p>
                    <a:p>
                      <a:pPr lvl="0">
                        <a:buNone/>
                      </a:pPr>
                      <a:r>
                        <a:rPr lang="en-US" sz="1600" dirty="0"/>
                        <a:t>2026</a:t>
                      </a:r>
                    </a:p>
                  </a:txBody>
                  <a:tcPr>
                    <a:solidFill>
                      <a:schemeClr val="bg1">
                        <a:lumMod val="50000"/>
                      </a:schemeClr>
                    </a:solidFill>
                  </a:tcPr>
                </a:tc>
                <a:tc>
                  <a:txBody>
                    <a:bodyPr/>
                    <a:lstStyle/>
                    <a:p>
                      <a:pPr lvl="0">
                        <a:buNone/>
                      </a:pPr>
                      <a:r>
                        <a:rPr lang="en-US" sz="1600" dirty="0"/>
                        <a:t>JAN </a:t>
                      </a:r>
                    </a:p>
                    <a:p>
                      <a:pPr lvl="0">
                        <a:buNone/>
                      </a:pPr>
                      <a:r>
                        <a:rPr lang="en-US" sz="1600" dirty="0"/>
                        <a:t>2027</a:t>
                      </a:r>
                    </a:p>
                  </a:txBody>
                  <a:tcPr>
                    <a:solidFill>
                      <a:schemeClr val="bg1">
                        <a:lumMod val="50000"/>
                      </a:schemeClr>
                    </a:solidFill>
                  </a:tcPr>
                </a:tc>
                <a:tc>
                  <a:txBody>
                    <a:bodyPr/>
                    <a:lstStyle/>
                    <a:p>
                      <a:pPr lvl="0">
                        <a:buNone/>
                      </a:pPr>
                      <a:r>
                        <a:rPr lang="en-US" sz="1600" dirty="0"/>
                        <a:t>FEB </a:t>
                      </a:r>
                    </a:p>
                    <a:p>
                      <a:pPr lvl="0">
                        <a:buNone/>
                      </a:pPr>
                      <a:r>
                        <a:rPr lang="en-US" sz="1600" dirty="0"/>
                        <a:t>2027</a:t>
                      </a:r>
                    </a:p>
                  </a:txBody>
                  <a:tcPr>
                    <a:solidFill>
                      <a:schemeClr val="bg1">
                        <a:lumMod val="50000"/>
                      </a:schemeClr>
                    </a:solidFill>
                  </a:tcPr>
                </a:tc>
                <a:tc>
                  <a:txBody>
                    <a:bodyPr/>
                    <a:lstStyle/>
                    <a:p>
                      <a:pPr lvl="0">
                        <a:buNone/>
                      </a:pPr>
                      <a:r>
                        <a:rPr lang="en-US" sz="1600" dirty="0"/>
                        <a:t>MAR </a:t>
                      </a:r>
                    </a:p>
                    <a:p>
                      <a:pPr lvl="0">
                        <a:buNone/>
                      </a:pPr>
                      <a:r>
                        <a:rPr lang="en-US" sz="1600" dirty="0"/>
                        <a:t>2027</a:t>
                      </a:r>
                    </a:p>
                    <a:p>
                      <a:pPr lvl="0">
                        <a:buNone/>
                      </a:pPr>
                      <a:endParaRPr lang="en-US" sz="1600" dirty="0"/>
                    </a:p>
                  </a:txBody>
                  <a:tcPr>
                    <a:solidFill>
                      <a:schemeClr val="bg1">
                        <a:lumMod val="50000"/>
                      </a:schemeClr>
                    </a:solidFill>
                  </a:tcPr>
                </a:tc>
                <a:tc>
                  <a:txBody>
                    <a:bodyPr/>
                    <a:lstStyle/>
                    <a:p>
                      <a:pPr lvl="0">
                        <a:buNone/>
                      </a:pPr>
                      <a:r>
                        <a:rPr lang="en-US" sz="1600" dirty="0"/>
                        <a:t>ENDURING</a:t>
                      </a:r>
                    </a:p>
                  </a:txBody>
                  <a:tcPr>
                    <a:solidFill>
                      <a:schemeClr val="bg1">
                        <a:lumMod val="50000"/>
                      </a:schemeClr>
                    </a:solidFill>
                  </a:tcPr>
                </a:tc>
                <a:extLst>
                  <a:ext uri="{0D108BD9-81ED-4DB2-BD59-A6C34878D82A}">
                    <a16:rowId xmlns:a16="http://schemas.microsoft.com/office/drawing/2014/main" val="3513764840"/>
                  </a:ext>
                </a:extLst>
              </a:tr>
              <a:tr h="3277231">
                <a:tc>
                  <a:txBody>
                    <a:bodyPr/>
                    <a:lstStyle/>
                    <a:p>
                      <a:pPr lvl="0">
                        <a:buNone/>
                      </a:pPr>
                      <a:endParaRPr lang="en-US" sz="1300" b="1" i="0" u="sng" strike="noStrike" noProof="0" dirty="0">
                        <a:solidFill>
                          <a:srgbClr val="000000"/>
                        </a:solidFill>
                        <a:latin typeface="Arial"/>
                      </a:endParaRPr>
                    </a:p>
                    <a:p>
                      <a:pPr lvl="0">
                        <a:buNone/>
                      </a:pPr>
                      <a:endParaRPr lang="en-US" sz="1300" b="1" i="0" u="sng" strike="noStrike" noProof="0" dirty="0">
                        <a:solidFill>
                          <a:srgbClr val="000000"/>
                        </a:solidFill>
                        <a:latin typeface="Arial"/>
                      </a:endParaRPr>
                    </a:p>
                  </a:txBody>
                  <a:tcPr>
                    <a:solidFill>
                      <a:schemeClr val="accent1">
                        <a:lumMod val="20000"/>
                        <a:lumOff val="80000"/>
                      </a:schemeClr>
                    </a:solidFill>
                  </a:tcPr>
                </a:tc>
                <a:tc>
                  <a:txBody>
                    <a:bodyPr/>
                    <a:lstStyle/>
                    <a:p>
                      <a:pPr lvl="0">
                        <a:buNone/>
                      </a:pPr>
                      <a:endParaRPr lang="en-US" sz="1300" b="1" i="0" u="sng" strike="noStrike" noProof="0" dirty="0">
                        <a:solidFill>
                          <a:srgbClr val="000000"/>
                        </a:solidFill>
                        <a:latin typeface="Arial"/>
                      </a:endParaRPr>
                    </a:p>
                    <a:p>
                      <a:pPr lvl="0">
                        <a:buNone/>
                      </a:pPr>
                      <a:endParaRPr lang="en-US" sz="1100" b="0" i="0" u="none" strike="noStrike" noProof="0" dirty="0">
                        <a:solidFill>
                          <a:srgbClr val="000000"/>
                        </a:solidFill>
                        <a:latin typeface="Arial"/>
                      </a:endParaRPr>
                    </a:p>
                  </a:txBody>
                  <a:tcPr>
                    <a:solidFill>
                      <a:schemeClr val="bg1">
                        <a:lumMod val="95000"/>
                      </a:schemeClr>
                    </a:solidFill>
                  </a:tcPr>
                </a:tc>
                <a:tc>
                  <a:txBody>
                    <a:bodyPr/>
                    <a:lstStyle/>
                    <a:p>
                      <a:endParaRPr lang="en-US" sz="1900" dirty="0"/>
                    </a:p>
                  </a:txBody>
                  <a:tcPr>
                    <a:solidFill>
                      <a:schemeClr val="accent1">
                        <a:lumMod val="20000"/>
                        <a:lumOff val="80000"/>
                      </a:schemeClr>
                    </a:solidFill>
                  </a:tcPr>
                </a:tc>
                <a:tc>
                  <a:txBody>
                    <a:bodyPr/>
                    <a:lstStyle/>
                    <a:p>
                      <a:endParaRPr lang="en-US" sz="1900" dirty="0"/>
                    </a:p>
                  </a:txBody>
                  <a:tcPr>
                    <a:solidFill>
                      <a:schemeClr val="bg1">
                        <a:lumMod val="95000"/>
                      </a:schemeClr>
                    </a:solidFill>
                  </a:tcPr>
                </a:tc>
                <a:tc>
                  <a:txBody>
                    <a:bodyPr/>
                    <a:lstStyle/>
                    <a:p>
                      <a:pPr lvl="0">
                        <a:buNone/>
                      </a:pPr>
                      <a:endParaRPr lang="en-US" sz="1300" b="1" i="0" u="sng" strike="noStrike" noProof="0" dirty="0">
                        <a:solidFill>
                          <a:srgbClr val="000000"/>
                        </a:solidFill>
                        <a:latin typeface="Arial"/>
                      </a:endParaRPr>
                    </a:p>
                    <a:p>
                      <a:pPr lvl="0">
                        <a:buNone/>
                      </a:pPr>
                      <a:endParaRPr lang="en-US" sz="1100" b="0" i="0" u="none" strike="noStrike" noProof="0" dirty="0">
                        <a:solidFill>
                          <a:srgbClr val="000000"/>
                        </a:solidFill>
                        <a:latin typeface="Arial"/>
                      </a:endParaRPr>
                    </a:p>
                  </a:txBody>
                  <a:tcPr>
                    <a:solidFill>
                      <a:schemeClr val="accent1">
                        <a:lumMod val="20000"/>
                        <a:lumOff val="80000"/>
                      </a:schemeClr>
                    </a:solidFill>
                  </a:tcPr>
                </a:tc>
                <a:tc>
                  <a:txBody>
                    <a:bodyPr/>
                    <a:lstStyle/>
                    <a:p>
                      <a:pPr lvl="0">
                        <a:buNone/>
                      </a:pPr>
                      <a:endParaRPr lang="en-US" sz="1100" b="0" i="0" u="none" strike="noStrike" noProof="0" dirty="0">
                        <a:solidFill>
                          <a:srgbClr val="000000"/>
                        </a:solidFill>
                        <a:latin typeface="Arial"/>
                      </a:endParaRPr>
                    </a:p>
                  </a:txBody>
                  <a:tcPr>
                    <a:solidFill>
                      <a:schemeClr val="bg1">
                        <a:lumMod val="95000"/>
                      </a:schemeClr>
                    </a:solidFill>
                  </a:tcPr>
                </a:tc>
                <a:tc>
                  <a:txBody>
                    <a:bodyPr/>
                    <a:lstStyle/>
                    <a:p>
                      <a:pPr lvl="0">
                        <a:buNone/>
                      </a:pPr>
                      <a:endParaRPr lang="en-US" sz="1100" b="0" i="0" u="none" strike="noStrike" noProof="0" dirty="0">
                        <a:solidFill>
                          <a:srgbClr val="000000"/>
                        </a:solidFill>
                        <a:latin typeface="Arial"/>
                      </a:endParaRPr>
                    </a:p>
                  </a:txBody>
                  <a:tcPr>
                    <a:solidFill>
                      <a:schemeClr val="accent1">
                        <a:lumMod val="20000"/>
                        <a:lumOff val="80000"/>
                      </a:schemeClr>
                    </a:solidFill>
                  </a:tcPr>
                </a:tc>
                <a:tc>
                  <a:txBody>
                    <a:bodyPr/>
                    <a:lstStyle/>
                    <a:p>
                      <a:pPr lvl="0">
                        <a:buNone/>
                      </a:pPr>
                      <a:endParaRPr lang="en-US" sz="1100" b="0" i="0" u="none" strike="noStrike" noProof="0" dirty="0">
                        <a:solidFill>
                          <a:srgbClr val="000000"/>
                        </a:solidFill>
                        <a:latin typeface="Arial"/>
                      </a:endParaRPr>
                    </a:p>
                  </a:txBody>
                  <a:tcPr>
                    <a:solidFill>
                      <a:schemeClr val="bg1">
                        <a:lumMod val="95000"/>
                      </a:schemeClr>
                    </a:solidFill>
                  </a:tcPr>
                </a:tc>
                <a:tc>
                  <a:txBody>
                    <a:bodyPr/>
                    <a:lstStyle/>
                    <a:p>
                      <a:pPr lvl="0">
                        <a:buNone/>
                      </a:pPr>
                      <a:endParaRPr lang="en-US" sz="1100" b="0" i="0" u="none" strike="noStrike" noProof="0" dirty="0">
                        <a:solidFill>
                          <a:srgbClr val="000000"/>
                        </a:solidFill>
                        <a:latin typeface="Arial"/>
                      </a:endParaRPr>
                    </a:p>
                  </a:txBody>
                  <a:tcPr>
                    <a:solidFill>
                      <a:schemeClr val="accent1">
                        <a:lumMod val="20000"/>
                        <a:lumOff val="80000"/>
                      </a:schemeClr>
                    </a:solidFill>
                  </a:tcPr>
                </a:tc>
                <a:tc>
                  <a:txBody>
                    <a:bodyPr/>
                    <a:lstStyle/>
                    <a:p>
                      <a:pPr lvl="0">
                        <a:buNone/>
                      </a:pPr>
                      <a:endParaRPr lang="en-US" sz="1100" b="0" i="0" u="none" strike="noStrike" noProof="0" dirty="0">
                        <a:solidFill>
                          <a:srgbClr val="000000"/>
                        </a:solidFill>
                        <a:latin typeface="Arial"/>
                      </a:endParaRPr>
                    </a:p>
                  </a:txBody>
                  <a:tcPr>
                    <a:solidFill>
                      <a:schemeClr val="bg1">
                        <a:lumMod val="95000"/>
                      </a:schemeClr>
                    </a:solidFill>
                  </a:tcPr>
                </a:tc>
                <a:tc>
                  <a:txBody>
                    <a:bodyPr/>
                    <a:lstStyle/>
                    <a:p>
                      <a:pPr lvl="0">
                        <a:buNone/>
                      </a:pPr>
                      <a:endParaRPr lang="en-US" sz="1100" b="0" i="0" u="none" strike="noStrike" noProof="0" dirty="0">
                        <a:solidFill>
                          <a:srgbClr val="000000"/>
                        </a:solidFill>
                        <a:latin typeface="Arial"/>
                      </a:endParaRPr>
                    </a:p>
                  </a:txBody>
                  <a:tcPr>
                    <a:solidFill>
                      <a:schemeClr val="accent1">
                        <a:lumMod val="20000"/>
                        <a:lumOff val="80000"/>
                      </a:schemeClr>
                    </a:solidFill>
                  </a:tcPr>
                </a:tc>
                <a:tc>
                  <a:txBody>
                    <a:bodyPr/>
                    <a:lstStyle/>
                    <a:p>
                      <a:pPr lvl="0">
                        <a:buNone/>
                      </a:pPr>
                      <a:endParaRPr lang="en-US" sz="1100" b="0" i="0" u="none" strike="noStrike" noProof="0" dirty="0">
                        <a:solidFill>
                          <a:srgbClr val="000000"/>
                        </a:solidFill>
                        <a:latin typeface="Arial"/>
                      </a:endParaRPr>
                    </a:p>
                  </a:txBody>
                  <a:tcPr>
                    <a:solidFill>
                      <a:schemeClr val="accent1">
                        <a:lumMod val="20000"/>
                        <a:lumOff val="80000"/>
                      </a:schemeClr>
                    </a:solidFill>
                  </a:tcPr>
                </a:tc>
                <a:extLst>
                  <a:ext uri="{0D108BD9-81ED-4DB2-BD59-A6C34878D82A}">
                    <a16:rowId xmlns:a16="http://schemas.microsoft.com/office/drawing/2014/main" val="2364943610"/>
                  </a:ext>
                </a:extLst>
              </a:tr>
            </a:tbl>
          </a:graphicData>
        </a:graphic>
      </p:graphicFrame>
      <p:sp>
        <p:nvSpPr>
          <p:cNvPr id="4" name="TextBox 3">
            <a:extLst>
              <a:ext uri="{FF2B5EF4-FFF2-40B4-BE49-F238E27FC236}">
                <a16:creationId xmlns:a16="http://schemas.microsoft.com/office/drawing/2014/main" id="{22163011-6730-D520-62FB-1BC3D23516AD}"/>
              </a:ext>
            </a:extLst>
          </p:cNvPr>
          <p:cNvSpPr txBox="1"/>
          <p:nvPr/>
        </p:nvSpPr>
        <p:spPr>
          <a:xfrm>
            <a:off x="179327" y="-68165"/>
            <a:ext cx="11876319"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Arial"/>
              </a:rPr>
              <a:t>RA Request Implementation Timeline</a:t>
            </a:r>
            <a:endParaRPr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 name="Star: 5 Points 6">
            <a:extLst>
              <a:ext uri="{FF2B5EF4-FFF2-40B4-BE49-F238E27FC236}">
                <a16:creationId xmlns:a16="http://schemas.microsoft.com/office/drawing/2014/main" id="{6F65F63A-E6E7-8310-872C-73CCD2832373}"/>
              </a:ext>
            </a:extLst>
          </p:cNvPr>
          <p:cNvSpPr/>
          <p:nvPr/>
        </p:nvSpPr>
        <p:spPr>
          <a:xfrm>
            <a:off x="2402304" y="2772475"/>
            <a:ext cx="283939" cy="242800"/>
          </a:xfrm>
          <a:prstGeom prst="star5">
            <a:avLst/>
          </a:prstGeom>
          <a:solidFill>
            <a:srgbClr val="FFFF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EA05864D-523B-4DC6-6A3C-9BC2A60EC296}"/>
              </a:ext>
            </a:extLst>
          </p:cNvPr>
          <p:cNvSpPr/>
          <p:nvPr/>
        </p:nvSpPr>
        <p:spPr>
          <a:xfrm>
            <a:off x="3782222" y="3309259"/>
            <a:ext cx="283939" cy="257390"/>
          </a:xfrm>
          <a:prstGeom prst="star5">
            <a:avLst/>
          </a:prstGeom>
          <a:solidFill>
            <a:srgbClr val="FFFF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7B019AA-40B7-3FA6-3AEC-2276E00EDBEC}"/>
              </a:ext>
            </a:extLst>
          </p:cNvPr>
          <p:cNvSpPr txBox="1"/>
          <p:nvPr/>
        </p:nvSpPr>
        <p:spPr>
          <a:xfrm>
            <a:off x="2686242" y="2772475"/>
            <a:ext cx="201095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NLT 20JUL Soldiers re-submit their request</a:t>
            </a:r>
          </a:p>
        </p:txBody>
      </p:sp>
      <p:sp>
        <p:nvSpPr>
          <p:cNvPr id="15" name="TextBox 14">
            <a:extLst>
              <a:ext uri="{FF2B5EF4-FFF2-40B4-BE49-F238E27FC236}">
                <a16:creationId xmlns:a16="http://schemas.microsoft.com/office/drawing/2014/main" id="{54F1AA1A-81CE-00E0-D027-ACA49518EA50}"/>
              </a:ext>
            </a:extLst>
          </p:cNvPr>
          <p:cNvSpPr txBox="1"/>
          <p:nvPr/>
        </p:nvSpPr>
        <p:spPr>
          <a:xfrm>
            <a:off x="4066159" y="3262547"/>
            <a:ext cx="201095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NLT 19AUG GCMCA (AC) or first GO (ARNG/USAR) recommend approval/ disapproval of requests submitted for re-evaluation</a:t>
            </a:r>
          </a:p>
        </p:txBody>
      </p:sp>
      <p:sp>
        <p:nvSpPr>
          <p:cNvPr id="17" name="TextBox 16">
            <a:extLst>
              <a:ext uri="{FF2B5EF4-FFF2-40B4-BE49-F238E27FC236}">
                <a16:creationId xmlns:a16="http://schemas.microsoft.com/office/drawing/2014/main" id="{C16349D0-F159-1269-EF00-EB0579B9B457}"/>
              </a:ext>
            </a:extLst>
          </p:cNvPr>
          <p:cNvSpPr txBox="1"/>
          <p:nvPr/>
        </p:nvSpPr>
        <p:spPr>
          <a:xfrm>
            <a:off x="952500" y="1583883"/>
            <a:ext cx="4114800" cy="276999"/>
          </a:xfrm>
          <a:prstGeom prst="rect">
            <a:avLst/>
          </a:prstGeom>
          <a:solidFill>
            <a:srgbClr val="FFFF00"/>
          </a:solidFill>
          <a:ln w="19050">
            <a:solidFill>
              <a:schemeClr val="tx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Arial"/>
                <a:ea typeface="+mn-ea"/>
                <a:cs typeface="Arial"/>
              </a:rPr>
              <a:t>PHASE I: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Re-evaluation of all facial hair RA requests</a:t>
            </a:r>
            <a:endParaRPr kumimoji="0" lang="en-US" sz="1200" b="1" i="0" u="none" strike="noStrike" kern="1200" cap="none" spc="0" normalizeH="0" baseline="0" noProof="0" dirty="0">
              <a:ln>
                <a:noFill/>
              </a:ln>
              <a:solidFill>
                <a:prstClr val="black"/>
              </a:solidFill>
              <a:effectLst/>
              <a:uLnTx/>
              <a:uFillTx/>
              <a:latin typeface="Arial"/>
              <a:ea typeface="+mn-ea"/>
              <a:cs typeface="Arial"/>
            </a:endParaRPr>
          </a:p>
        </p:txBody>
      </p:sp>
      <p:sp>
        <p:nvSpPr>
          <p:cNvPr id="12" name="Star: 5 Points 11">
            <a:extLst>
              <a:ext uri="{FF2B5EF4-FFF2-40B4-BE49-F238E27FC236}">
                <a16:creationId xmlns:a16="http://schemas.microsoft.com/office/drawing/2014/main" id="{5C749037-0916-D2FB-253F-72F7AEAB8B1C}"/>
              </a:ext>
            </a:extLst>
          </p:cNvPr>
          <p:cNvSpPr/>
          <p:nvPr/>
        </p:nvSpPr>
        <p:spPr>
          <a:xfrm>
            <a:off x="1681358" y="2004794"/>
            <a:ext cx="283939" cy="276999"/>
          </a:xfrm>
          <a:prstGeom prst="star5">
            <a:avLst/>
          </a:prstGeom>
          <a:solidFill>
            <a:srgbClr val="FFFF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6F6EB9F3-DBE0-7413-78C8-EF416B3AA379}"/>
              </a:ext>
            </a:extLst>
          </p:cNvPr>
          <p:cNvSpPr txBox="1"/>
          <p:nvPr/>
        </p:nvSpPr>
        <p:spPr>
          <a:xfrm>
            <a:off x="1965301" y="2026717"/>
            <a:ext cx="220665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04JUN AD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Clock starts for submission of facial hair RA requests</a:t>
            </a:r>
          </a:p>
        </p:txBody>
      </p:sp>
      <p:sp>
        <p:nvSpPr>
          <p:cNvPr id="18" name="Star: 5 Points 17">
            <a:extLst>
              <a:ext uri="{FF2B5EF4-FFF2-40B4-BE49-F238E27FC236}">
                <a16:creationId xmlns:a16="http://schemas.microsoft.com/office/drawing/2014/main" id="{8CCCAF6D-BDBB-CFBD-AF3D-D9D99CDD2B66}"/>
              </a:ext>
            </a:extLst>
          </p:cNvPr>
          <p:cNvSpPr/>
          <p:nvPr/>
        </p:nvSpPr>
        <p:spPr>
          <a:xfrm>
            <a:off x="4972652" y="4143159"/>
            <a:ext cx="283939" cy="251858"/>
          </a:xfrm>
          <a:prstGeom prst="star5">
            <a:avLst/>
          </a:prstGeom>
          <a:solidFill>
            <a:srgbClr val="FFFF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9EFAE9E-F7D6-786E-785A-FCB35658CF07}"/>
              </a:ext>
            </a:extLst>
          </p:cNvPr>
          <p:cNvSpPr txBox="1"/>
          <p:nvPr/>
        </p:nvSpPr>
        <p:spPr>
          <a:xfrm>
            <a:off x="5256593" y="4096448"/>
            <a:ext cx="180735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NLT 03OCT ASA (M&amp;RA) approve/disapprove requests submitted for re-evaluation</a:t>
            </a:r>
          </a:p>
        </p:txBody>
      </p:sp>
      <p:sp>
        <p:nvSpPr>
          <p:cNvPr id="24" name="TextBox 23">
            <a:extLst>
              <a:ext uri="{FF2B5EF4-FFF2-40B4-BE49-F238E27FC236}">
                <a16:creationId xmlns:a16="http://schemas.microsoft.com/office/drawing/2014/main" id="{B5695D78-F8D1-301B-AF6B-9CEA6D2C19C1}"/>
              </a:ext>
            </a:extLst>
          </p:cNvPr>
          <p:cNvSpPr txBox="1"/>
          <p:nvPr/>
        </p:nvSpPr>
        <p:spPr>
          <a:xfrm>
            <a:off x="5067303" y="1579773"/>
            <a:ext cx="2495551" cy="646331"/>
          </a:xfrm>
          <a:prstGeom prst="rect">
            <a:avLst/>
          </a:prstGeom>
          <a:solidFill>
            <a:srgbClr val="FFC000"/>
          </a:solidFill>
          <a:ln w="19050">
            <a:solidFill>
              <a:schemeClr val="tx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Arial"/>
                <a:ea typeface="+mn-ea"/>
                <a:cs typeface="Arial"/>
              </a:rPr>
              <a:t>PHASE II: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Re-evaluation of all a</a:t>
            </a:r>
            <a:r>
              <a:rPr kumimoji="0" lang="en-US" sz="12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ppearance and uniform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 requests</a:t>
            </a:r>
            <a:endParaRPr kumimoji="0" lang="en-US" sz="1200" b="1" i="0" u="none" strike="noStrike" kern="1200" cap="none" spc="0" normalizeH="0" baseline="0" noProof="0" dirty="0">
              <a:ln>
                <a:noFill/>
              </a:ln>
              <a:solidFill>
                <a:prstClr val="black"/>
              </a:solidFill>
              <a:effectLst/>
              <a:uLnTx/>
              <a:uFillTx/>
              <a:latin typeface="Arial"/>
              <a:ea typeface="+mn-ea"/>
              <a:cs typeface="Arial"/>
            </a:endParaRPr>
          </a:p>
        </p:txBody>
      </p:sp>
      <p:sp>
        <p:nvSpPr>
          <p:cNvPr id="25" name="TextBox 24">
            <a:extLst>
              <a:ext uri="{FF2B5EF4-FFF2-40B4-BE49-F238E27FC236}">
                <a16:creationId xmlns:a16="http://schemas.microsoft.com/office/drawing/2014/main" id="{A84473E0-7B44-7E5D-2115-AB9917CD8191}"/>
              </a:ext>
            </a:extLst>
          </p:cNvPr>
          <p:cNvSpPr txBox="1"/>
          <p:nvPr/>
        </p:nvSpPr>
        <p:spPr>
          <a:xfrm>
            <a:off x="7562851" y="1579771"/>
            <a:ext cx="3736624" cy="276999"/>
          </a:xfrm>
          <a:prstGeom prst="rect">
            <a:avLst/>
          </a:prstGeom>
          <a:solidFill>
            <a:srgbClr val="92D050"/>
          </a:solidFill>
          <a:ln w="19050">
            <a:solidFill>
              <a:schemeClr val="tx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Arial"/>
                <a:ea typeface="+mn-ea"/>
                <a:cs typeface="Arial"/>
              </a:rPr>
              <a:t>PHASE III:</a:t>
            </a:r>
            <a:r>
              <a:rPr kumimoji="0" lang="en-US" sz="1200" b="1" i="1" u="sng" strike="noStrike" kern="1200" cap="none" spc="0" normalizeH="0" baseline="0" noProof="0" dirty="0">
                <a:ln>
                  <a:noFill/>
                </a:ln>
                <a:solidFill>
                  <a:prstClr val="black"/>
                </a:solidFill>
                <a:effectLst/>
                <a:uLnTx/>
                <a:uFillTx/>
                <a:latin typeface="Arial"/>
                <a:ea typeface="+mn-ea"/>
                <a:cs typeface="Arial"/>
              </a:rPr>
              <a:t>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Steady State</a:t>
            </a:r>
            <a:endParaRPr kumimoji="0" lang="en-US" sz="1200" b="1" i="0" u="none" strike="noStrike" kern="1200" cap="none" spc="0" normalizeH="0" baseline="0" noProof="0" dirty="0">
              <a:ln>
                <a:noFill/>
              </a:ln>
              <a:solidFill>
                <a:prstClr val="black"/>
              </a:solidFill>
              <a:effectLst/>
              <a:uLnTx/>
              <a:uFillTx/>
              <a:latin typeface="Arial"/>
              <a:ea typeface="+mn-ea"/>
              <a:cs typeface="Arial"/>
            </a:endParaRPr>
          </a:p>
        </p:txBody>
      </p:sp>
      <p:sp>
        <p:nvSpPr>
          <p:cNvPr id="29" name="Star: 5 Points 28">
            <a:extLst>
              <a:ext uri="{FF2B5EF4-FFF2-40B4-BE49-F238E27FC236}">
                <a16:creationId xmlns:a16="http://schemas.microsoft.com/office/drawing/2014/main" id="{4FFAD36C-3E90-00E3-047C-56D1201C2947}"/>
              </a:ext>
            </a:extLst>
          </p:cNvPr>
          <p:cNvSpPr/>
          <p:nvPr/>
        </p:nvSpPr>
        <p:spPr>
          <a:xfrm>
            <a:off x="4953627" y="2610571"/>
            <a:ext cx="283939" cy="242800"/>
          </a:xfrm>
          <a:prstGeom prst="star5">
            <a:avLst/>
          </a:prstGeom>
          <a:solidFill>
            <a:srgbClr val="FFC0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DBE93758-C17E-6D3C-B3CF-6449BC95E67F}"/>
              </a:ext>
            </a:extLst>
          </p:cNvPr>
          <p:cNvSpPr txBox="1"/>
          <p:nvPr/>
        </p:nvSpPr>
        <p:spPr>
          <a:xfrm>
            <a:off x="5237563" y="2610571"/>
            <a:ext cx="216336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rPr>
              <a:t>Phase commences NET 03OCT 26</a:t>
            </a:r>
          </a:p>
        </p:txBody>
      </p:sp>
      <p:sp>
        <p:nvSpPr>
          <p:cNvPr id="32" name="Star: 5 Points 31">
            <a:extLst>
              <a:ext uri="{FF2B5EF4-FFF2-40B4-BE49-F238E27FC236}">
                <a16:creationId xmlns:a16="http://schemas.microsoft.com/office/drawing/2014/main" id="{94DE0363-A0AC-26B5-7432-F03AC3D3E104}"/>
              </a:ext>
            </a:extLst>
          </p:cNvPr>
          <p:cNvSpPr/>
          <p:nvPr/>
        </p:nvSpPr>
        <p:spPr>
          <a:xfrm>
            <a:off x="8279350" y="3296904"/>
            <a:ext cx="283939" cy="242800"/>
          </a:xfrm>
          <a:prstGeom prst="star5">
            <a:avLst/>
          </a:prstGeom>
          <a:solidFill>
            <a:srgbClr val="FFC00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955E069C-55A0-9AF6-A235-4082BDBEE43B}"/>
              </a:ext>
            </a:extLst>
          </p:cNvPr>
          <p:cNvSpPr txBox="1"/>
          <p:nvPr/>
        </p:nvSpPr>
        <p:spPr>
          <a:xfrm>
            <a:off x="8563291" y="3277595"/>
            <a:ext cx="180735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NLT 30JAN27 ASA (M&amp;RA) approve/disapprove requests submitted for re-evaluation</a:t>
            </a:r>
          </a:p>
        </p:txBody>
      </p:sp>
      <p:sp>
        <p:nvSpPr>
          <p:cNvPr id="34" name="Star: 5 Points 33">
            <a:extLst>
              <a:ext uri="{FF2B5EF4-FFF2-40B4-BE49-F238E27FC236}">
                <a16:creationId xmlns:a16="http://schemas.microsoft.com/office/drawing/2014/main" id="{E64C68DB-BF1C-5216-5CEC-449DED529564}"/>
              </a:ext>
            </a:extLst>
          </p:cNvPr>
          <p:cNvSpPr/>
          <p:nvPr/>
        </p:nvSpPr>
        <p:spPr>
          <a:xfrm>
            <a:off x="9138248" y="2610571"/>
            <a:ext cx="283939" cy="242800"/>
          </a:xfrm>
          <a:prstGeom prst="star5">
            <a:avLst/>
          </a:prstGeom>
          <a:solidFill>
            <a:srgbClr val="00B050"/>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D9BD2A7-8F3B-11E7-495B-1A086E2F8813}"/>
              </a:ext>
            </a:extLst>
          </p:cNvPr>
          <p:cNvSpPr txBox="1"/>
          <p:nvPr/>
        </p:nvSpPr>
        <p:spPr>
          <a:xfrm>
            <a:off x="9422184" y="2610571"/>
            <a:ext cx="216336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rPr>
              <a:t>Phase commences o/a 1MAR</a:t>
            </a:r>
          </a:p>
        </p:txBody>
      </p:sp>
    </p:spTree>
    <p:extLst>
      <p:ext uri="{BB962C8B-B14F-4D97-AF65-F5344CB8AC3E}">
        <p14:creationId xmlns:p14="http://schemas.microsoft.com/office/powerpoint/2010/main" val="92534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66BF-0F97-2F36-5978-06E9F9BB3C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D4AB3FC-6853-1C3E-9E87-00F01E608971}"/>
              </a:ext>
            </a:extLst>
          </p:cNvPr>
          <p:cNvSpPr txBox="1"/>
          <p:nvPr/>
        </p:nvSpPr>
        <p:spPr>
          <a:xfrm>
            <a:off x="179327" y="-72727"/>
            <a:ext cx="11876319" cy="523220"/>
          </a:xfrm>
          <a:prstGeom prst="rect">
            <a:avLst/>
          </a:prstGeom>
          <a:noFill/>
        </p:spPr>
        <p:txBody>
          <a:bodyPr wrap="square" lIns="91440" tIns="45720" rIns="91440" bIns="45720" rtlCol="0" anchor="t">
            <a:spAutoFit/>
          </a:bodyPr>
          <a:lstStyle/>
          <a:p>
            <a:pPr algn="ctr">
              <a:defRPr/>
            </a:pPr>
            <a:r>
              <a:rPr lang="en-US" sz="2800" b="1" dirty="0">
                <a:solidFill>
                  <a:prstClr val="black"/>
                </a:solidFill>
                <a:latin typeface="Arial"/>
                <a:cs typeface="Arial"/>
              </a:rPr>
              <a:t>RA Request – Scheme of Maneuver</a:t>
            </a:r>
            <a:endParaRPr lang="en-US" sz="2800" b="1" dirty="0">
              <a:solidFill>
                <a:prstClr val="black"/>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DF14864-38B0-BB08-072F-D10DC8CEA72A}"/>
              </a:ext>
            </a:extLst>
          </p:cNvPr>
          <p:cNvSpPr txBox="1"/>
          <p:nvPr/>
        </p:nvSpPr>
        <p:spPr>
          <a:xfrm>
            <a:off x="276226" y="657225"/>
            <a:ext cx="11588916" cy="6124754"/>
          </a:xfrm>
          <a:prstGeom prst="rect">
            <a:avLst/>
          </a:prstGeom>
          <a:noFill/>
        </p:spPr>
        <p:txBody>
          <a:bodyPr wrap="square" lIns="91440" tIns="45720" rIns="91440" bIns="45720" rtlCol="0" anchor="t">
            <a:spAutoFit/>
          </a:bodyPr>
          <a:lstStyle/>
          <a:p>
            <a:r>
              <a:rPr lang="en-US" sz="1400" dirty="0">
                <a:solidFill>
                  <a:prstClr val="black"/>
                </a:solidFill>
                <a:latin typeface="Arial" panose="020B0604020202020204" pitchFamily="34" charset="0"/>
                <a:cs typeface="Arial" panose="020B0604020202020204" pitchFamily="34" charset="0"/>
              </a:rPr>
              <a:t>The reevaluation of all current approved and ongoing uniform, grooming, and appearance RA requests, and the submission of new uniform, grooming and appearance RA requests will occur in three distinct phases as outlined below.</a:t>
            </a:r>
          </a:p>
          <a:p>
            <a:endParaRPr lang="en-US" sz="1400" dirty="0">
              <a:solidFill>
                <a:prstClr val="black"/>
              </a:solidFill>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b="1" dirty="0">
                <a:latin typeface="Arial" panose="020B0604020202020204" pitchFamily="34" charset="0"/>
                <a:cs typeface="Arial" panose="020B0604020202020204" pitchFamily="34" charset="0"/>
              </a:rPr>
              <a:t>Phase I: Reevaluation of all facial hair RA requests.</a:t>
            </a:r>
          </a:p>
          <a:p>
            <a:pPr marL="285737"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This phase </a:t>
            </a:r>
            <a:r>
              <a:rPr lang="en-US" sz="1400" dirty="0">
                <a:latin typeface="Arial" panose="020B0604020202020204" pitchFamily="34" charset="0"/>
                <a:cs typeface="Arial" panose="020B0604020202020204" pitchFamily="34" charset="0"/>
              </a:rPr>
              <a:t>commenced on 05 JUN 26 upon publication of the directive.</a:t>
            </a:r>
          </a:p>
          <a:p>
            <a:pPr marL="742913"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Soldiers will have NLT than 20 JUL 26 to re-submit </a:t>
            </a:r>
            <a:r>
              <a:rPr lang="en-US" sz="1400" dirty="0">
                <a:solidFill>
                  <a:prstClr val="black"/>
                </a:solidFill>
                <a:latin typeface="Arial" panose="020B0604020202020204" pitchFamily="34" charset="0"/>
                <a:cs typeface="Arial" panose="020B0604020202020204" pitchFamily="34" charset="0"/>
              </a:rPr>
              <a:t>their facial hair RA request. </a:t>
            </a:r>
          </a:p>
          <a:p>
            <a:pPr marL="742913" lvl="1"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NLT </a:t>
            </a:r>
            <a:r>
              <a:rPr lang="en-US" sz="1400" dirty="0">
                <a:latin typeface="Arial" panose="020B0604020202020204" pitchFamily="34" charset="0"/>
                <a:cs typeface="Arial" panose="020B0604020202020204" pitchFamily="34" charset="0"/>
              </a:rPr>
              <a:t>19 AUG 26</a:t>
            </a:r>
            <a:r>
              <a:rPr lang="en-US" sz="1400" dirty="0">
                <a:solidFill>
                  <a:prstClr val="black"/>
                </a:solidFill>
                <a:latin typeface="Arial" panose="020B0604020202020204" pitchFamily="34" charset="0"/>
                <a:cs typeface="Arial" panose="020B0604020202020204" pitchFamily="34" charset="0"/>
              </a:rPr>
              <a:t>, the GCMCA (AC) or first general officer (ARNG/USAR) in the chain of command will recommend approval or disapproval of all facial hair RA requests re-submitted for re-evaluation. </a:t>
            </a:r>
          </a:p>
          <a:p>
            <a:pPr marL="742913" lvl="1"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NLT </a:t>
            </a:r>
            <a:r>
              <a:rPr lang="en-US" sz="1400" dirty="0">
                <a:latin typeface="Arial" panose="020B0604020202020204" pitchFamily="34" charset="0"/>
                <a:cs typeface="Arial" panose="020B0604020202020204" pitchFamily="34" charset="0"/>
              </a:rPr>
              <a:t>03 OCT 26</a:t>
            </a:r>
            <a:r>
              <a:rPr lang="en-US" sz="1400" dirty="0">
                <a:solidFill>
                  <a:prstClr val="black"/>
                </a:solidFill>
                <a:latin typeface="Arial" panose="020B0604020202020204" pitchFamily="34" charset="0"/>
                <a:cs typeface="Arial" panose="020B0604020202020204" pitchFamily="34" charset="0"/>
              </a:rPr>
              <a:t>, the Assistant Secretary of the Army (Manpower &amp; Reserve Affairs) (ASA (M&amp;RA)) will approve or disapprove all facial hair RA requests submitted for re-evaluation. </a:t>
            </a:r>
          </a:p>
          <a:p>
            <a:pPr marL="742913" lvl="1" indent="-285737">
              <a:buFont typeface="Arial" panose="020B0604020202020204" pitchFamily="34" charset="0"/>
              <a:buChar char="•"/>
            </a:pPr>
            <a:endParaRPr lang="en-US" sz="1400" dirty="0">
              <a:solidFill>
                <a:prstClr val="black"/>
              </a:solidFill>
              <a:latin typeface="Arial" panose="020B0604020202020204" pitchFamily="34" charset="0"/>
              <a:cs typeface="Arial" panose="020B0604020202020204" pitchFamily="34" charset="0"/>
            </a:endParaRPr>
          </a:p>
          <a:p>
            <a:pPr marL="285115" indent="-285115">
              <a:buFont typeface="Arial" panose="020B0604020202020204" pitchFamily="34" charset="0"/>
              <a:buChar char="•"/>
            </a:pPr>
            <a:r>
              <a:rPr lang="en-US" sz="1400" b="1" dirty="0">
                <a:latin typeface="Arial"/>
                <a:cs typeface="Arial"/>
              </a:rPr>
              <a:t>Phase 2: Reevaluation of all a</a:t>
            </a:r>
            <a:r>
              <a:rPr lang="en-US" sz="1400" b="1" i="1" dirty="0">
                <a:latin typeface="Arial"/>
                <a:cs typeface="Arial"/>
              </a:rPr>
              <a:t>ppearance and uniform </a:t>
            </a:r>
            <a:r>
              <a:rPr lang="en-US" sz="1400" b="1" dirty="0">
                <a:latin typeface="Arial"/>
                <a:cs typeface="Arial"/>
              </a:rPr>
              <a:t>RA requests.  </a:t>
            </a:r>
            <a:r>
              <a:rPr lang="en-US" sz="1400" dirty="0">
                <a:latin typeface="Arial"/>
                <a:cs typeface="Arial"/>
              </a:rPr>
              <a:t>This includes, but is not limited to, uncut hair, all types of religious headgear (such as </a:t>
            </a:r>
            <a:r>
              <a:rPr lang="en-US" sz="1400">
                <a:latin typeface="Arial"/>
                <a:cs typeface="Arial"/>
              </a:rPr>
              <a:t>yamakas, hijabs, turbans, patkas, kufis, and feathers), jewelry, apparel, or articles with religious significance that do not </a:t>
            </a:r>
            <a:r>
              <a:rPr lang="en-US" sz="1400" dirty="0">
                <a:latin typeface="Arial"/>
                <a:cs typeface="Arial"/>
              </a:rPr>
              <a:t>meet the criteria for wear in AR 670-1, modesty items (such as leggings), and tattoos.</a:t>
            </a:r>
          </a:p>
          <a:p>
            <a:pPr marL="285737"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This phase commences NET 03 OCT 26.  </a:t>
            </a:r>
          </a:p>
          <a:p>
            <a:pPr marL="742913"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742913" lvl="1" indent="-285737">
              <a:buFont typeface="Arial" panose="020B0604020202020204" pitchFamily="34" charset="0"/>
              <a:buChar char="•"/>
            </a:pPr>
            <a:r>
              <a:rPr lang="en-US" sz="1400" dirty="0">
                <a:latin typeface="Arial" panose="020B0604020202020204" pitchFamily="34" charset="0"/>
                <a:cs typeface="Arial" panose="020B0604020202020204" pitchFamily="34" charset="0"/>
              </a:rPr>
              <a:t>NLT 30 JAN 27, ASA (M&amp;RA) will approve or disapprove all appearance and uniform RA requests submitted for re-evaluation. </a:t>
            </a:r>
          </a:p>
          <a:p>
            <a:pPr marL="742913" lvl="1" indent="-285737">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37" indent="-285737">
              <a:buFont typeface="Arial" panose="020B0604020202020204" pitchFamily="34" charset="0"/>
              <a:buChar char="•"/>
            </a:pPr>
            <a:r>
              <a:rPr lang="en-US" sz="1400" b="1" dirty="0">
                <a:latin typeface="Arial" panose="020B0604020202020204" pitchFamily="34" charset="0"/>
                <a:cs typeface="Arial" panose="020B0604020202020204" pitchFamily="34" charset="0"/>
              </a:rPr>
              <a:t>Phase 3: Steady State Evaluation of New Uniform, Grooming, and Appearance RA requests. </a:t>
            </a:r>
            <a:r>
              <a:rPr lang="en-US" sz="1400" dirty="0">
                <a:latin typeface="Arial" panose="020B0604020202020204" pitchFamily="34" charset="0"/>
                <a:cs typeface="Arial" panose="020B0604020202020204" pitchFamily="34" charset="0"/>
              </a:rPr>
              <a:t>This phase represents the return to steady-state processing for RA requests following the completion of Phases 1 and 2. Steady-state processing is expected to commence once HQDA completes both reevaluation phases, estimated to be on or about 1 March 2027. In the interim, commands will continue to receive, process, and route all new requests to the approval authority without delay.</a:t>
            </a:r>
          </a:p>
        </p:txBody>
      </p:sp>
    </p:spTree>
    <p:extLst>
      <p:ext uri="{BB962C8B-B14F-4D97-AF65-F5344CB8AC3E}">
        <p14:creationId xmlns:p14="http://schemas.microsoft.com/office/powerpoint/2010/main" val="1663385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599586-07A2-9953-44BE-CCD532713ACB}"/>
              </a:ext>
            </a:extLst>
          </p:cNvPr>
          <p:cNvSpPr txBox="1"/>
          <p:nvPr/>
        </p:nvSpPr>
        <p:spPr>
          <a:xfrm>
            <a:off x="157845" y="2767287"/>
            <a:ext cx="11876319" cy="1754326"/>
          </a:xfrm>
          <a:prstGeom prst="rect">
            <a:avLst/>
          </a:prstGeom>
          <a:noFill/>
        </p:spPr>
        <p:txBody>
          <a:bodyPr wrap="square" lIns="91440" tIns="45720" rIns="91440" bIns="45720" rtlCol="0" anchor="t">
            <a:spAutoFit/>
          </a:bodyPr>
          <a:lstStyle/>
          <a:p>
            <a:pPr algn="ctr"/>
            <a:r>
              <a:rPr lang="en-US" sz="3600" b="1" dirty="0">
                <a:latin typeface="Arial"/>
                <a:cs typeface="Arial"/>
              </a:rPr>
              <a:t>Uniform, Grooming, and Appearance </a:t>
            </a:r>
          </a:p>
          <a:p>
            <a:pPr algn="ctr"/>
            <a:r>
              <a:rPr lang="en-US" sz="3600" b="1" dirty="0">
                <a:latin typeface="Arial"/>
                <a:cs typeface="Arial"/>
              </a:rPr>
              <a:t>Religious Accommodation (RA) Requests</a:t>
            </a:r>
          </a:p>
          <a:p>
            <a:pPr algn="ctr"/>
            <a:r>
              <a:rPr lang="en-US" sz="3600" b="1" dirty="0">
                <a:latin typeface="Arial"/>
                <a:cs typeface="Arial"/>
              </a:rPr>
              <a:t>Process Maps</a:t>
            </a:r>
          </a:p>
        </p:txBody>
      </p:sp>
    </p:spTree>
    <p:extLst>
      <p:ext uri="{BB962C8B-B14F-4D97-AF65-F5344CB8AC3E}">
        <p14:creationId xmlns:p14="http://schemas.microsoft.com/office/powerpoint/2010/main" val="250353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E415-2632-94A5-6B79-5629004738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36C934-564B-AA74-C900-43C8C3619532}"/>
              </a:ext>
            </a:extLst>
          </p:cNvPr>
          <p:cNvSpPr txBox="1"/>
          <p:nvPr/>
        </p:nvSpPr>
        <p:spPr>
          <a:xfrm>
            <a:off x="892972" y="70558"/>
            <a:ext cx="2895673"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COMPO 1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4C0F8845-828A-7244-9CF0-4AFAA2B2B19D}"/>
              </a:ext>
            </a:extLst>
          </p:cNvPr>
          <p:cNvCxnSpPr>
            <a:cxnSpLocks/>
          </p:cNvCxnSpPr>
          <p:nvPr/>
        </p:nvCxnSpPr>
        <p:spPr>
          <a:xfrm>
            <a:off x="4068343" y="561725"/>
            <a:ext cx="0" cy="585216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20" name="TextBox 119">
            <a:extLst>
              <a:ext uri="{FF2B5EF4-FFF2-40B4-BE49-F238E27FC236}">
                <a16:creationId xmlns:a16="http://schemas.microsoft.com/office/drawing/2014/main" id="{75D1071A-189F-98BF-1126-05FF065E368D}"/>
              </a:ext>
            </a:extLst>
          </p:cNvPr>
          <p:cNvSpPr txBox="1"/>
          <p:nvPr/>
        </p:nvSpPr>
        <p:spPr>
          <a:xfrm>
            <a:off x="4522002" y="70558"/>
            <a:ext cx="2895673"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COMPO 2 Process Flow</a:t>
            </a:r>
            <a:endParaRPr lang="en-US" sz="1400" b="1" dirty="0">
              <a:solidFill>
                <a:prstClr val="black"/>
              </a:solidFill>
              <a:latin typeface="Arial" panose="020B0604020202020204" pitchFamily="34" charset="0"/>
              <a:cs typeface="Arial" panose="020B0604020202020204" pitchFamily="34" charset="0"/>
            </a:endParaRPr>
          </a:p>
        </p:txBody>
      </p:sp>
      <p:sp>
        <p:nvSpPr>
          <p:cNvPr id="121" name="TextBox 120">
            <a:extLst>
              <a:ext uri="{FF2B5EF4-FFF2-40B4-BE49-F238E27FC236}">
                <a16:creationId xmlns:a16="http://schemas.microsoft.com/office/drawing/2014/main" id="{CE8AFDE4-B897-BBBC-61E5-A80C58F6C523}"/>
              </a:ext>
            </a:extLst>
          </p:cNvPr>
          <p:cNvSpPr txBox="1"/>
          <p:nvPr/>
        </p:nvSpPr>
        <p:spPr>
          <a:xfrm>
            <a:off x="8427253" y="70558"/>
            <a:ext cx="2895673"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COMPO 3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122" name="Straight Connector 121">
            <a:extLst>
              <a:ext uri="{FF2B5EF4-FFF2-40B4-BE49-F238E27FC236}">
                <a16:creationId xmlns:a16="http://schemas.microsoft.com/office/drawing/2014/main" id="{4FD2E59A-0092-A5B8-8CF1-F818320FF7D5}"/>
              </a:ext>
            </a:extLst>
          </p:cNvPr>
          <p:cNvCxnSpPr>
            <a:cxnSpLocks/>
          </p:cNvCxnSpPr>
          <p:nvPr/>
        </p:nvCxnSpPr>
        <p:spPr>
          <a:xfrm>
            <a:off x="8021219" y="561725"/>
            <a:ext cx="0" cy="585216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B0C5EC02-AB64-5153-C718-00284ED5DCCB}"/>
              </a:ext>
            </a:extLst>
          </p:cNvPr>
          <p:cNvSpPr txBox="1"/>
          <p:nvPr/>
        </p:nvSpPr>
        <p:spPr>
          <a:xfrm>
            <a:off x="0" y="5610225"/>
            <a:ext cx="4087390" cy="938719"/>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900" dirty="0">
                <a:latin typeface="Arial" panose="020B0604020202020204" pitchFamily="34" charset="0"/>
                <a:cs typeface="Arial" panose="020B0604020202020204" pitchFamily="34" charset="0"/>
              </a:rPr>
              <a:t> Legal review is no longer mandated at unit level.  This will occur at HQDA.</a:t>
            </a:r>
          </a:p>
          <a:p>
            <a:pPr>
              <a:buFont typeface="+mj-lt"/>
              <a:buAutoNum type="arabicParenR"/>
            </a:pPr>
            <a:r>
              <a:rPr lang="en-US" sz="900" dirty="0">
                <a:latin typeface="Arial" panose="020B0604020202020204" pitchFamily="34" charset="0"/>
                <a:cs typeface="Arial" panose="020B0604020202020204" pitchFamily="34" charset="0"/>
              </a:rPr>
              <a:t> Coordination with OTJAG, OCCH, and the DCS, G-1 is no longer mandated.</a:t>
            </a:r>
          </a:p>
          <a:p>
            <a:pPr>
              <a:buFont typeface="+mj-lt"/>
              <a:buAutoNum type="arabicParenR"/>
            </a:pPr>
            <a:r>
              <a:rPr lang="en-US" sz="900" dirty="0">
                <a:latin typeface="Arial" panose="020B0604020202020204" pitchFamily="34" charset="0"/>
                <a:cs typeface="Arial" panose="020B0604020202020204" pitchFamily="34" charset="0"/>
              </a:rPr>
              <a:t> The GCMCA’s G1 will transmit the PAR via the RA UDL in IPPS-A for processing to the DCS, G-1.</a:t>
            </a:r>
          </a:p>
        </p:txBody>
      </p:sp>
      <p:grpSp>
        <p:nvGrpSpPr>
          <p:cNvPr id="5" name="Group 4">
            <a:extLst>
              <a:ext uri="{FF2B5EF4-FFF2-40B4-BE49-F238E27FC236}">
                <a16:creationId xmlns:a16="http://schemas.microsoft.com/office/drawing/2014/main" id="{2EFF12CC-6A19-152A-580F-8AEE9983B566}"/>
              </a:ext>
            </a:extLst>
          </p:cNvPr>
          <p:cNvGrpSpPr/>
          <p:nvPr/>
        </p:nvGrpSpPr>
        <p:grpSpPr>
          <a:xfrm>
            <a:off x="583892" y="627575"/>
            <a:ext cx="2968933" cy="4801675"/>
            <a:chOff x="4210051" y="724788"/>
            <a:chExt cx="3673728" cy="5832756"/>
          </a:xfrm>
        </p:grpSpPr>
        <p:sp>
          <p:nvSpPr>
            <p:cNvPr id="6" name="object 11">
              <a:extLst>
                <a:ext uri="{FF2B5EF4-FFF2-40B4-BE49-F238E27FC236}">
                  <a16:creationId xmlns:a16="http://schemas.microsoft.com/office/drawing/2014/main" id="{03730CA0-C510-4A5E-878C-97AAB26B43C8}"/>
                </a:ext>
              </a:extLst>
            </p:cNvPr>
            <p:cNvSpPr/>
            <p:nvPr/>
          </p:nvSpPr>
          <p:spPr>
            <a:xfrm>
              <a:off x="4210051" y="30150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endParaRPr sz="800" dirty="0">
                <a:solidFill>
                  <a:prstClr val="black"/>
                </a:solidFill>
                <a:latin typeface="Arial" panose="020B0604020202020204" pitchFamily="34" charset="0"/>
                <a:cs typeface="Arial" panose="020B0604020202020204" pitchFamily="34" charset="0"/>
              </a:endParaRPr>
            </a:p>
          </p:txBody>
        </p:sp>
        <p:sp>
          <p:nvSpPr>
            <p:cNvPr id="9" name="object 20">
              <a:extLst>
                <a:ext uri="{FF2B5EF4-FFF2-40B4-BE49-F238E27FC236}">
                  <a16:creationId xmlns:a16="http://schemas.microsoft.com/office/drawing/2014/main" id="{4B276061-2BC8-87D0-874E-723EBEE2C017}"/>
                </a:ext>
              </a:extLst>
            </p:cNvPr>
            <p:cNvSpPr/>
            <p:nvPr/>
          </p:nvSpPr>
          <p:spPr>
            <a:xfrm>
              <a:off x="4283414" y="724788"/>
              <a:ext cx="1540050"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Soldier submits</a:t>
              </a:r>
            </a:p>
            <a:p>
              <a:pPr algn="ctr" defTabSz="914377">
                <a:defRPr/>
              </a:pPr>
              <a:r>
                <a:rPr lang="en-US" sz="800" dirty="0">
                  <a:solidFill>
                    <a:prstClr val="black"/>
                  </a:solidFill>
                  <a:latin typeface="Arial" panose="020B0604020202020204" pitchFamily="34" charset="0"/>
                  <a:cs typeface="Arial" panose="020B0604020202020204" pitchFamily="34" charset="0"/>
                </a:rPr>
                <a:t> a RA PAR and uploads </a:t>
              </a:r>
            </a:p>
            <a:p>
              <a:pPr algn="ctr" defTabSz="914377">
                <a:defRPr/>
              </a:pPr>
              <a:r>
                <a:rPr lang="en-US" sz="800" dirty="0">
                  <a:solidFill>
                    <a:prstClr val="black"/>
                  </a:solidFill>
                  <a:latin typeface="Arial" panose="020B0604020202020204" pitchFamily="34" charset="0"/>
                  <a:cs typeface="Arial" panose="020B0604020202020204" pitchFamily="34" charset="0"/>
                </a:rPr>
                <a:t>a Sworn Statement in</a:t>
              </a:r>
            </a:p>
            <a:p>
              <a:pPr algn="ctr" defTabSz="914377">
                <a:defRPr/>
              </a:pPr>
              <a:r>
                <a:rPr lang="en-US" sz="800" dirty="0">
                  <a:solidFill>
                    <a:prstClr val="black"/>
                  </a:solidFill>
                  <a:latin typeface="Arial" panose="020B0604020202020204" pitchFamily="34" charset="0"/>
                  <a:cs typeface="Arial" panose="020B0604020202020204" pitchFamily="34" charset="0"/>
                </a:rPr>
                <a:t> IPPS-A </a:t>
              </a:r>
              <a:endParaRPr sz="800" dirty="0">
                <a:solidFill>
                  <a:prstClr val="black"/>
                </a:solidFill>
                <a:latin typeface="Arial" panose="020B0604020202020204" pitchFamily="34" charset="0"/>
                <a:cs typeface="Arial" panose="020B0604020202020204" pitchFamily="34" charset="0"/>
              </a:endParaRPr>
            </a:p>
          </p:txBody>
        </p:sp>
        <p:sp>
          <p:nvSpPr>
            <p:cNvPr id="10" name="object 34">
              <a:extLst>
                <a:ext uri="{FF2B5EF4-FFF2-40B4-BE49-F238E27FC236}">
                  <a16:creationId xmlns:a16="http://schemas.microsoft.com/office/drawing/2014/main" id="{1EEEB3B9-57C8-4805-386B-B0CD92661A19}"/>
                </a:ext>
              </a:extLst>
            </p:cNvPr>
            <p:cNvSpPr/>
            <p:nvPr/>
          </p:nvSpPr>
          <p:spPr>
            <a:xfrm>
              <a:off x="4253876" y="17476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Immediate commander schedules interview between requestor and chaplain one level higher than the requestor’s unit</a:t>
              </a:r>
              <a:endParaRPr sz="800" dirty="0">
                <a:solidFill>
                  <a:prstClr val="black"/>
                </a:solidFill>
                <a:latin typeface="Arial" panose="020B0604020202020204" pitchFamily="34" charset="0"/>
                <a:cs typeface="Arial" panose="020B0604020202020204" pitchFamily="34" charset="0"/>
              </a:endParaRPr>
            </a:p>
          </p:txBody>
        </p:sp>
        <p:sp>
          <p:nvSpPr>
            <p:cNvPr id="11" name="object 37">
              <a:extLst>
                <a:ext uri="{FF2B5EF4-FFF2-40B4-BE49-F238E27FC236}">
                  <a16:creationId xmlns:a16="http://schemas.microsoft.com/office/drawing/2014/main" id="{B9D514F8-660D-EBBD-FD0F-8DAA3FCDF412}"/>
                </a:ext>
              </a:extLst>
            </p:cNvPr>
            <p:cNvSpPr/>
            <p:nvPr/>
          </p:nvSpPr>
          <p:spPr>
            <a:xfrm>
              <a:off x="6342743" y="3160690"/>
              <a:ext cx="1423806" cy="1198108"/>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12" name="Straight Arrow Connector 11">
              <a:extLst>
                <a:ext uri="{FF2B5EF4-FFF2-40B4-BE49-F238E27FC236}">
                  <a16:creationId xmlns:a16="http://schemas.microsoft.com/office/drawing/2014/main" id="{968D524A-7E1E-2886-281B-DC6D60639AEE}"/>
                </a:ext>
              </a:extLst>
            </p:cNvPr>
            <p:cNvCxnSpPr>
              <a:cxnSpLocks/>
            </p:cNvCxnSpPr>
            <p:nvPr/>
          </p:nvCxnSpPr>
          <p:spPr bwMode="auto">
            <a:xfrm>
              <a:off x="5053438" y="14751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76BCC0AC-06A2-101A-41DE-0BE90938CD9A}"/>
                </a:ext>
              </a:extLst>
            </p:cNvPr>
            <p:cNvCxnSpPr>
              <a:cxnSpLocks/>
            </p:cNvCxnSpPr>
            <p:nvPr/>
          </p:nvCxnSpPr>
          <p:spPr bwMode="auto">
            <a:xfrm>
              <a:off x="5001080" y="27559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F6FD9CAF-EE56-15C8-F622-94167B256C6A}"/>
                </a:ext>
              </a:extLst>
            </p:cNvPr>
            <p:cNvCxnSpPr>
              <a:cxnSpLocks/>
            </p:cNvCxnSpPr>
            <p:nvPr/>
          </p:nvCxnSpPr>
          <p:spPr bwMode="auto">
            <a:xfrm flipV="1">
              <a:off x="7048495" y="4366335"/>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5" name="object 18">
              <a:extLst>
                <a:ext uri="{FF2B5EF4-FFF2-40B4-BE49-F238E27FC236}">
                  <a16:creationId xmlns:a16="http://schemas.microsoft.com/office/drawing/2014/main" id="{CA29FFAE-6A7F-82F3-5210-0320217DD37E}"/>
                </a:ext>
              </a:extLst>
            </p:cNvPr>
            <p:cNvSpPr/>
            <p:nvPr/>
          </p:nvSpPr>
          <p:spPr>
            <a:xfrm>
              <a:off x="6319895" y="1762171"/>
              <a:ext cx="1524906" cy="1198108"/>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records M&amp;RA decision in IPPS-A (approve/disapprove) and Soldier is coded appropriately </a:t>
              </a:r>
            </a:p>
          </p:txBody>
        </p:sp>
        <p:cxnSp>
          <p:nvCxnSpPr>
            <p:cNvPr id="16" name="Straight Arrow Connector 15">
              <a:extLst>
                <a:ext uri="{FF2B5EF4-FFF2-40B4-BE49-F238E27FC236}">
                  <a16:creationId xmlns:a16="http://schemas.microsoft.com/office/drawing/2014/main" id="{F95E6251-00CE-09FD-7815-1ACA5D0F7C56}"/>
                </a:ext>
              </a:extLst>
            </p:cNvPr>
            <p:cNvCxnSpPr>
              <a:cxnSpLocks/>
            </p:cNvCxnSpPr>
            <p:nvPr/>
          </p:nvCxnSpPr>
          <p:spPr bwMode="auto">
            <a:xfrm flipV="1">
              <a:off x="7096668" y="5295839"/>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0EF2BEA4-5F3D-6D80-F35F-F4271D7DB5C0}"/>
                </a:ext>
              </a:extLst>
            </p:cNvPr>
            <p:cNvCxnSpPr>
              <a:cxnSpLocks/>
            </p:cNvCxnSpPr>
            <p:nvPr/>
          </p:nvCxnSpPr>
          <p:spPr bwMode="auto">
            <a:xfrm>
              <a:off x="5823464" y="60762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8" name="object 18">
              <a:extLst>
                <a:ext uri="{FF2B5EF4-FFF2-40B4-BE49-F238E27FC236}">
                  <a16:creationId xmlns:a16="http://schemas.microsoft.com/office/drawing/2014/main" id="{0483979C-61E0-44F6-46B9-A76D661ED433}"/>
                </a:ext>
              </a:extLst>
            </p:cNvPr>
            <p:cNvSpPr/>
            <p:nvPr/>
          </p:nvSpPr>
          <p:spPr>
            <a:xfrm>
              <a:off x="6291319" y="5538471"/>
              <a:ext cx="1582058"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provides approval / disapproval recommendation (memo not required) to the DCS, G-1</a:t>
              </a:r>
            </a:p>
          </p:txBody>
        </p:sp>
        <p:sp>
          <p:nvSpPr>
            <p:cNvPr id="19" name="object 18">
              <a:extLst>
                <a:ext uri="{FF2B5EF4-FFF2-40B4-BE49-F238E27FC236}">
                  <a16:creationId xmlns:a16="http://schemas.microsoft.com/office/drawing/2014/main" id="{A42F7ACB-3DDD-CB0B-6B77-43E26DEF57A8}"/>
                </a:ext>
              </a:extLst>
            </p:cNvPr>
            <p:cNvSpPr/>
            <p:nvPr/>
          </p:nvSpPr>
          <p:spPr>
            <a:xfrm>
              <a:off x="6301721" y="4581524"/>
              <a:ext cx="1582058"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sp>
          <p:nvSpPr>
            <p:cNvPr id="20" name="object 11">
              <a:extLst>
                <a:ext uri="{FF2B5EF4-FFF2-40B4-BE49-F238E27FC236}">
                  <a16:creationId xmlns:a16="http://schemas.microsoft.com/office/drawing/2014/main" id="{F827452B-E774-BDA1-14E5-5B110CFB46B1}"/>
                </a:ext>
              </a:extLst>
            </p:cNvPr>
            <p:cNvSpPr/>
            <p:nvPr/>
          </p:nvSpPr>
          <p:spPr>
            <a:xfrm>
              <a:off x="4210051" y="42825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Immediate commander reviews CH memo and provides a CDR’s recommendation memo in IPPS-A to their O-5 level commander</a:t>
              </a:r>
            </a:p>
          </p:txBody>
        </p:sp>
        <p:cxnSp>
          <p:nvCxnSpPr>
            <p:cNvPr id="21" name="Straight Arrow Connector 20">
              <a:extLst>
                <a:ext uri="{FF2B5EF4-FFF2-40B4-BE49-F238E27FC236}">
                  <a16:creationId xmlns:a16="http://schemas.microsoft.com/office/drawing/2014/main" id="{2125F424-FE56-2FBF-9B7C-8E7D819C4B95}"/>
                </a:ext>
              </a:extLst>
            </p:cNvPr>
            <p:cNvCxnSpPr>
              <a:cxnSpLocks/>
            </p:cNvCxnSpPr>
            <p:nvPr/>
          </p:nvCxnSpPr>
          <p:spPr bwMode="auto">
            <a:xfrm>
              <a:off x="5001080" y="40234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2" name="object 11">
              <a:extLst>
                <a:ext uri="{FF2B5EF4-FFF2-40B4-BE49-F238E27FC236}">
                  <a16:creationId xmlns:a16="http://schemas.microsoft.com/office/drawing/2014/main" id="{26C84B6D-58F8-CD17-8D7C-C6736167CD85}"/>
                </a:ext>
              </a:extLst>
            </p:cNvPr>
            <p:cNvSpPr/>
            <p:nvPr/>
          </p:nvSpPr>
          <p:spPr>
            <a:xfrm>
              <a:off x="4210051" y="55396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O-5 level CDR provides approval / disapproval recommendation in </a:t>
              </a:r>
            </a:p>
            <a:p>
              <a:pPr lvl="0" algn="ctr">
                <a:defRPr/>
              </a:pPr>
              <a:r>
                <a:rPr lang="en-US" sz="800" dirty="0">
                  <a:solidFill>
                    <a:prstClr val="black"/>
                  </a:solidFill>
                  <a:latin typeface="Arial" panose="020B0604020202020204" pitchFamily="34" charset="0"/>
                  <a:cs typeface="Arial" panose="020B0604020202020204" pitchFamily="34" charset="0"/>
                </a:rPr>
                <a:t>IPPS-A (memo not required) to GCMCA</a:t>
              </a:r>
            </a:p>
          </p:txBody>
        </p:sp>
        <p:cxnSp>
          <p:nvCxnSpPr>
            <p:cNvPr id="23" name="Straight Arrow Connector 22">
              <a:extLst>
                <a:ext uri="{FF2B5EF4-FFF2-40B4-BE49-F238E27FC236}">
                  <a16:creationId xmlns:a16="http://schemas.microsoft.com/office/drawing/2014/main" id="{6039E1F0-29A1-1D51-437C-7D8FCC19731F}"/>
                </a:ext>
              </a:extLst>
            </p:cNvPr>
            <p:cNvCxnSpPr>
              <a:cxnSpLocks/>
            </p:cNvCxnSpPr>
            <p:nvPr/>
          </p:nvCxnSpPr>
          <p:spPr bwMode="auto">
            <a:xfrm>
              <a:off x="5001080" y="52805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4" name="Straight Arrow Connector 23">
              <a:extLst>
                <a:ext uri="{FF2B5EF4-FFF2-40B4-BE49-F238E27FC236}">
                  <a16:creationId xmlns:a16="http://schemas.microsoft.com/office/drawing/2014/main" id="{D335271F-BBC9-BF96-B503-18136586F055}"/>
                </a:ext>
              </a:extLst>
            </p:cNvPr>
            <p:cNvCxnSpPr>
              <a:cxnSpLocks/>
            </p:cNvCxnSpPr>
            <p:nvPr/>
          </p:nvCxnSpPr>
          <p:spPr bwMode="auto">
            <a:xfrm flipV="1">
              <a:off x="7047310" y="2949436"/>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5" name="Straight Arrow Connector 24">
              <a:extLst>
                <a:ext uri="{FF2B5EF4-FFF2-40B4-BE49-F238E27FC236}">
                  <a16:creationId xmlns:a16="http://schemas.microsoft.com/office/drawing/2014/main" id="{5CEAC8CD-9FEC-25B6-076A-E259EE74EB02}"/>
                </a:ext>
              </a:extLst>
            </p:cNvPr>
            <p:cNvCxnSpPr>
              <a:cxnSpLocks/>
            </p:cNvCxnSpPr>
            <p:nvPr/>
          </p:nvCxnSpPr>
          <p:spPr bwMode="auto">
            <a:xfrm flipV="1">
              <a:off x="7028260" y="1551971"/>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6" name="object 18">
              <a:extLst>
                <a:ext uri="{FF2B5EF4-FFF2-40B4-BE49-F238E27FC236}">
                  <a16:creationId xmlns:a16="http://schemas.microsoft.com/office/drawing/2014/main" id="{49A04007-5A0B-A413-0B5B-8251088EE4F8}"/>
                </a:ext>
              </a:extLst>
            </p:cNvPr>
            <p:cNvSpPr/>
            <p:nvPr/>
          </p:nvSpPr>
          <p:spPr>
            <a:xfrm>
              <a:off x="6284856" y="833083"/>
              <a:ext cx="1524906"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Completed PAR is automatically sent to iPERMS</a:t>
              </a:r>
            </a:p>
          </p:txBody>
        </p:sp>
      </p:grpSp>
      <p:sp>
        <p:nvSpPr>
          <p:cNvPr id="27" name="TextBox 26">
            <a:extLst>
              <a:ext uri="{FF2B5EF4-FFF2-40B4-BE49-F238E27FC236}">
                <a16:creationId xmlns:a16="http://schemas.microsoft.com/office/drawing/2014/main" id="{761F48FA-F2D3-AEEE-6D9D-516369D3F0E8}"/>
              </a:ext>
            </a:extLst>
          </p:cNvPr>
          <p:cNvSpPr txBox="1"/>
          <p:nvPr/>
        </p:nvSpPr>
        <p:spPr>
          <a:xfrm>
            <a:off x="4087393" y="5395065"/>
            <a:ext cx="3943503" cy="1215717"/>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defTabSz="685800">
              <a:tabLst>
                <a:tab pos="115888" algn="l"/>
                <a:tab pos="171450" algn="l"/>
              </a:tabLst>
              <a:defRPr/>
            </a:pPr>
            <a:r>
              <a:rPr lang="en-US" sz="900" dirty="0">
                <a:solidFill>
                  <a:prstClr val="black"/>
                </a:solidFill>
                <a:latin typeface="Arial" panose="020B0604020202020204" pitchFamily="34" charset="0"/>
                <a:cs typeface="Arial" panose="020B0604020202020204" pitchFamily="34" charset="0"/>
              </a:rPr>
              <a:t>1) All ARNG requests will be processed by the member’s State, including those on T10 orders (i.e., assigned to NGB, Mobilized, etc.)</a:t>
            </a:r>
          </a:p>
          <a:p>
            <a:pPr defTabSz="685800">
              <a:tabLst>
                <a:tab pos="171450" algn="l"/>
              </a:tabLst>
              <a:defRPr/>
            </a:pPr>
            <a:r>
              <a:rPr lang="en-US" sz="900" dirty="0">
                <a:solidFill>
                  <a:prstClr val="black"/>
                </a:solidFill>
                <a:latin typeface="Arial" panose="020B0604020202020204" pitchFamily="34" charset="0"/>
                <a:cs typeface="Arial" panose="020B0604020202020204" pitchFamily="34" charset="0"/>
              </a:rPr>
              <a:t>2) Initial notifications to ARNG-HRH / HQDA are no longer required</a:t>
            </a:r>
          </a:p>
          <a:p>
            <a:r>
              <a:rPr lang="en-US" sz="900" dirty="0">
                <a:latin typeface="Arial" panose="020B0604020202020204" pitchFamily="34" charset="0"/>
                <a:cs typeface="Arial" panose="020B0604020202020204" pitchFamily="34" charset="0"/>
              </a:rPr>
              <a:t>3) RA requests for ARNG personnel will process through ARNG (even if assigned to NGB HQ).</a:t>
            </a:r>
          </a:p>
          <a:p>
            <a:r>
              <a:rPr lang="en-US" sz="900" dirty="0">
                <a:latin typeface="Arial" panose="020B0604020202020204" pitchFamily="34" charset="0"/>
                <a:cs typeface="Arial" panose="020B0604020202020204" pitchFamily="34" charset="0"/>
              </a:rPr>
              <a:t> 4) Legal review is no longer mandated at unit level.  This will occur at HQDA.</a:t>
            </a:r>
          </a:p>
        </p:txBody>
      </p:sp>
      <p:sp>
        <p:nvSpPr>
          <p:cNvPr id="50" name="TextBox 49">
            <a:extLst>
              <a:ext uri="{FF2B5EF4-FFF2-40B4-BE49-F238E27FC236}">
                <a16:creationId xmlns:a16="http://schemas.microsoft.com/office/drawing/2014/main" id="{CB8A206B-4CD8-E9DF-4D16-077E3823D681}"/>
              </a:ext>
            </a:extLst>
          </p:cNvPr>
          <p:cNvSpPr txBox="1"/>
          <p:nvPr/>
        </p:nvSpPr>
        <p:spPr>
          <a:xfrm>
            <a:off x="8030896" y="5400675"/>
            <a:ext cx="4227778" cy="1215717"/>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900" dirty="0">
                <a:latin typeface="Arial" panose="020B0604020202020204" pitchFamily="34" charset="0"/>
                <a:cs typeface="Arial" panose="020B0604020202020204" pitchFamily="34" charset="0"/>
              </a:rPr>
              <a:t> The GCMCA’s G-1 will transmit the PAR to the USARC G-1.</a:t>
            </a:r>
          </a:p>
          <a:p>
            <a:pPr>
              <a:buFont typeface="+mj-lt"/>
              <a:buAutoNum type="arabicParenR"/>
            </a:pPr>
            <a:r>
              <a:rPr lang="en-US" sz="900" dirty="0">
                <a:latin typeface="Arial" panose="020B0604020202020204" pitchFamily="34" charset="0"/>
                <a:cs typeface="Arial" panose="020B0604020202020204" pitchFamily="34" charset="0"/>
              </a:rPr>
              <a:t> The USARC G-1 will transmit the PAR via the RA UDL in IPPS-A for processing to the DCS, G-1.</a:t>
            </a:r>
          </a:p>
          <a:p>
            <a:pPr>
              <a:buFont typeface="+mj-lt"/>
              <a:buAutoNum type="arabicParenR"/>
            </a:pPr>
            <a:r>
              <a:rPr lang="en-US" sz="900" dirty="0">
                <a:latin typeface="Arial" panose="020B0604020202020204" pitchFamily="34" charset="0"/>
                <a:cs typeface="Arial" panose="020B0604020202020204" pitchFamily="34" charset="0"/>
              </a:rPr>
              <a:t> RA requests for USAR personnel will process through USARC (even if assigned to OCAR HQ).</a:t>
            </a:r>
          </a:p>
          <a:p>
            <a:pPr>
              <a:buFont typeface="+mj-lt"/>
              <a:buAutoNum type="arabicParenR"/>
            </a:pPr>
            <a:r>
              <a:rPr lang="en-US" sz="900" dirty="0">
                <a:latin typeface="Arial" panose="020B0604020202020204" pitchFamily="34" charset="0"/>
                <a:cs typeface="Arial" panose="020B0604020202020204" pitchFamily="34" charset="0"/>
              </a:rPr>
              <a:t> ADOS and IMAs will process RA requests through the unit they are attached to. </a:t>
            </a:r>
          </a:p>
        </p:txBody>
      </p:sp>
      <p:grpSp>
        <p:nvGrpSpPr>
          <p:cNvPr id="51" name="Group 50">
            <a:extLst>
              <a:ext uri="{FF2B5EF4-FFF2-40B4-BE49-F238E27FC236}">
                <a16:creationId xmlns:a16="http://schemas.microsoft.com/office/drawing/2014/main" id="{794639F4-75D5-68FF-9658-1DCDB64B3667}"/>
              </a:ext>
            </a:extLst>
          </p:cNvPr>
          <p:cNvGrpSpPr/>
          <p:nvPr/>
        </p:nvGrpSpPr>
        <p:grpSpPr>
          <a:xfrm>
            <a:off x="8211362" y="627577"/>
            <a:ext cx="3743681" cy="4811327"/>
            <a:chOff x="4258485" y="686688"/>
            <a:chExt cx="4762134" cy="5865853"/>
          </a:xfrm>
        </p:grpSpPr>
        <p:sp>
          <p:nvSpPr>
            <p:cNvPr id="52" name="object 11">
              <a:extLst>
                <a:ext uri="{FF2B5EF4-FFF2-40B4-BE49-F238E27FC236}">
                  <a16:creationId xmlns:a16="http://schemas.microsoft.com/office/drawing/2014/main" id="{D9AD2AD8-EE9F-EF7A-F40F-2A7C717E9B67}"/>
                </a:ext>
              </a:extLst>
            </p:cNvPr>
            <p:cNvSpPr/>
            <p:nvPr/>
          </p:nvSpPr>
          <p:spPr>
            <a:xfrm>
              <a:off x="4258485" y="29769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endParaRPr sz="800" dirty="0">
                <a:solidFill>
                  <a:prstClr val="black"/>
                </a:solidFill>
                <a:latin typeface="Arial" panose="020B0604020202020204" pitchFamily="34" charset="0"/>
                <a:cs typeface="Arial" panose="020B0604020202020204" pitchFamily="34" charset="0"/>
              </a:endParaRPr>
            </a:p>
          </p:txBody>
        </p:sp>
        <p:sp>
          <p:nvSpPr>
            <p:cNvPr id="53" name="object 20">
              <a:extLst>
                <a:ext uri="{FF2B5EF4-FFF2-40B4-BE49-F238E27FC236}">
                  <a16:creationId xmlns:a16="http://schemas.microsoft.com/office/drawing/2014/main" id="{7D27F775-C169-E32F-9477-F6C43017A943}"/>
                </a:ext>
              </a:extLst>
            </p:cNvPr>
            <p:cNvSpPr/>
            <p:nvPr/>
          </p:nvSpPr>
          <p:spPr>
            <a:xfrm>
              <a:off x="4331848" y="686688"/>
              <a:ext cx="1540050"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Soldier submits</a:t>
              </a:r>
            </a:p>
            <a:p>
              <a:pPr algn="ctr" defTabSz="914377">
                <a:defRPr/>
              </a:pPr>
              <a:r>
                <a:rPr lang="en-US" sz="800" dirty="0">
                  <a:solidFill>
                    <a:prstClr val="black"/>
                  </a:solidFill>
                  <a:latin typeface="Arial" panose="020B0604020202020204" pitchFamily="34" charset="0"/>
                  <a:cs typeface="Arial" panose="020B0604020202020204" pitchFamily="34" charset="0"/>
                </a:rPr>
                <a:t> a RA PAR and uploads </a:t>
              </a:r>
            </a:p>
            <a:p>
              <a:pPr algn="ctr" defTabSz="914377">
                <a:defRPr/>
              </a:pPr>
              <a:r>
                <a:rPr lang="en-US" sz="800" dirty="0">
                  <a:solidFill>
                    <a:prstClr val="black"/>
                  </a:solidFill>
                  <a:latin typeface="Arial" panose="020B0604020202020204" pitchFamily="34" charset="0"/>
                  <a:cs typeface="Arial" panose="020B0604020202020204" pitchFamily="34" charset="0"/>
                </a:rPr>
                <a:t>a Sworn Statement in</a:t>
              </a:r>
            </a:p>
            <a:p>
              <a:pPr algn="ctr" defTabSz="914377">
                <a:defRPr/>
              </a:pPr>
              <a:r>
                <a:rPr lang="en-US" sz="800" dirty="0">
                  <a:solidFill>
                    <a:prstClr val="black"/>
                  </a:solidFill>
                  <a:latin typeface="Arial" panose="020B0604020202020204" pitchFamily="34" charset="0"/>
                  <a:cs typeface="Arial" panose="020B0604020202020204" pitchFamily="34" charset="0"/>
                </a:rPr>
                <a:t> IPPS-A </a:t>
              </a:r>
            </a:p>
          </p:txBody>
        </p:sp>
        <p:sp>
          <p:nvSpPr>
            <p:cNvPr id="54" name="object 34">
              <a:extLst>
                <a:ext uri="{FF2B5EF4-FFF2-40B4-BE49-F238E27FC236}">
                  <a16:creationId xmlns:a16="http://schemas.microsoft.com/office/drawing/2014/main" id="{D7D79625-7795-AFEB-1707-1B73AD5E0BD5}"/>
                </a:ext>
              </a:extLst>
            </p:cNvPr>
            <p:cNvSpPr/>
            <p:nvPr/>
          </p:nvSpPr>
          <p:spPr>
            <a:xfrm>
              <a:off x="430231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Immediate commander schedules interview between requestor and chaplain one level higher than the requestor’s unit</a:t>
              </a:r>
              <a:endParaRPr sz="800" dirty="0">
                <a:solidFill>
                  <a:prstClr val="black"/>
                </a:solidFill>
                <a:latin typeface="Arial" panose="020B0604020202020204" pitchFamily="34" charset="0"/>
                <a:cs typeface="Arial" panose="020B0604020202020204" pitchFamily="34" charset="0"/>
              </a:endParaRPr>
            </a:p>
          </p:txBody>
        </p:sp>
        <p:sp>
          <p:nvSpPr>
            <p:cNvPr id="55" name="object 37">
              <a:extLst>
                <a:ext uri="{FF2B5EF4-FFF2-40B4-BE49-F238E27FC236}">
                  <a16:creationId xmlns:a16="http://schemas.microsoft.com/office/drawing/2014/main" id="{4D7081D3-3564-3D7B-38A5-714B3A87895A}"/>
                </a:ext>
              </a:extLst>
            </p:cNvPr>
            <p:cNvSpPr/>
            <p:nvPr/>
          </p:nvSpPr>
          <p:spPr>
            <a:xfrm>
              <a:off x="6391177" y="2189140"/>
              <a:ext cx="1423806" cy="1198108"/>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56" name="Straight Arrow Connector 55">
              <a:extLst>
                <a:ext uri="{FF2B5EF4-FFF2-40B4-BE49-F238E27FC236}">
                  <a16:creationId xmlns:a16="http://schemas.microsoft.com/office/drawing/2014/main" id="{6D1081EF-7E1B-4854-DF9E-313267E3AC18}"/>
                </a:ext>
              </a:extLst>
            </p:cNvPr>
            <p:cNvCxnSpPr>
              <a:cxnSpLocks/>
            </p:cNvCxnSpPr>
            <p:nvPr/>
          </p:nvCxnSpPr>
          <p:spPr bwMode="auto">
            <a:xfrm>
              <a:off x="5101872"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7" name="Straight Arrow Connector 56">
              <a:extLst>
                <a:ext uri="{FF2B5EF4-FFF2-40B4-BE49-F238E27FC236}">
                  <a16:creationId xmlns:a16="http://schemas.microsoft.com/office/drawing/2014/main" id="{C92690B0-6E23-7E58-BB08-DD2B64E8B359}"/>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8" name="Straight Arrow Connector 57">
              <a:extLst>
                <a:ext uri="{FF2B5EF4-FFF2-40B4-BE49-F238E27FC236}">
                  <a16:creationId xmlns:a16="http://schemas.microsoft.com/office/drawing/2014/main" id="{EBB9EA82-314F-7A09-5EB0-8428B1AE27A2}"/>
                </a:ext>
              </a:extLst>
            </p:cNvPr>
            <p:cNvCxnSpPr>
              <a:cxnSpLocks/>
            </p:cNvCxnSpPr>
            <p:nvPr/>
          </p:nvCxnSpPr>
          <p:spPr bwMode="auto">
            <a:xfrm flipV="1">
              <a:off x="7096929" y="3394785"/>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9" name="object 18">
              <a:extLst>
                <a:ext uri="{FF2B5EF4-FFF2-40B4-BE49-F238E27FC236}">
                  <a16:creationId xmlns:a16="http://schemas.microsoft.com/office/drawing/2014/main" id="{ECF8A7AE-5F09-BF1E-6A31-801A790C7AFA}"/>
                </a:ext>
              </a:extLst>
            </p:cNvPr>
            <p:cNvSpPr/>
            <p:nvPr/>
          </p:nvSpPr>
          <p:spPr>
            <a:xfrm>
              <a:off x="6368329" y="790621"/>
              <a:ext cx="1524906" cy="1198108"/>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DCS-G1 records M&amp;RA decision in IPPS-A (approve/disapprove) and Soldier is coded appropriately </a:t>
              </a:r>
            </a:p>
          </p:txBody>
        </p:sp>
        <p:cxnSp>
          <p:nvCxnSpPr>
            <p:cNvPr id="60" name="Straight Arrow Connector 59">
              <a:extLst>
                <a:ext uri="{FF2B5EF4-FFF2-40B4-BE49-F238E27FC236}">
                  <a16:creationId xmlns:a16="http://schemas.microsoft.com/office/drawing/2014/main" id="{F8612257-1764-EB25-9530-2F8D9F6A07A3}"/>
                </a:ext>
              </a:extLst>
            </p:cNvPr>
            <p:cNvCxnSpPr>
              <a:cxnSpLocks/>
            </p:cNvCxnSpPr>
            <p:nvPr/>
          </p:nvCxnSpPr>
          <p:spPr bwMode="auto">
            <a:xfrm flipV="1">
              <a:off x="7145102" y="5314888"/>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1" name="Straight Arrow Connector 60">
              <a:extLst>
                <a:ext uri="{FF2B5EF4-FFF2-40B4-BE49-F238E27FC236}">
                  <a16:creationId xmlns:a16="http://schemas.microsoft.com/office/drawing/2014/main" id="{2498FBA4-DB2C-54AE-F476-E7A733B42FC4}"/>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2" name="object 18">
              <a:extLst>
                <a:ext uri="{FF2B5EF4-FFF2-40B4-BE49-F238E27FC236}">
                  <a16:creationId xmlns:a16="http://schemas.microsoft.com/office/drawing/2014/main" id="{F30C720B-F45C-E98E-3736-CB53EB52F3D4}"/>
                </a:ext>
              </a:extLst>
            </p:cNvPr>
            <p:cNvSpPr/>
            <p:nvPr/>
          </p:nvSpPr>
          <p:spPr>
            <a:xfrm>
              <a:off x="6339752" y="5534661"/>
              <a:ext cx="1610630"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(or first GO) provides approval / disapproval recommendation (memo not required) to the USARC G-1</a:t>
              </a:r>
            </a:p>
          </p:txBody>
        </p:sp>
        <p:sp>
          <p:nvSpPr>
            <p:cNvPr id="63" name="object 18">
              <a:extLst>
                <a:ext uri="{FF2B5EF4-FFF2-40B4-BE49-F238E27FC236}">
                  <a16:creationId xmlns:a16="http://schemas.microsoft.com/office/drawing/2014/main" id="{4E78B5D9-21F5-F1EA-B858-891C64F002F7}"/>
                </a:ext>
              </a:extLst>
            </p:cNvPr>
            <p:cNvSpPr/>
            <p:nvPr/>
          </p:nvSpPr>
          <p:spPr>
            <a:xfrm>
              <a:off x="6350155" y="3609974"/>
              <a:ext cx="1582058"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sp>
          <p:nvSpPr>
            <p:cNvPr id="64" name="object 11">
              <a:extLst>
                <a:ext uri="{FF2B5EF4-FFF2-40B4-BE49-F238E27FC236}">
                  <a16:creationId xmlns:a16="http://schemas.microsoft.com/office/drawing/2014/main" id="{703ACBFA-D9B0-EEA7-D49E-E6F3F9A86AA9}"/>
                </a:ext>
              </a:extLst>
            </p:cNvPr>
            <p:cNvSpPr/>
            <p:nvPr/>
          </p:nvSpPr>
          <p:spPr>
            <a:xfrm>
              <a:off x="4258485" y="42444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Immediate commander </a:t>
              </a:r>
            </a:p>
            <a:p>
              <a:pPr lvl="0" algn="ctr">
                <a:defRPr/>
              </a:pPr>
              <a:r>
                <a:rPr lang="en-US" sz="800" dirty="0">
                  <a:solidFill>
                    <a:prstClr val="black"/>
                  </a:solidFill>
                  <a:latin typeface="Arial" panose="020B0604020202020204" pitchFamily="34" charset="0"/>
                  <a:cs typeface="Arial" panose="020B0604020202020204" pitchFamily="34" charset="0"/>
                </a:rPr>
                <a:t>reviews CH memo and </a:t>
              </a:r>
            </a:p>
            <a:p>
              <a:pPr lvl="0" algn="ctr">
                <a:defRPr/>
              </a:pPr>
              <a:r>
                <a:rPr lang="en-US" sz="800" dirty="0">
                  <a:solidFill>
                    <a:prstClr val="black"/>
                  </a:solidFill>
                  <a:latin typeface="Arial" panose="020B0604020202020204" pitchFamily="34" charset="0"/>
                  <a:cs typeface="Arial" panose="020B0604020202020204" pitchFamily="34" charset="0"/>
                </a:rPr>
                <a:t>provides a CDR’s recommendation memo in IPPS-A to their O-5 level commander</a:t>
              </a:r>
            </a:p>
          </p:txBody>
        </p:sp>
        <p:cxnSp>
          <p:nvCxnSpPr>
            <p:cNvPr id="65" name="Straight Arrow Connector 64">
              <a:extLst>
                <a:ext uri="{FF2B5EF4-FFF2-40B4-BE49-F238E27FC236}">
                  <a16:creationId xmlns:a16="http://schemas.microsoft.com/office/drawing/2014/main" id="{5BC286D0-F240-E8D2-6F1A-E76C0D54268A}"/>
                </a:ext>
              </a:extLst>
            </p:cNvPr>
            <p:cNvCxnSpPr>
              <a:cxnSpLocks/>
            </p:cNvCxnSpPr>
            <p:nvPr/>
          </p:nvCxnSpPr>
          <p:spPr bwMode="auto">
            <a:xfrm>
              <a:off x="5049514" y="39853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6" name="object 11">
              <a:extLst>
                <a:ext uri="{FF2B5EF4-FFF2-40B4-BE49-F238E27FC236}">
                  <a16:creationId xmlns:a16="http://schemas.microsoft.com/office/drawing/2014/main" id="{3790CF16-9A05-5725-84EF-2CF08C37FE07}"/>
                </a:ext>
              </a:extLst>
            </p:cNvPr>
            <p:cNvSpPr/>
            <p:nvPr/>
          </p:nvSpPr>
          <p:spPr>
            <a:xfrm>
              <a:off x="4258485" y="55015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O-5 level CDR provides approval / disapproval recommendation in </a:t>
              </a:r>
            </a:p>
            <a:p>
              <a:pPr lvl="0" algn="ctr">
                <a:defRPr/>
              </a:pPr>
              <a:r>
                <a:rPr lang="en-US" sz="800" dirty="0">
                  <a:solidFill>
                    <a:prstClr val="black"/>
                  </a:solidFill>
                  <a:latin typeface="Arial" panose="020B0604020202020204" pitchFamily="34" charset="0"/>
                  <a:cs typeface="Arial" panose="020B0604020202020204" pitchFamily="34" charset="0"/>
                </a:rPr>
                <a:t>IPPS-A (memo not required)</a:t>
              </a:r>
            </a:p>
            <a:p>
              <a:pPr lvl="0" algn="ctr">
                <a:defRPr/>
              </a:pPr>
              <a:r>
                <a:rPr lang="en-US" sz="800" dirty="0">
                  <a:solidFill>
                    <a:prstClr val="black"/>
                  </a:solidFill>
                  <a:latin typeface="Arial" panose="020B0604020202020204" pitchFamily="34" charset="0"/>
                  <a:cs typeface="Arial" panose="020B0604020202020204" pitchFamily="34" charset="0"/>
                </a:rPr>
                <a:t> to GCMCA (or first GO)</a:t>
              </a:r>
            </a:p>
          </p:txBody>
        </p:sp>
        <p:cxnSp>
          <p:nvCxnSpPr>
            <p:cNvPr id="67" name="Straight Arrow Connector 66">
              <a:extLst>
                <a:ext uri="{FF2B5EF4-FFF2-40B4-BE49-F238E27FC236}">
                  <a16:creationId xmlns:a16="http://schemas.microsoft.com/office/drawing/2014/main" id="{9594625F-3B62-65FE-58CC-936CC8B8FF49}"/>
                </a:ext>
              </a:extLst>
            </p:cNvPr>
            <p:cNvCxnSpPr>
              <a:cxnSpLocks/>
            </p:cNvCxnSpPr>
            <p:nvPr/>
          </p:nvCxnSpPr>
          <p:spPr bwMode="auto">
            <a:xfrm>
              <a:off x="5049514" y="52424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8" name="Straight Arrow Connector 67">
              <a:extLst>
                <a:ext uri="{FF2B5EF4-FFF2-40B4-BE49-F238E27FC236}">
                  <a16:creationId xmlns:a16="http://schemas.microsoft.com/office/drawing/2014/main" id="{CDFECEA1-91A4-21DE-1EE2-A4D91B337505}"/>
                </a:ext>
              </a:extLst>
            </p:cNvPr>
            <p:cNvCxnSpPr>
              <a:cxnSpLocks/>
            </p:cNvCxnSpPr>
            <p:nvPr/>
          </p:nvCxnSpPr>
          <p:spPr bwMode="auto">
            <a:xfrm flipV="1">
              <a:off x="7108251" y="1965900"/>
              <a:ext cx="0" cy="21020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9" name="object 18">
              <a:extLst>
                <a:ext uri="{FF2B5EF4-FFF2-40B4-BE49-F238E27FC236}">
                  <a16:creationId xmlns:a16="http://schemas.microsoft.com/office/drawing/2014/main" id="{62ADD79F-E956-5E35-4076-522595824F4B}"/>
                </a:ext>
              </a:extLst>
            </p:cNvPr>
            <p:cNvSpPr/>
            <p:nvPr/>
          </p:nvSpPr>
          <p:spPr>
            <a:xfrm>
              <a:off x="7932213" y="1400553"/>
              <a:ext cx="1088406" cy="79608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Completed PAR is automatically sent to iPERMS</a:t>
              </a:r>
            </a:p>
          </p:txBody>
        </p:sp>
        <p:cxnSp>
          <p:nvCxnSpPr>
            <p:cNvPr id="70" name="Straight Arrow Connector 69">
              <a:extLst>
                <a:ext uri="{FF2B5EF4-FFF2-40B4-BE49-F238E27FC236}">
                  <a16:creationId xmlns:a16="http://schemas.microsoft.com/office/drawing/2014/main" id="{849F9BC5-DBFE-B238-9C82-9FECAB723465}"/>
                </a:ext>
              </a:extLst>
            </p:cNvPr>
            <p:cNvCxnSpPr>
              <a:cxnSpLocks/>
            </p:cNvCxnSpPr>
            <p:nvPr/>
          </p:nvCxnSpPr>
          <p:spPr bwMode="auto">
            <a:xfrm flipV="1">
              <a:off x="7126339" y="4307245"/>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1" name="object 18">
              <a:extLst>
                <a:ext uri="{FF2B5EF4-FFF2-40B4-BE49-F238E27FC236}">
                  <a16:creationId xmlns:a16="http://schemas.microsoft.com/office/drawing/2014/main" id="{EA3B4ED0-C8E5-9EA5-8DDB-D0A0FE68048F}"/>
                </a:ext>
              </a:extLst>
            </p:cNvPr>
            <p:cNvSpPr/>
            <p:nvPr/>
          </p:nvSpPr>
          <p:spPr>
            <a:xfrm>
              <a:off x="6356244" y="4493787"/>
              <a:ext cx="1582058" cy="848354"/>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USARC G-1 receives request and processes to DCS, G-1 for decision (memo not required)</a:t>
              </a:r>
            </a:p>
          </p:txBody>
        </p:sp>
        <p:cxnSp>
          <p:nvCxnSpPr>
            <p:cNvPr id="72" name="Straight Arrow Connector 71">
              <a:extLst>
                <a:ext uri="{FF2B5EF4-FFF2-40B4-BE49-F238E27FC236}">
                  <a16:creationId xmlns:a16="http://schemas.microsoft.com/office/drawing/2014/main" id="{CF813A59-2F0D-EF3C-BF79-34271256638E}"/>
                </a:ext>
              </a:extLst>
            </p:cNvPr>
            <p:cNvCxnSpPr>
              <a:cxnSpLocks/>
            </p:cNvCxnSpPr>
            <p:nvPr/>
          </p:nvCxnSpPr>
          <p:spPr bwMode="auto">
            <a:xfrm>
              <a:off x="7893235" y="1304205"/>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cxnSp>
        <p:nvCxnSpPr>
          <p:cNvPr id="2" name="Straight Connector 1">
            <a:extLst>
              <a:ext uri="{FF2B5EF4-FFF2-40B4-BE49-F238E27FC236}">
                <a16:creationId xmlns:a16="http://schemas.microsoft.com/office/drawing/2014/main" id="{2E22F89C-826F-F5C8-CD8B-90D682FF35BC}"/>
              </a:ext>
            </a:extLst>
          </p:cNvPr>
          <p:cNvCxnSpPr>
            <a:cxnSpLocks/>
          </p:cNvCxnSpPr>
          <p:nvPr/>
        </p:nvCxnSpPr>
        <p:spPr>
          <a:xfrm>
            <a:off x="522391" y="561725"/>
            <a:ext cx="11501356"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3535EDAE-B98A-64D4-1A11-F1D17DCCB5AE}"/>
              </a:ext>
            </a:extLst>
          </p:cNvPr>
          <p:cNvCxnSpPr>
            <a:cxnSpLocks/>
          </p:cNvCxnSpPr>
          <p:nvPr/>
        </p:nvCxnSpPr>
        <p:spPr bwMode="auto">
          <a:xfrm flipV="1">
            <a:off x="6406520" y="3104407"/>
            <a:ext cx="0" cy="17517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3" name="object 18">
            <a:extLst>
              <a:ext uri="{FF2B5EF4-FFF2-40B4-BE49-F238E27FC236}">
                <a16:creationId xmlns:a16="http://schemas.microsoft.com/office/drawing/2014/main" id="{722A4DE4-507E-532F-5422-E784961C846D}"/>
              </a:ext>
            </a:extLst>
          </p:cNvPr>
          <p:cNvSpPr/>
          <p:nvPr/>
        </p:nvSpPr>
        <p:spPr>
          <a:xfrm>
            <a:off x="5768344" y="3298176"/>
            <a:ext cx="1329780" cy="522312"/>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ARNG-HRH-T routes request via RA UDL in IPPS-A to DCS, G-1 for further processing</a:t>
            </a:r>
          </a:p>
        </p:txBody>
      </p:sp>
      <p:grpSp>
        <p:nvGrpSpPr>
          <p:cNvPr id="76" name="Group 75">
            <a:extLst>
              <a:ext uri="{FF2B5EF4-FFF2-40B4-BE49-F238E27FC236}">
                <a16:creationId xmlns:a16="http://schemas.microsoft.com/office/drawing/2014/main" id="{39DE5B1F-3755-413E-7DC0-D6D7DC59A48A}"/>
              </a:ext>
            </a:extLst>
          </p:cNvPr>
          <p:cNvGrpSpPr/>
          <p:nvPr/>
        </p:nvGrpSpPr>
        <p:grpSpPr>
          <a:xfrm>
            <a:off x="4113816" y="597645"/>
            <a:ext cx="3759982" cy="4842245"/>
            <a:chOff x="4167001" y="597645"/>
            <a:chExt cx="3798115" cy="4890741"/>
          </a:xfrm>
        </p:grpSpPr>
        <p:grpSp>
          <p:nvGrpSpPr>
            <p:cNvPr id="28" name="Group 27">
              <a:extLst>
                <a:ext uri="{FF2B5EF4-FFF2-40B4-BE49-F238E27FC236}">
                  <a16:creationId xmlns:a16="http://schemas.microsoft.com/office/drawing/2014/main" id="{786E3440-1B5F-158A-AF6D-42DDC32BCF6C}"/>
                </a:ext>
              </a:extLst>
            </p:cNvPr>
            <p:cNvGrpSpPr/>
            <p:nvPr/>
          </p:nvGrpSpPr>
          <p:grpSpPr>
            <a:xfrm>
              <a:off x="4167001" y="597645"/>
              <a:ext cx="3798115" cy="4890741"/>
              <a:chOff x="4258485" y="650772"/>
              <a:chExt cx="4784722" cy="5868672"/>
            </a:xfrm>
          </p:grpSpPr>
          <p:sp>
            <p:nvSpPr>
              <p:cNvPr id="29" name="object 11">
                <a:extLst>
                  <a:ext uri="{FF2B5EF4-FFF2-40B4-BE49-F238E27FC236}">
                    <a16:creationId xmlns:a16="http://schemas.microsoft.com/office/drawing/2014/main" id="{0DEFB7A5-DB30-2EB3-47B9-182A3E133CFA}"/>
                  </a:ext>
                </a:extLst>
              </p:cNvPr>
              <p:cNvSpPr/>
              <p:nvPr/>
            </p:nvSpPr>
            <p:spPr>
              <a:xfrm>
                <a:off x="4258485" y="29769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endParaRPr sz="800" dirty="0">
                  <a:solidFill>
                    <a:prstClr val="black"/>
                  </a:solidFill>
                  <a:latin typeface="Arial" panose="020B0604020202020204" pitchFamily="34" charset="0"/>
                  <a:cs typeface="Arial" panose="020B0604020202020204" pitchFamily="34" charset="0"/>
                </a:endParaRPr>
              </a:p>
            </p:txBody>
          </p:sp>
          <p:sp>
            <p:nvSpPr>
              <p:cNvPr id="30" name="object 20">
                <a:extLst>
                  <a:ext uri="{FF2B5EF4-FFF2-40B4-BE49-F238E27FC236}">
                    <a16:creationId xmlns:a16="http://schemas.microsoft.com/office/drawing/2014/main" id="{2F8368C3-37A9-8DCE-B350-A39BC9707408}"/>
                  </a:ext>
                </a:extLst>
              </p:cNvPr>
              <p:cNvSpPr/>
              <p:nvPr/>
            </p:nvSpPr>
            <p:spPr>
              <a:xfrm>
                <a:off x="4331848" y="686688"/>
                <a:ext cx="1540050"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Soldier submits</a:t>
                </a:r>
              </a:p>
              <a:p>
                <a:pPr algn="ctr" defTabSz="914377">
                  <a:defRPr/>
                </a:pPr>
                <a:r>
                  <a:rPr lang="en-US" sz="800" dirty="0">
                    <a:solidFill>
                      <a:prstClr val="black"/>
                    </a:solidFill>
                    <a:latin typeface="Arial" panose="020B0604020202020204" pitchFamily="34" charset="0"/>
                    <a:cs typeface="Arial" panose="020B0604020202020204" pitchFamily="34" charset="0"/>
                  </a:rPr>
                  <a:t> a RA PAR and uploads </a:t>
                </a:r>
              </a:p>
              <a:p>
                <a:pPr algn="ctr" defTabSz="914377">
                  <a:defRPr/>
                </a:pPr>
                <a:r>
                  <a:rPr lang="en-US" sz="800" dirty="0">
                    <a:solidFill>
                      <a:prstClr val="black"/>
                    </a:solidFill>
                    <a:latin typeface="Arial" panose="020B0604020202020204" pitchFamily="34" charset="0"/>
                    <a:cs typeface="Arial" panose="020B0604020202020204" pitchFamily="34" charset="0"/>
                  </a:rPr>
                  <a:t>a Sworn Statement in</a:t>
                </a:r>
              </a:p>
              <a:p>
                <a:pPr algn="ctr" defTabSz="914377">
                  <a:defRPr/>
                </a:pPr>
                <a:r>
                  <a:rPr lang="en-US" sz="800" dirty="0">
                    <a:solidFill>
                      <a:prstClr val="black"/>
                    </a:solidFill>
                    <a:latin typeface="Arial" panose="020B0604020202020204" pitchFamily="34" charset="0"/>
                    <a:cs typeface="Arial" panose="020B0604020202020204" pitchFamily="34" charset="0"/>
                  </a:rPr>
                  <a:t> IPPS-A </a:t>
                </a:r>
              </a:p>
            </p:txBody>
          </p:sp>
          <p:sp>
            <p:nvSpPr>
              <p:cNvPr id="31" name="object 34">
                <a:extLst>
                  <a:ext uri="{FF2B5EF4-FFF2-40B4-BE49-F238E27FC236}">
                    <a16:creationId xmlns:a16="http://schemas.microsoft.com/office/drawing/2014/main" id="{D43A652D-3A81-4DA1-8DEC-70CF6922E46E}"/>
                  </a:ext>
                </a:extLst>
              </p:cNvPr>
              <p:cNvSpPr/>
              <p:nvPr/>
            </p:nvSpPr>
            <p:spPr>
              <a:xfrm>
                <a:off x="430231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Immediate commander schedules interview between requestor and chaplain one level higher than the requestor’s unit</a:t>
                </a:r>
                <a:endParaRPr sz="800" dirty="0">
                  <a:solidFill>
                    <a:prstClr val="black"/>
                  </a:solidFill>
                  <a:latin typeface="Arial" panose="020B0604020202020204" pitchFamily="34" charset="0"/>
                  <a:cs typeface="Arial" panose="020B0604020202020204" pitchFamily="34" charset="0"/>
                </a:endParaRPr>
              </a:p>
            </p:txBody>
          </p:sp>
          <p:sp>
            <p:nvSpPr>
              <p:cNvPr id="32" name="object 37">
                <a:extLst>
                  <a:ext uri="{FF2B5EF4-FFF2-40B4-BE49-F238E27FC236}">
                    <a16:creationId xmlns:a16="http://schemas.microsoft.com/office/drawing/2014/main" id="{AE4353BC-876E-CBEF-7C2D-190A211198BE}"/>
                  </a:ext>
                </a:extLst>
              </p:cNvPr>
              <p:cNvSpPr/>
              <p:nvPr/>
            </p:nvSpPr>
            <p:spPr>
              <a:xfrm>
                <a:off x="6494445" y="1952479"/>
                <a:ext cx="1320538" cy="909593"/>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33" name="Straight Arrow Connector 32">
                <a:extLst>
                  <a:ext uri="{FF2B5EF4-FFF2-40B4-BE49-F238E27FC236}">
                    <a16:creationId xmlns:a16="http://schemas.microsoft.com/office/drawing/2014/main" id="{497A1BDF-A362-E41F-1A99-E9722FFDA39A}"/>
                  </a:ext>
                </a:extLst>
              </p:cNvPr>
              <p:cNvCxnSpPr>
                <a:cxnSpLocks/>
              </p:cNvCxnSpPr>
              <p:nvPr/>
            </p:nvCxnSpPr>
            <p:spPr bwMode="auto">
              <a:xfrm>
                <a:off x="5101872"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4" name="Straight Arrow Connector 33">
                <a:extLst>
                  <a:ext uri="{FF2B5EF4-FFF2-40B4-BE49-F238E27FC236}">
                    <a16:creationId xmlns:a16="http://schemas.microsoft.com/office/drawing/2014/main" id="{D00EB027-DE19-533D-3F12-0A9D9BD90AC7}"/>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5" name="Straight Arrow Connector 34">
                <a:extLst>
                  <a:ext uri="{FF2B5EF4-FFF2-40B4-BE49-F238E27FC236}">
                    <a16:creationId xmlns:a16="http://schemas.microsoft.com/office/drawing/2014/main" id="{41AA5E67-FA91-1CEE-F40E-EAADB85CC3D7}"/>
                  </a:ext>
                </a:extLst>
              </p:cNvPr>
              <p:cNvCxnSpPr>
                <a:cxnSpLocks/>
              </p:cNvCxnSpPr>
              <p:nvPr/>
            </p:nvCxnSpPr>
            <p:spPr bwMode="auto">
              <a:xfrm flipV="1">
                <a:off x="7108222" y="2856911"/>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6" name="object 18">
                <a:extLst>
                  <a:ext uri="{FF2B5EF4-FFF2-40B4-BE49-F238E27FC236}">
                    <a16:creationId xmlns:a16="http://schemas.microsoft.com/office/drawing/2014/main" id="{27051756-6589-1480-2DB3-71D282D1866D}"/>
                  </a:ext>
                </a:extLst>
              </p:cNvPr>
              <p:cNvSpPr/>
              <p:nvPr/>
            </p:nvSpPr>
            <p:spPr>
              <a:xfrm>
                <a:off x="6362341" y="650772"/>
                <a:ext cx="1474969" cy="1092742"/>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records M&amp;RA decision in IPPS-A (approve/disapprove) and Soldier is coded appropriately </a:t>
                </a:r>
              </a:p>
            </p:txBody>
          </p:sp>
          <p:cxnSp>
            <p:nvCxnSpPr>
              <p:cNvPr id="37" name="Straight Arrow Connector 36">
                <a:extLst>
                  <a:ext uri="{FF2B5EF4-FFF2-40B4-BE49-F238E27FC236}">
                    <a16:creationId xmlns:a16="http://schemas.microsoft.com/office/drawing/2014/main" id="{D5007686-D740-18E7-5EAC-4C76EF938DA1}"/>
                  </a:ext>
                </a:extLst>
              </p:cNvPr>
              <p:cNvCxnSpPr>
                <a:cxnSpLocks/>
              </p:cNvCxnSpPr>
              <p:nvPr/>
            </p:nvCxnSpPr>
            <p:spPr bwMode="auto">
              <a:xfrm flipV="1">
                <a:off x="7207661" y="5279253"/>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8" name="Straight Arrow Connector 37">
                <a:extLst>
                  <a:ext uri="{FF2B5EF4-FFF2-40B4-BE49-F238E27FC236}">
                    <a16:creationId xmlns:a16="http://schemas.microsoft.com/office/drawing/2014/main" id="{BF883A26-6F5F-B83C-66A3-E787F5A8E13A}"/>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9" name="object 18">
                <a:extLst>
                  <a:ext uri="{FF2B5EF4-FFF2-40B4-BE49-F238E27FC236}">
                    <a16:creationId xmlns:a16="http://schemas.microsoft.com/office/drawing/2014/main" id="{9BAF0447-6E36-91C5-9D57-5914BC3BB8A0}"/>
                  </a:ext>
                </a:extLst>
              </p:cNvPr>
              <p:cNvSpPr/>
              <p:nvPr/>
            </p:nvSpPr>
            <p:spPr>
              <a:xfrm>
                <a:off x="6402312" y="5500371"/>
                <a:ext cx="1681196" cy="101787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(or first GO) provides approval / disapproval  recommendation (memo not required) routes to State G1 / RA POC</a:t>
                </a:r>
              </a:p>
            </p:txBody>
          </p:sp>
          <p:sp>
            <p:nvSpPr>
              <p:cNvPr id="40" name="object 18">
                <a:extLst>
                  <a:ext uri="{FF2B5EF4-FFF2-40B4-BE49-F238E27FC236}">
                    <a16:creationId xmlns:a16="http://schemas.microsoft.com/office/drawing/2014/main" id="{6C019820-7D36-3646-D04D-17339C0C3DBF}"/>
                  </a:ext>
                </a:extLst>
              </p:cNvPr>
              <p:cNvSpPr/>
              <p:nvPr/>
            </p:nvSpPr>
            <p:spPr>
              <a:xfrm>
                <a:off x="6361449" y="3072101"/>
                <a:ext cx="1604646" cy="61096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sp>
            <p:nvSpPr>
              <p:cNvPr id="41" name="object 11">
                <a:extLst>
                  <a:ext uri="{FF2B5EF4-FFF2-40B4-BE49-F238E27FC236}">
                    <a16:creationId xmlns:a16="http://schemas.microsoft.com/office/drawing/2014/main" id="{D42FE8C2-F156-75AF-FC9A-9225CFAEFCD2}"/>
                  </a:ext>
                </a:extLst>
              </p:cNvPr>
              <p:cNvSpPr/>
              <p:nvPr/>
            </p:nvSpPr>
            <p:spPr>
              <a:xfrm>
                <a:off x="4258485" y="42444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Immediate commander</a:t>
                </a:r>
              </a:p>
              <a:p>
                <a:pPr lvl="0" algn="ctr">
                  <a:defRPr/>
                </a:pPr>
                <a:r>
                  <a:rPr lang="en-US" sz="800" dirty="0">
                    <a:solidFill>
                      <a:prstClr val="black"/>
                    </a:solidFill>
                    <a:latin typeface="Arial" panose="020B0604020202020204" pitchFamily="34" charset="0"/>
                    <a:cs typeface="Arial" panose="020B0604020202020204" pitchFamily="34" charset="0"/>
                  </a:rPr>
                  <a:t>reviews CH memo and provides a CDR’s recommendation </a:t>
                </a:r>
              </a:p>
              <a:p>
                <a:pPr lvl="0" algn="ctr">
                  <a:defRPr/>
                </a:pPr>
                <a:r>
                  <a:rPr lang="en-US" sz="800" dirty="0">
                    <a:solidFill>
                      <a:prstClr val="black"/>
                    </a:solidFill>
                    <a:latin typeface="Arial" panose="020B0604020202020204" pitchFamily="34" charset="0"/>
                    <a:cs typeface="Arial" panose="020B0604020202020204" pitchFamily="34" charset="0"/>
                  </a:rPr>
                  <a:t>memo in IPPS-A to their </a:t>
                </a:r>
              </a:p>
              <a:p>
                <a:pPr lvl="0" algn="ctr">
                  <a:defRPr/>
                </a:pPr>
                <a:r>
                  <a:rPr lang="en-US" sz="800" dirty="0">
                    <a:solidFill>
                      <a:prstClr val="black"/>
                    </a:solidFill>
                    <a:latin typeface="Arial" panose="020B0604020202020204" pitchFamily="34" charset="0"/>
                    <a:cs typeface="Arial" panose="020B0604020202020204" pitchFamily="34" charset="0"/>
                  </a:rPr>
                  <a:t>O-5 level commander</a:t>
                </a:r>
              </a:p>
            </p:txBody>
          </p:sp>
          <p:cxnSp>
            <p:nvCxnSpPr>
              <p:cNvPr id="42" name="Straight Arrow Connector 41">
                <a:extLst>
                  <a:ext uri="{FF2B5EF4-FFF2-40B4-BE49-F238E27FC236}">
                    <a16:creationId xmlns:a16="http://schemas.microsoft.com/office/drawing/2014/main" id="{D9631D64-A734-E500-D2CA-BD8EB42F2510}"/>
                  </a:ext>
                </a:extLst>
              </p:cNvPr>
              <p:cNvCxnSpPr>
                <a:cxnSpLocks/>
              </p:cNvCxnSpPr>
              <p:nvPr/>
            </p:nvCxnSpPr>
            <p:spPr bwMode="auto">
              <a:xfrm>
                <a:off x="5049514" y="39853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3" name="object 11">
                <a:extLst>
                  <a:ext uri="{FF2B5EF4-FFF2-40B4-BE49-F238E27FC236}">
                    <a16:creationId xmlns:a16="http://schemas.microsoft.com/office/drawing/2014/main" id="{009FB1D2-32DA-4BF2-4F89-D9F93BB0D2F1}"/>
                  </a:ext>
                </a:extLst>
              </p:cNvPr>
              <p:cNvSpPr/>
              <p:nvPr/>
            </p:nvSpPr>
            <p:spPr>
              <a:xfrm>
                <a:off x="4258485" y="55015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O-5 level CDR provides approval / disapproval recommendation in </a:t>
                </a:r>
              </a:p>
              <a:p>
                <a:pPr lvl="0" algn="ctr">
                  <a:defRPr/>
                </a:pPr>
                <a:r>
                  <a:rPr lang="en-US" sz="800" dirty="0">
                    <a:solidFill>
                      <a:prstClr val="black"/>
                    </a:solidFill>
                    <a:latin typeface="Arial" panose="020B0604020202020204" pitchFamily="34" charset="0"/>
                    <a:cs typeface="Arial" panose="020B0604020202020204" pitchFamily="34" charset="0"/>
                  </a:rPr>
                  <a:t>IPPS-A (memo not required)</a:t>
                </a:r>
              </a:p>
              <a:p>
                <a:pPr lvl="0" algn="ctr">
                  <a:defRPr/>
                </a:pPr>
                <a:r>
                  <a:rPr lang="en-US" sz="800" dirty="0">
                    <a:solidFill>
                      <a:prstClr val="black"/>
                    </a:solidFill>
                    <a:latin typeface="Arial" panose="020B0604020202020204" pitchFamily="34" charset="0"/>
                    <a:cs typeface="Arial" panose="020B0604020202020204" pitchFamily="34" charset="0"/>
                  </a:rPr>
                  <a:t> to GCMCA (or first GO)</a:t>
                </a:r>
              </a:p>
            </p:txBody>
          </p:sp>
          <p:cxnSp>
            <p:nvCxnSpPr>
              <p:cNvPr id="44" name="Straight Arrow Connector 43">
                <a:extLst>
                  <a:ext uri="{FF2B5EF4-FFF2-40B4-BE49-F238E27FC236}">
                    <a16:creationId xmlns:a16="http://schemas.microsoft.com/office/drawing/2014/main" id="{DFAF17C1-39EC-D828-926C-65C573350ACD}"/>
                  </a:ext>
                </a:extLst>
              </p:cNvPr>
              <p:cNvCxnSpPr>
                <a:cxnSpLocks/>
              </p:cNvCxnSpPr>
              <p:nvPr/>
            </p:nvCxnSpPr>
            <p:spPr bwMode="auto">
              <a:xfrm>
                <a:off x="5049514" y="52424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5" name="Straight Arrow Connector 44">
                <a:extLst>
                  <a:ext uri="{FF2B5EF4-FFF2-40B4-BE49-F238E27FC236}">
                    <a16:creationId xmlns:a16="http://schemas.microsoft.com/office/drawing/2014/main" id="{C9B77E16-FB87-9865-D657-538A5F3B47C0}"/>
                  </a:ext>
                </a:extLst>
              </p:cNvPr>
              <p:cNvCxnSpPr>
                <a:cxnSpLocks/>
              </p:cNvCxnSpPr>
              <p:nvPr/>
            </p:nvCxnSpPr>
            <p:spPr bwMode="auto">
              <a:xfrm flipV="1">
                <a:off x="7095744" y="1741224"/>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6" name="object 18">
                <a:extLst>
                  <a:ext uri="{FF2B5EF4-FFF2-40B4-BE49-F238E27FC236}">
                    <a16:creationId xmlns:a16="http://schemas.microsoft.com/office/drawing/2014/main" id="{858F2314-9735-E98F-B938-EAB12EB6B14E}"/>
                  </a:ext>
                </a:extLst>
              </p:cNvPr>
              <p:cNvSpPr/>
              <p:nvPr/>
            </p:nvSpPr>
            <p:spPr>
              <a:xfrm>
                <a:off x="7954801" y="1400553"/>
                <a:ext cx="1088406" cy="787531"/>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Completed PAR is automatically sent to iPERMS</a:t>
                </a:r>
              </a:p>
            </p:txBody>
          </p:sp>
          <p:cxnSp>
            <p:nvCxnSpPr>
              <p:cNvPr id="47" name="Straight Arrow Connector 46">
                <a:extLst>
                  <a:ext uri="{FF2B5EF4-FFF2-40B4-BE49-F238E27FC236}">
                    <a16:creationId xmlns:a16="http://schemas.microsoft.com/office/drawing/2014/main" id="{1806BEC4-CA7B-5B89-43BC-4A2D8EE1CA74}"/>
                  </a:ext>
                </a:extLst>
              </p:cNvPr>
              <p:cNvCxnSpPr>
                <a:cxnSpLocks/>
              </p:cNvCxnSpPr>
              <p:nvPr/>
            </p:nvCxnSpPr>
            <p:spPr bwMode="auto">
              <a:xfrm flipV="1">
                <a:off x="7204487" y="4560098"/>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8" name="object 18">
                <a:extLst>
                  <a:ext uri="{FF2B5EF4-FFF2-40B4-BE49-F238E27FC236}">
                    <a16:creationId xmlns:a16="http://schemas.microsoft.com/office/drawing/2014/main" id="{20D22B9B-B5AB-AC89-3363-3DB1A5959915}"/>
                  </a:ext>
                </a:extLst>
              </p:cNvPr>
              <p:cNvSpPr/>
              <p:nvPr/>
            </p:nvSpPr>
            <p:spPr>
              <a:xfrm>
                <a:off x="6385713" y="4762935"/>
                <a:ext cx="1675207" cy="52208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State G1 / RA POC routes request via IPPS-A to ARNG G-1 (HRH-T)</a:t>
                </a:r>
              </a:p>
            </p:txBody>
          </p:sp>
          <p:cxnSp>
            <p:nvCxnSpPr>
              <p:cNvPr id="49" name="Straight Arrow Connector 48">
                <a:extLst>
                  <a:ext uri="{FF2B5EF4-FFF2-40B4-BE49-F238E27FC236}">
                    <a16:creationId xmlns:a16="http://schemas.microsoft.com/office/drawing/2014/main" id="{990D3C3F-167E-4ABC-9EAE-256B397452CC}"/>
                  </a:ext>
                </a:extLst>
              </p:cNvPr>
              <p:cNvCxnSpPr>
                <a:cxnSpLocks/>
              </p:cNvCxnSpPr>
              <p:nvPr/>
            </p:nvCxnSpPr>
            <p:spPr bwMode="auto">
              <a:xfrm>
                <a:off x="7893235" y="1304205"/>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75" name="TextBox 74">
              <a:extLst>
                <a:ext uri="{FF2B5EF4-FFF2-40B4-BE49-F238E27FC236}">
                  <a16:creationId xmlns:a16="http://schemas.microsoft.com/office/drawing/2014/main" id="{9A3B1952-4B2B-D909-2050-DF1F6D9536FF}"/>
                </a:ext>
              </a:extLst>
            </p:cNvPr>
            <p:cNvSpPr txBox="1"/>
            <p:nvPr/>
          </p:nvSpPr>
          <p:spPr>
            <a:xfrm>
              <a:off x="7158685" y="4613383"/>
              <a:ext cx="766559" cy="630942"/>
            </a:xfrm>
            <a:prstGeom prst="rect">
              <a:avLst/>
            </a:prstGeom>
            <a:noFill/>
          </p:spPr>
          <p:txBody>
            <a:bodyPr wrap="square" rtlCol="0">
              <a:spAutoFit/>
            </a:bodyPr>
            <a:lstStyle/>
            <a:p>
              <a:r>
                <a:rPr lang="en-US" sz="700" dirty="0">
                  <a:latin typeface=" Arial"/>
                </a:rPr>
                <a:t>GCMCA will be defined in ARNG guidance</a:t>
              </a:r>
            </a:p>
            <a:p>
              <a:endParaRPr lang="en-US" sz="700" dirty="0">
                <a:latin typeface=" Arial"/>
              </a:endParaRPr>
            </a:p>
          </p:txBody>
        </p:sp>
      </p:grpSp>
      <p:sp>
        <p:nvSpPr>
          <p:cNvPr id="74" name="TextBox 73">
            <a:extLst>
              <a:ext uri="{FF2B5EF4-FFF2-40B4-BE49-F238E27FC236}">
                <a16:creationId xmlns:a16="http://schemas.microsoft.com/office/drawing/2014/main" id="{621C4255-C8F0-60B8-FFC9-D69D83F6CC6D}"/>
              </a:ext>
            </a:extLst>
          </p:cNvPr>
          <p:cNvSpPr txBox="1"/>
          <p:nvPr/>
        </p:nvSpPr>
        <p:spPr>
          <a:xfrm>
            <a:off x="11431579" y="4775056"/>
            <a:ext cx="758863" cy="846386"/>
          </a:xfrm>
          <a:prstGeom prst="rect">
            <a:avLst/>
          </a:prstGeom>
          <a:noFill/>
        </p:spPr>
        <p:txBody>
          <a:bodyPr wrap="square" rtlCol="0">
            <a:spAutoFit/>
          </a:bodyPr>
          <a:lstStyle/>
          <a:p>
            <a:r>
              <a:rPr lang="en-US" sz="700" dirty="0">
                <a:latin typeface=" Arial"/>
              </a:rPr>
              <a:t>Non-unit members (IRR/Standby Reserve) will be submitted to HRC via a  signed 4187)</a:t>
            </a:r>
          </a:p>
        </p:txBody>
      </p:sp>
    </p:spTree>
    <p:extLst>
      <p:ext uri="{BB962C8B-B14F-4D97-AF65-F5344CB8AC3E}">
        <p14:creationId xmlns:p14="http://schemas.microsoft.com/office/powerpoint/2010/main" val="3052716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F8A0A-E29D-B195-0167-2549563B7AA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138648F-3498-6DE5-3491-F649B02E61DA}"/>
              </a:ext>
            </a:extLst>
          </p:cNvPr>
          <p:cNvSpPr txBox="1"/>
          <p:nvPr/>
        </p:nvSpPr>
        <p:spPr>
          <a:xfrm>
            <a:off x="945208" y="70558"/>
            <a:ext cx="4836273"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Pre-accession (COMPO 1/3)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63B3DA83-2B37-04F4-DB90-FC592310DFFA}"/>
              </a:ext>
            </a:extLst>
          </p:cNvPr>
          <p:cNvCxnSpPr>
            <a:cxnSpLocks/>
          </p:cNvCxnSpPr>
          <p:nvPr/>
        </p:nvCxnSpPr>
        <p:spPr>
          <a:xfrm>
            <a:off x="522391" y="561725"/>
            <a:ext cx="11501356"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21" name="TextBox 120">
            <a:extLst>
              <a:ext uri="{FF2B5EF4-FFF2-40B4-BE49-F238E27FC236}">
                <a16:creationId xmlns:a16="http://schemas.microsoft.com/office/drawing/2014/main" id="{E9F50AF9-3F66-2FD2-8415-56A8A9E9D07C}"/>
              </a:ext>
            </a:extLst>
          </p:cNvPr>
          <p:cNvSpPr txBox="1"/>
          <p:nvPr/>
        </p:nvSpPr>
        <p:spPr>
          <a:xfrm>
            <a:off x="6236495" y="70558"/>
            <a:ext cx="5266837"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Pre-accession (COMPO 2)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122" name="Straight Connector 121">
            <a:extLst>
              <a:ext uri="{FF2B5EF4-FFF2-40B4-BE49-F238E27FC236}">
                <a16:creationId xmlns:a16="http://schemas.microsoft.com/office/drawing/2014/main" id="{3AD513E0-5F45-3BA0-BA67-9A71500D1707}"/>
              </a:ext>
            </a:extLst>
          </p:cNvPr>
          <p:cNvCxnSpPr>
            <a:cxnSpLocks/>
          </p:cNvCxnSpPr>
          <p:nvPr/>
        </p:nvCxnSpPr>
        <p:spPr>
          <a:xfrm>
            <a:off x="5848428" y="561725"/>
            <a:ext cx="0" cy="585216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DFF3A1B-2DF6-AA57-5E84-A9EB40DFFEA5}"/>
              </a:ext>
            </a:extLst>
          </p:cNvPr>
          <p:cNvSpPr txBox="1"/>
          <p:nvPr/>
        </p:nvSpPr>
        <p:spPr>
          <a:xfrm>
            <a:off x="-1" y="5781675"/>
            <a:ext cx="5887615" cy="800219"/>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lvl="0">
              <a:buFont typeface="+mj-lt"/>
              <a:buAutoNum type="arabicParenR"/>
              <a:defRPr/>
            </a:pPr>
            <a:r>
              <a:rPr lang="en-US" sz="900" dirty="0">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DEP/DTP/DS will not occur until a final decision has been received. </a:t>
            </a:r>
          </a:p>
          <a:p>
            <a:pPr lvl="0">
              <a:buFont typeface="+mj-lt"/>
              <a:buAutoNum type="arabicParenR"/>
              <a:defRPr/>
            </a:pPr>
            <a:r>
              <a:rPr lang="en-US" sz="900" dirty="0">
                <a:solidFill>
                  <a:prstClr val="black"/>
                </a:solidFill>
                <a:latin typeface="Arial" panose="020B0604020202020204" pitchFamily="34" charset="0"/>
                <a:cs typeface="Arial" panose="020B0604020202020204" pitchFamily="34" charset="0"/>
              </a:rPr>
              <a:t> Legal review is no longer mandated at unit level. This will occur at HQDA.</a:t>
            </a:r>
          </a:p>
          <a:p>
            <a:pPr lvl="0">
              <a:buFont typeface="+mj-lt"/>
              <a:buAutoNum type="arabicParenR"/>
              <a:defRPr/>
            </a:pPr>
            <a:r>
              <a:rPr lang="en-US" sz="900" dirty="0">
                <a:solidFill>
                  <a:prstClr val="black"/>
                </a:solidFill>
                <a:latin typeface="Arial" panose="020B0604020202020204" pitchFamily="34" charset="0"/>
                <a:cs typeface="Arial" panose="020B0604020202020204" pitchFamily="34" charset="0"/>
              </a:rPr>
              <a:t> Coordination with OTJAG, OCCH, and the DCS, G-1 is no longer mandated.</a:t>
            </a:r>
          </a:p>
          <a:p>
            <a:pPr lvl="0">
              <a:buFont typeface="+mj-lt"/>
              <a:buAutoNum type="arabicParenR"/>
              <a:defRPr/>
            </a:pPr>
            <a:r>
              <a:rPr lang="en-US" sz="900" dirty="0">
                <a:solidFill>
                  <a:prstClr val="black"/>
                </a:solidFill>
                <a:latin typeface="Arial" panose="020B0604020202020204" pitchFamily="34" charset="0"/>
                <a:cs typeface="Arial" panose="020B0604020202020204" pitchFamily="34" charset="0"/>
              </a:rPr>
              <a:t> The GCMCA’s USARD/Recruiter Operations Division will transmit requests via ETMS2 to the DCS, G-1.</a:t>
            </a:r>
          </a:p>
        </p:txBody>
      </p:sp>
      <p:sp>
        <p:nvSpPr>
          <p:cNvPr id="48" name="TextBox 47">
            <a:extLst>
              <a:ext uri="{FF2B5EF4-FFF2-40B4-BE49-F238E27FC236}">
                <a16:creationId xmlns:a16="http://schemas.microsoft.com/office/drawing/2014/main" id="{A60CAFAD-C35D-74F5-D4AB-F2FC01710B17}"/>
              </a:ext>
            </a:extLst>
          </p:cNvPr>
          <p:cNvSpPr txBox="1"/>
          <p:nvPr/>
        </p:nvSpPr>
        <p:spPr>
          <a:xfrm>
            <a:off x="5895975" y="5761501"/>
            <a:ext cx="5887615" cy="800219"/>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900" dirty="0">
                <a:latin typeface="Arial" panose="020B0604020202020204" pitchFamily="34" charset="0"/>
                <a:cs typeface="Arial" panose="020B0604020202020204" pitchFamily="34" charset="0"/>
              </a:rPr>
              <a:t> Legal review is no longer mandated at unit level.  This will occur at HQDA.</a:t>
            </a:r>
          </a:p>
          <a:p>
            <a:pPr>
              <a:buFont typeface="+mj-lt"/>
              <a:buAutoNum type="arabicParenR"/>
            </a:pPr>
            <a:r>
              <a:rPr lang="en-US" sz="900" dirty="0">
                <a:latin typeface="Arial" panose="020B0604020202020204" pitchFamily="34" charset="0"/>
                <a:cs typeface="Arial" panose="020B0604020202020204" pitchFamily="34" charset="0"/>
              </a:rPr>
              <a:t> Coordination with OTJAG, OCCH, and the DCS, G-1 is no longer mandated.</a:t>
            </a:r>
          </a:p>
          <a:p>
            <a:pPr>
              <a:buFont typeface="+mj-lt"/>
              <a:buAutoNum type="arabicParenR"/>
            </a:pPr>
            <a:r>
              <a:rPr lang="en-US" sz="900" dirty="0">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Accessions awaiting training will follow the ARNG Member’s process; management of pending decisions / disapprovals will be provided in ARNG guidance</a:t>
            </a:r>
            <a:r>
              <a:rPr lang="en-US" sz="900" dirty="0">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2D3E909C-B29A-06AB-AFC1-8E1026AC48BD}"/>
              </a:ext>
            </a:extLst>
          </p:cNvPr>
          <p:cNvGrpSpPr/>
          <p:nvPr/>
        </p:nvGrpSpPr>
        <p:grpSpPr>
          <a:xfrm>
            <a:off x="1271168" y="591186"/>
            <a:ext cx="3295178" cy="5170316"/>
            <a:chOff x="769145" y="591185"/>
            <a:chExt cx="3409253" cy="5361931"/>
          </a:xfrm>
        </p:grpSpPr>
        <p:grpSp>
          <p:nvGrpSpPr>
            <p:cNvPr id="26" name="Group 25">
              <a:extLst>
                <a:ext uri="{FF2B5EF4-FFF2-40B4-BE49-F238E27FC236}">
                  <a16:creationId xmlns:a16="http://schemas.microsoft.com/office/drawing/2014/main" id="{2ED4770C-5EC4-4033-FB7B-1D32A57815D9}"/>
                </a:ext>
              </a:extLst>
            </p:cNvPr>
            <p:cNvGrpSpPr/>
            <p:nvPr/>
          </p:nvGrpSpPr>
          <p:grpSpPr>
            <a:xfrm>
              <a:off x="769145" y="654985"/>
              <a:ext cx="3409253" cy="5298131"/>
              <a:chOff x="4258485" y="686688"/>
              <a:chExt cx="3719582" cy="5832756"/>
            </a:xfrm>
          </p:grpSpPr>
          <p:sp>
            <p:nvSpPr>
              <p:cNvPr id="27" name="object 11">
                <a:extLst>
                  <a:ext uri="{FF2B5EF4-FFF2-40B4-BE49-F238E27FC236}">
                    <a16:creationId xmlns:a16="http://schemas.microsoft.com/office/drawing/2014/main" id="{5B174C2C-01BA-8CB1-9DA7-D9E0DCEEEF20}"/>
                  </a:ext>
                </a:extLst>
              </p:cNvPr>
              <p:cNvSpPr/>
              <p:nvPr/>
            </p:nvSpPr>
            <p:spPr>
              <a:xfrm>
                <a:off x="4258485" y="29769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p>
            </p:txBody>
          </p:sp>
          <p:sp>
            <p:nvSpPr>
              <p:cNvPr id="28" name="object 20">
                <a:extLst>
                  <a:ext uri="{FF2B5EF4-FFF2-40B4-BE49-F238E27FC236}">
                    <a16:creationId xmlns:a16="http://schemas.microsoft.com/office/drawing/2014/main" id="{11A88925-F211-00D7-9374-B4E6F91A6BC0}"/>
                  </a:ext>
                </a:extLst>
              </p:cNvPr>
              <p:cNvSpPr/>
              <p:nvPr/>
            </p:nvSpPr>
            <p:spPr>
              <a:xfrm>
                <a:off x="4331848" y="686688"/>
                <a:ext cx="1540050"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Applicant notifies </a:t>
                </a:r>
              </a:p>
              <a:p>
                <a:pPr lvl="0" algn="ctr">
                  <a:defRPr/>
                </a:pPr>
                <a:r>
                  <a:rPr lang="en-US" sz="800" dirty="0">
                    <a:solidFill>
                      <a:prstClr val="black"/>
                    </a:solidFill>
                    <a:latin typeface="Arial" panose="020B0604020202020204" pitchFamily="34" charset="0"/>
                    <a:cs typeface="Arial" panose="020B0604020202020204" pitchFamily="34" charset="0"/>
                  </a:rPr>
                  <a:t>immediate Recruiter </a:t>
                </a:r>
              </a:p>
              <a:p>
                <a:pPr lvl="0" algn="ctr">
                  <a:defRPr/>
                </a:pPr>
                <a:r>
                  <a:rPr lang="en-US" sz="800" dirty="0">
                    <a:solidFill>
                      <a:prstClr val="black"/>
                    </a:solidFill>
                    <a:latin typeface="Arial" panose="020B0604020202020204" pitchFamily="34" charset="0"/>
                    <a:cs typeface="Arial" panose="020B0604020202020204" pitchFamily="34" charset="0"/>
                  </a:rPr>
                  <a:t>of request</a:t>
                </a:r>
              </a:p>
            </p:txBody>
          </p:sp>
          <p:sp>
            <p:nvSpPr>
              <p:cNvPr id="29" name="object 34">
                <a:extLst>
                  <a:ext uri="{FF2B5EF4-FFF2-40B4-BE49-F238E27FC236}">
                    <a16:creationId xmlns:a16="http://schemas.microsoft.com/office/drawing/2014/main" id="{E25359B9-D796-8F15-1AE3-EE2B1AF1BDCD}"/>
                  </a:ext>
                </a:extLst>
              </p:cNvPr>
              <p:cNvSpPr/>
              <p:nvPr/>
            </p:nvSpPr>
            <p:spPr>
              <a:xfrm>
                <a:off x="430231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Immediate commander schedules interview between requestor and BDE chaplain</a:t>
                </a:r>
              </a:p>
            </p:txBody>
          </p:sp>
          <p:sp>
            <p:nvSpPr>
              <p:cNvPr id="30" name="object 37">
                <a:extLst>
                  <a:ext uri="{FF2B5EF4-FFF2-40B4-BE49-F238E27FC236}">
                    <a16:creationId xmlns:a16="http://schemas.microsoft.com/office/drawing/2014/main" id="{84DE6E44-496F-BD3A-4E4A-ED8143A4A089}"/>
                  </a:ext>
                </a:extLst>
              </p:cNvPr>
              <p:cNvSpPr/>
              <p:nvPr/>
            </p:nvSpPr>
            <p:spPr>
              <a:xfrm>
                <a:off x="6410739" y="3098480"/>
                <a:ext cx="1423806" cy="1198109"/>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31" name="Straight Arrow Connector 30">
                <a:extLst>
                  <a:ext uri="{FF2B5EF4-FFF2-40B4-BE49-F238E27FC236}">
                    <a16:creationId xmlns:a16="http://schemas.microsoft.com/office/drawing/2014/main" id="{127E413C-37B4-1A67-6086-03833365F520}"/>
                  </a:ext>
                </a:extLst>
              </p:cNvPr>
              <p:cNvCxnSpPr>
                <a:cxnSpLocks/>
              </p:cNvCxnSpPr>
              <p:nvPr/>
            </p:nvCxnSpPr>
            <p:spPr bwMode="auto">
              <a:xfrm>
                <a:off x="5101872"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2" name="Straight Arrow Connector 31">
                <a:extLst>
                  <a:ext uri="{FF2B5EF4-FFF2-40B4-BE49-F238E27FC236}">
                    <a16:creationId xmlns:a16="http://schemas.microsoft.com/office/drawing/2014/main" id="{B773A087-6FF0-739A-5132-8F50EBAAFCEA}"/>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4" name="object 18">
                <a:extLst>
                  <a:ext uri="{FF2B5EF4-FFF2-40B4-BE49-F238E27FC236}">
                    <a16:creationId xmlns:a16="http://schemas.microsoft.com/office/drawing/2014/main" id="{4AB92DFD-5074-3E36-3C63-685CB3C8CE56}"/>
                  </a:ext>
                </a:extLst>
              </p:cNvPr>
              <p:cNvSpPr/>
              <p:nvPr/>
            </p:nvSpPr>
            <p:spPr>
              <a:xfrm>
                <a:off x="6387891" y="1688736"/>
                <a:ext cx="1524906" cy="119810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DCS-G1 returns M&amp;RA decision in ETMS2  (approve/disapprove) to the GCMCA (COMPO 1) or first GO (COMO 3) </a:t>
                </a:r>
              </a:p>
            </p:txBody>
          </p:sp>
          <p:cxnSp>
            <p:nvCxnSpPr>
              <p:cNvPr id="35" name="Straight Arrow Connector 34">
                <a:extLst>
                  <a:ext uri="{FF2B5EF4-FFF2-40B4-BE49-F238E27FC236}">
                    <a16:creationId xmlns:a16="http://schemas.microsoft.com/office/drawing/2014/main" id="{F1D881EE-9AA3-F7A2-070F-A9F1E73A6A78}"/>
                  </a:ext>
                </a:extLst>
              </p:cNvPr>
              <p:cNvCxnSpPr>
                <a:cxnSpLocks/>
              </p:cNvCxnSpPr>
              <p:nvPr/>
            </p:nvCxnSpPr>
            <p:spPr bwMode="auto">
              <a:xfrm flipV="1">
                <a:off x="7145102" y="5257739"/>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6" name="Straight Arrow Connector 35">
                <a:extLst>
                  <a:ext uri="{FF2B5EF4-FFF2-40B4-BE49-F238E27FC236}">
                    <a16:creationId xmlns:a16="http://schemas.microsoft.com/office/drawing/2014/main" id="{F7DEB563-47A7-69E5-68EE-6D07F04C17A2}"/>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7" name="object 18">
                <a:extLst>
                  <a:ext uri="{FF2B5EF4-FFF2-40B4-BE49-F238E27FC236}">
                    <a16:creationId xmlns:a16="http://schemas.microsoft.com/office/drawing/2014/main" id="{E8AD1C8C-78FD-CD9A-09BA-CF79CD23B85A}"/>
                  </a:ext>
                </a:extLst>
              </p:cNvPr>
              <p:cNvSpPr/>
              <p:nvPr/>
            </p:nvSpPr>
            <p:spPr>
              <a:xfrm>
                <a:off x="6339753" y="5500371"/>
                <a:ext cx="1638314"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(COMPO 1) or first GO (COMPO 3) provides approval / disapproval recommendation on a memo via ETMS2 to the DCS, G-1</a:t>
                </a:r>
              </a:p>
            </p:txBody>
          </p:sp>
          <p:sp>
            <p:nvSpPr>
              <p:cNvPr id="39" name="object 11">
                <a:extLst>
                  <a:ext uri="{FF2B5EF4-FFF2-40B4-BE49-F238E27FC236}">
                    <a16:creationId xmlns:a16="http://schemas.microsoft.com/office/drawing/2014/main" id="{39A4D1B9-765F-8CB4-327D-063436922B2C}"/>
                  </a:ext>
                </a:extLst>
              </p:cNvPr>
              <p:cNvSpPr/>
              <p:nvPr/>
            </p:nvSpPr>
            <p:spPr>
              <a:xfrm>
                <a:off x="4258485" y="42444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Immediate commander </a:t>
                </a:r>
              </a:p>
              <a:p>
                <a:pPr lvl="0" algn="ctr">
                  <a:defRPr/>
                </a:pPr>
                <a:r>
                  <a:rPr lang="en-US" sz="800" dirty="0">
                    <a:solidFill>
                      <a:prstClr val="black"/>
                    </a:solidFill>
                    <a:latin typeface="Arial" panose="020B0604020202020204" pitchFamily="34" charset="0"/>
                    <a:cs typeface="Arial" panose="020B0604020202020204" pitchFamily="34" charset="0"/>
                  </a:rPr>
                  <a:t>reviews CH memo and </a:t>
                </a:r>
              </a:p>
              <a:p>
                <a:pPr lvl="0" algn="ctr">
                  <a:defRPr/>
                </a:pPr>
                <a:r>
                  <a:rPr lang="en-US" sz="800" dirty="0">
                    <a:solidFill>
                      <a:prstClr val="black"/>
                    </a:solidFill>
                    <a:latin typeface="Arial" panose="020B0604020202020204" pitchFamily="34" charset="0"/>
                    <a:cs typeface="Arial" panose="020B0604020202020204" pitchFamily="34" charset="0"/>
                  </a:rPr>
                  <a:t>provides a CDR’s recommendation memo</a:t>
                </a:r>
              </a:p>
            </p:txBody>
          </p:sp>
          <p:cxnSp>
            <p:nvCxnSpPr>
              <p:cNvPr id="40" name="Straight Arrow Connector 39">
                <a:extLst>
                  <a:ext uri="{FF2B5EF4-FFF2-40B4-BE49-F238E27FC236}">
                    <a16:creationId xmlns:a16="http://schemas.microsoft.com/office/drawing/2014/main" id="{429F9DA6-1E99-2778-CACD-B516D21BEABF}"/>
                  </a:ext>
                </a:extLst>
              </p:cNvPr>
              <p:cNvCxnSpPr>
                <a:cxnSpLocks/>
              </p:cNvCxnSpPr>
              <p:nvPr/>
            </p:nvCxnSpPr>
            <p:spPr bwMode="auto">
              <a:xfrm>
                <a:off x="5049514" y="39853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1" name="object 11">
                <a:extLst>
                  <a:ext uri="{FF2B5EF4-FFF2-40B4-BE49-F238E27FC236}">
                    <a16:creationId xmlns:a16="http://schemas.microsoft.com/office/drawing/2014/main" id="{2C73613A-127E-826A-5B23-0341427E16E3}"/>
                  </a:ext>
                </a:extLst>
              </p:cNvPr>
              <p:cNvSpPr/>
              <p:nvPr/>
            </p:nvSpPr>
            <p:spPr>
              <a:xfrm>
                <a:off x="4258485" y="55015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Recruiting Station uploads all memos in Recruiter Zone, submits a Religious Accommodation workflow in Recruiter Zone to USARD</a:t>
                </a:r>
              </a:p>
            </p:txBody>
          </p:sp>
          <p:cxnSp>
            <p:nvCxnSpPr>
              <p:cNvPr id="42" name="Straight Arrow Connector 41">
                <a:extLst>
                  <a:ext uri="{FF2B5EF4-FFF2-40B4-BE49-F238E27FC236}">
                    <a16:creationId xmlns:a16="http://schemas.microsoft.com/office/drawing/2014/main" id="{D142266C-3096-D968-4C65-B3449153852B}"/>
                  </a:ext>
                </a:extLst>
              </p:cNvPr>
              <p:cNvCxnSpPr>
                <a:cxnSpLocks/>
              </p:cNvCxnSpPr>
              <p:nvPr/>
            </p:nvCxnSpPr>
            <p:spPr bwMode="auto">
              <a:xfrm>
                <a:off x="5049514" y="52424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3" name="Straight Arrow Connector 42">
                <a:extLst>
                  <a:ext uri="{FF2B5EF4-FFF2-40B4-BE49-F238E27FC236}">
                    <a16:creationId xmlns:a16="http://schemas.microsoft.com/office/drawing/2014/main" id="{46ABF9CA-3616-49C6-C60D-38A2773F870D}"/>
                  </a:ext>
                </a:extLst>
              </p:cNvPr>
              <p:cNvCxnSpPr>
                <a:cxnSpLocks/>
              </p:cNvCxnSpPr>
              <p:nvPr/>
            </p:nvCxnSpPr>
            <p:spPr bwMode="auto">
              <a:xfrm flipV="1">
                <a:off x="7115306" y="2876000"/>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5" name="Straight Arrow Connector 44">
                <a:extLst>
                  <a:ext uri="{FF2B5EF4-FFF2-40B4-BE49-F238E27FC236}">
                    <a16:creationId xmlns:a16="http://schemas.microsoft.com/office/drawing/2014/main" id="{8F21E984-6423-AED0-4D0C-08B42D035CE1}"/>
                  </a:ext>
                </a:extLst>
              </p:cNvPr>
              <p:cNvCxnSpPr>
                <a:cxnSpLocks/>
              </p:cNvCxnSpPr>
              <p:nvPr/>
            </p:nvCxnSpPr>
            <p:spPr bwMode="auto">
              <a:xfrm flipV="1">
                <a:off x="7115103" y="4318674"/>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6" name="object 18">
                <a:extLst>
                  <a:ext uri="{FF2B5EF4-FFF2-40B4-BE49-F238E27FC236}">
                    <a16:creationId xmlns:a16="http://schemas.microsoft.com/office/drawing/2014/main" id="{C525AC56-E51C-808A-7568-838E96DEA04F}"/>
                  </a:ext>
                </a:extLst>
              </p:cNvPr>
              <p:cNvSpPr/>
              <p:nvPr/>
            </p:nvSpPr>
            <p:spPr>
              <a:xfrm>
                <a:off x="6368329" y="4533863"/>
                <a:ext cx="1582058"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chemeClr val="tx2">
                    <a:lumMod val="60000"/>
                    <a:lumOff val="40000"/>
                  </a:schemeClr>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DCS,G-1 receives request and processes to ASA (M&amp;RA) for decision</a:t>
                </a:r>
              </a:p>
            </p:txBody>
          </p:sp>
        </p:grpSp>
        <p:cxnSp>
          <p:nvCxnSpPr>
            <p:cNvPr id="9" name="Straight Arrow Connector 8">
              <a:extLst>
                <a:ext uri="{FF2B5EF4-FFF2-40B4-BE49-F238E27FC236}">
                  <a16:creationId xmlns:a16="http://schemas.microsoft.com/office/drawing/2014/main" id="{4BDA2688-2805-76EB-250F-5A24D0F0306A}"/>
                </a:ext>
              </a:extLst>
            </p:cNvPr>
            <p:cNvCxnSpPr>
              <a:cxnSpLocks/>
            </p:cNvCxnSpPr>
            <p:nvPr/>
          </p:nvCxnSpPr>
          <p:spPr bwMode="auto">
            <a:xfrm flipV="1">
              <a:off x="3399318" y="1380253"/>
              <a:ext cx="0" cy="1730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object 18">
              <a:extLst>
                <a:ext uri="{FF2B5EF4-FFF2-40B4-BE49-F238E27FC236}">
                  <a16:creationId xmlns:a16="http://schemas.microsoft.com/office/drawing/2014/main" id="{8A9C08EA-BF89-766F-0382-878F09F0B977}"/>
                </a:ext>
              </a:extLst>
            </p:cNvPr>
            <p:cNvSpPr/>
            <p:nvPr/>
          </p:nvSpPr>
          <p:spPr>
            <a:xfrm>
              <a:off x="2728333" y="591185"/>
              <a:ext cx="1450064" cy="78906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Approval/disapproval is recorded in Recruiter Zone and then submitted to iPERMS/IPPS-A when Soldier is confirmed as an enlistment</a:t>
              </a:r>
            </a:p>
          </p:txBody>
        </p:sp>
      </p:grpSp>
      <p:grpSp>
        <p:nvGrpSpPr>
          <p:cNvPr id="6" name="Group 5">
            <a:extLst>
              <a:ext uri="{FF2B5EF4-FFF2-40B4-BE49-F238E27FC236}">
                <a16:creationId xmlns:a16="http://schemas.microsoft.com/office/drawing/2014/main" id="{78001B29-44AD-B113-7FE5-3E86669EBDCF}"/>
              </a:ext>
            </a:extLst>
          </p:cNvPr>
          <p:cNvGrpSpPr/>
          <p:nvPr/>
        </p:nvGrpSpPr>
        <p:grpSpPr>
          <a:xfrm>
            <a:off x="6721206" y="654984"/>
            <a:ext cx="4614620" cy="5221155"/>
            <a:chOff x="4694862" y="1069713"/>
            <a:chExt cx="4136241" cy="4372722"/>
          </a:xfrm>
        </p:grpSpPr>
        <p:sp>
          <p:nvSpPr>
            <p:cNvPr id="7" name="object 11">
              <a:extLst>
                <a:ext uri="{FF2B5EF4-FFF2-40B4-BE49-F238E27FC236}">
                  <a16:creationId xmlns:a16="http://schemas.microsoft.com/office/drawing/2014/main" id="{321D6EC1-7B5E-1283-7890-8488AD11FE12}"/>
                </a:ext>
              </a:extLst>
            </p:cNvPr>
            <p:cNvSpPr/>
            <p:nvPr/>
          </p:nvSpPr>
          <p:spPr>
            <a:xfrm>
              <a:off x="5593854" y="4979074"/>
              <a:ext cx="1512629" cy="463361"/>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RRB uploads CH memo and CDR memo with GCMCA (or first GO) endorsement into ERM and routes to ARNG-HRR-ROB-O</a:t>
              </a:r>
            </a:p>
          </p:txBody>
        </p:sp>
        <p:cxnSp>
          <p:nvCxnSpPr>
            <p:cNvPr id="12" name="Straight Arrow Connector 11">
              <a:extLst>
                <a:ext uri="{FF2B5EF4-FFF2-40B4-BE49-F238E27FC236}">
                  <a16:creationId xmlns:a16="http://schemas.microsoft.com/office/drawing/2014/main" id="{742068D8-D78A-9922-FB94-8D46C3A81A4A}"/>
                </a:ext>
              </a:extLst>
            </p:cNvPr>
            <p:cNvCxnSpPr>
              <a:cxnSpLocks/>
            </p:cNvCxnSpPr>
            <p:nvPr/>
          </p:nvCxnSpPr>
          <p:spPr bwMode="auto">
            <a:xfrm>
              <a:off x="5403936" y="1973073"/>
              <a:ext cx="0" cy="11927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3" name="object 11">
              <a:extLst>
                <a:ext uri="{FF2B5EF4-FFF2-40B4-BE49-F238E27FC236}">
                  <a16:creationId xmlns:a16="http://schemas.microsoft.com/office/drawing/2014/main" id="{3A2686FC-9CA0-9648-BA80-C60E4BE1865C}"/>
                </a:ext>
              </a:extLst>
            </p:cNvPr>
            <p:cNvSpPr/>
            <p:nvPr/>
          </p:nvSpPr>
          <p:spPr>
            <a:xfrm>
              <a:off x="4747864" y="3104774"/>
              <a:ext cx="1370637" cy="473096"/>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91440" tIns="91440" rIns="91440" bIns="9144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CH interviews requestor and  completes memo on religious basis and sincerity, and submits to RRC</a:t>
              </a:r>
              <a:endParaRPr sz="800" dirty="0">
                <a:solidFill>
                  <a:prstClr val="black"/>
                </a:solidFill>
                <a:latin typeface="Arial" panose="020B0604020202020204" pitchFamily="34" charset="0"/>
                <a:cs typeface="Arial" panose="020B0604020202020204" pitchFamily="34" charset="0"/>
              </a:endParaRPr>
            </a:p>
          </p:txBody>
        </p:sp>
        <p:sp>
          <p:nvSpPr>
            <p:cNvPr id="14" name="object 34">
              <a:extLst>
                <a:ext uri="{FF2B5EF4-FFF2-40B4-BE49-F238E27FC236}">
                  <a16:creationId xmlns:a16="http://schemas.microsoft.com/office/drawing/2014/main" id="{7440D306-2A7F-623F-90E3-085FA6D9BA84}"/>
                </a:ext>
              </a:extLst>
            </p:cNvPr>
            <p:cNvSpPr/>
            <p:nvPr/>
          </p:nvSpPr>
          <p:spPr>
            <a:xfrm>
              <a:off x="4747865" y="2063492"/>
              <a:ext cx="1370637" cy="940448"/>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p:spPr>
          <p:txBody>
            <a:bodyPr wrap="square" lIns="91440" tIns="91440" rIns="91440" bIns="9144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Upon notification of the request, the Recruiting and Retention Battalion (RRB) Commander (RRC) schedules interview between requestor and CH (CH must be at least one level higher than the requestor’s unit)</a:t>
              </a:r>
              <a:endParaRPr sz="800" dirty="0">
                <a:solidFill>
                  <a:prstClr val="black"/>
                </a:solidFill>
                <a:latin typeface="Arial" panose="020B0604020202020204" pitchFamily="34" charset="0"/>
                <a:cs typeface="Arial" panose="020B0604020202020204" pitchFamily="34" charset="0"/>
              </a:endParaRPr>
            </a:p>
          </p:txBody>
        </p:sp>
        <p:sp>
          <p:nvSpPr>
            <p:cNvPr id="15" name="object 37">
              <a:extLst>
                <a:ext uri="{FF2B5EF4-FFF2-40B4-BE49-F238E27FC236}">
                  <a16:creationId xmlns:a16="http://schemas.microsoft.com/office/drawing/2014/main" id="{1EF647EA-E79D-E588-0786-3F5E14D170A7}"/>
                </a:ext>
              </a:extLst>
            </p:cNvPr>
            <p:cNvSpPr/>
            <p:nvPr/>
          </p:nvSpPr>
          <p:spPr>
            <a:xfrm>
              <a:off x="6583028" y="2238337"/>
              <a:ext cx="1028720" cy="897293"/>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68580" tIns="68580" rIns="68580" bIns="68580" rtlCol="0" anchor="ctr"/>
            <a:lstStyle/>
            <a:p>
              <a:pPr algn="ctr" defTabSz="685800">
                <a:defRPr/>
              </a:pPr>
              <a:r>
                <a:rPr lang="en-US" sz="800" dirty="0">
                  <a:solidFill>
                    <a:prstClr val="black"/>
                  </a:solidFill>
                  <a:latin typeface="Arial"/>
                  <a:cs typeface="Arial" panose="020B0604020202020204" pitchFamily="34" charset="0"/>
                </a:rPr>
                <a:t>ASA (M&amp;RA) </a:t>
              </a:r>
            </a:p>
            <a:p>
              <a:pPr algn="ctr" defTabSz="685800">
                <a:defRPr/>
              </a:pPr>
              <a:r>
                <a:rPr lang="en-US" sz="800" dirty="0">
                  <a:solidFill>
                    <a:prstClr val="black"/>
                  </a:solidFill>
                  <a:latin typeface="Arial"/>
                  <a:cs typeface="Arial" panose="020B0604020202020204" pitchFamily="34" charset="0"/>
                </a:rPr>
                <a:t>approves or </a:t>
              </a:r>
            </a:p>
            <a:p>
              <a:pPr algn="ctr" defTabSz="685800">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16" name="Straight Arrow Connector 15">
              <a:extLst>
                <a:ext uri="{FF2B5EF4-FFF2-40B4-BE49-F238E27FC236}">
                  <a16:creationId xmlns:a16="http://schemas.microsoft.com/office/drawing/2014/main" id="{525899FC-C2D6-4FE5-D0FE-BDE9D3CC177D}"/>
                </a:ext>
              </a:extLst>
            </p:cNvPr>
            <p:cNvCxnSpPr>
              <a:cxnSpLocks/>
            </p:cNvCxnSpPr>
            <p:nvPr/>
          </p:nvCxnSpPr>
          <p:spPr bwMode="auto">
            <a:xfrm>
              <a:off x="5411874" y="2998024"/>
              <a:ext cx="0" cy="1162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7" name="object 18">
              <a:extLst>
                <a:ext uri="{FF2B5EF4-FFF2-40B4-BE49-F238E27FC236}">
                  <a16:creationId xmlns:a16="http://schemas.microsoft.com/office/drawing/2014/main" id="{5A5A93F8-D8F1-C6E3-216D-3CBF8529A918}"/>
                </a:ext>
              </a:extLst>
            </p:cNvPr>
            <p:cNvSpPr/>
            <p:nvPr/>
          </p:nvSpPr>
          <p:spPr>
            <a:xfrm>
              <a:off x="6437920" y="1542433"/>
              <a:ext cx="1321122" cy="580123"/>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DCS-G1 records M&amp;RA decision on a memorandum (approve/disapprove) and routes to ARNG-HRH-T </a:t>
              </a:r>
            </a:p>
            <a:p>
              <a:pPr algn="ctr" defTabSz="685800">
                <a:defRPr/>
              </a:pPr>
              <a:r>
                <a:rPr lang="en-US" sz="800" dirty="0">
                  <a:solidFill>
                    <a:prstClr val="black"/>
                  </a:solidFill>
                  <a:latin typeface="Arial" panose="020B0604020202020204" pitchFamily="34" charset="0"/>
                  <a:cs typeface="Arial" panose="020B0604020202020204" pitchFamily="34" charset="0"/>
                </a:rPr>
                <a:t>via ETMS2 </a:t>
              </a:r>
            </a:p>
          </p:txBody>
        </p:sp>
        <p:cxnSp>
          <p:nvCxnSpPr>
            <p:cNvPr id="18" name="Straight Arrow Connector 17">
              <a:extLst>
                <a:ext uri="{FF2B5EF4-FFF2-40B4-BE49-F238E27FC236}">
                  <a16:creationId xmlns:a16="http://schemas.microsoft.com/office/drawing/2014/main" id="{FC668483-B2EE-DBEC-7096-B8D5DC9561A8}"/>
                </a:ext>
              </a:extLst>
            </p:cNvPr>
            <p:cNvCxnSpPr>
              <a:cxnSpLocks/>
            </p:cNvCxnSpPr>
            <p:nvPr/>
          </p:nvCxnSpPr>
          <p:spPr bwMode="auto">
            <a:xfrm flipV="1">
              <a:off x="7112618" y="4265674"/>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9" name="object 18">
              <a:extLst>
                <a:ext uri="{FF2B5EF4-FFF2-40B4-BE49-F238E27FC236}">
                  <a16:creationId xmlns:a16="http://schemas.microsoft.com/office/drawing/2014/main" id="{0397716C-F5F8-170D-B657-8CB0DB119679}"/>
                </a:ext>
              </a:extLst>
            </p:cNvPr>
            <p:cNvSpPr/>
            <p:nvPr/>
          </p:nvSpPr>
          <p:spPr>
            <a:xfrm>
              <a:off x="6436114" y="4390208"/>
              <a:ext cx="1370637" cy="44454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68580" tIns="68580" rIns="68580" bIns="6858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ARNG-HRR-ROB-O routes request / documents through ETMS2 to ARNG G-1 (HRH-T)</a:t>
              </a:r>
            </a:p>
          </p:txBody>
        </p:sp>
        <p:sp>
          <p:nvSpPr>
            <p:cNvPr id="20" name="object 18">
              <a:extLst>
                <a:ext uri="{FF2B5EF4-FFF2-40B4-BE49-F238E27FC236}">
                  <a16:creationId xmlns:a16="http://schemas.microsoft.com/office/drawing/2014/main" id="{113A3532-D4E9-965D-042D-490731EC7752}"/>
                </a:ext>
              </a:extLst>
            </p:cNvPr>
            <p:cNvSpPr/>
            <p:nvPr/>
          </p:nvSpPr>
          <p:spPr>
            <a:xfrm>
              <a:off x="6420072" y="3241591"/>
              <a:ext cx="1370637" cy="507253"/>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DCS, G-1 receives request, obtains legal review</a:t>
              </a:r>
              <a:r>
                <a:rPr lang="en-US" sz="800" baseline="30000" dirty="0">
                  <a:solidFill>
                    <a:prstClr val="black"/>
                  </a:solidFill>
                  <a:latin typeface="Arial" panose="020B0604020202020204" pitchFamily="34" charset="0"/>
                  <a:cs typeface="Arial" panose="020B0604020202020204" pitchFamily="34" charset="0"/>
                </a:rPr>
                <a:t>5</a:t>
              </a:r>
              <a:r>
                <a:rPr lang="en-US" sz="800" dirty="0">
                  <a:solidFill>
                    <a:prstClr val="black"/>
                  </a:solidFill>
                  <a:latin typeface="Arial" panose="020B0604020202020204" pitchFamily="34" charset="0"/>
                  <a:cs typeface="Arial" panose="020B0604020202020204" pitchFamily="34" charset="0"/>
                </a:rPr>
                <a:t>, and processes to ASA (M&amp;RA) for decision</a:t>
              </a:r>
            </a:p>
          </p:txBody>
        </p:sp>
        <p:sp>
          <p:nvSpPr>
            <p:cNvPr id="21" name="object 11">
              <a:extLst>
                <a:ext uri="{FF2B5EF4-FFF2-40B4-BE49-F238E27FC236}">
                  <a16:creationId xmlns:a16="http://schemas.microsoft.com/office/drawing/2014/main" id="{5AAAF882-98A4-C0DE-43AF-D01FB9981104}"/>
                </a:ext>
              </a:extLst>
            </p:cNvPr>
            <p:cNvSpPr/>
            <p:nvPr/>
          </p:nvSpPr>
          <p:spPr>
            <a:xfrm>
              <a:off x="4740519" y="3678704"/>
              <a:ext cx="1370637" cy="612403"/>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RRC reviews CH memo, writes recommendation, forwards CH and CDR recommendation memos to GCMCA (or delegate)</a:t>
              </a:r>
              <a:r>
                <a:rPr lang="en-US" sz="800" baseline="30000" dirty="0">
                  <a:solidFill>
                    <a:prstClr val="black"/>
                  </a:solidFill>
                  <a:latin typeface="Arial" panose="020B0604020202020204" pitchFamily="34" charset="0"/>
                  <a:cs typeface="Arial" panose="020B0604020202020204" pitchFamily="34" charset="0"/>
                </a:rPr>
                <a:t>3</a:t>
              </a:r>
              <a:endParaRPr lang="en-US" sz="800" dirty="0">
                <a:solidFill>
                  <a:prstClr val="black"/>
                </a:solidFill>
                <a:latin typeface="Arial" panose="020B0604020202020204" pitchFamily="34" charset="0"/>
                <a:cs typeface="Arial" panose="020B0604020202020204" pitchFamily="34" charset="0"/>
              </a:endParaRPr>
            </a:p>
          </p:txBody>
        </p:sp>
        <p:sp>
          <p:nvSpPr>
            <p:cNvPr id="22" name="object 18">
              <a:extLst>
                <a:ext uri="{FF2B5EF4-FFF2-40B4-BE49-F238E27FC236}">
                  <a16:creationId xmlns:a16="http://schemas.microsoft.com/office/drawing/2014/main" id="{D182CE66-F083-07E6-45EF-514E11577DB3}"/>
                </a:ext>
              </a:extLst>
            </p:cNvPr>
            <p:cNvSpPr/>
            <p:nvPr/>
          </p:nvSpPr>
          <p:spPr>
            <a:xfrm>
              <a:off x="7908006" y="1688786"/>
              <a:ext cx="778794" cy="6463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ARNG-HRR-ROB-O will upload decision memo into ERM and notify the State RRB</a:t>
              </a:r>
            </a:p>
          </p:txBody>
        </p:sp>
        <p:sp>
          <p:nvSpPr>
            <p:cNvPr id="23" name="object 18">
              <a:extLst>
                <a:ext uri="{FF2B5EF4-FFF2-40B4-BE49-F238E27FC236}">
                  <a16:creationId xmlns:a16="http://schemas.microsoft.com/office/drawing/2014/main" id="{DB26133B-1085-4244-5564-D51DC2EC92C2}"/>
                </a:ext>
              </a:extLst>
            </p:cNvPr>
            <p:cNvSpPr/>
            <p:nvPr/>
          </p:nvSpPr>
          <p:spPr>
            <a:xfrm>
              <a:off x="6420072" y="3866913"/>
              <a:ext cx="1370637" cy="404318"/>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ARNG-HRH-T routes request via ETMS2 to DCS, G-1 for further processing</a:t>
              </a:r>
            </a:p>
          </p:txBody>
        </p:sp>
        <p:cxnSp>
          <p:nvCxnSpPr>
            <p:cNvPr id="24" name="Connector: Elbow 23">
              <a:extLst>
                <a:ext uri="{FF2B5EF4-FFF2-40B4-BE49-F238E27FC236}">
                  <a16:creationId xmlns:a16="http://schemas.microsoft.com/office/drawing/2014/main" id="{7BD8D2B4-5F5C-27C6-1C56-D6C23096AAAB}"/>
                </a:ext>
              </a:extLst>
            </p:cNvPr>
            <p:cNvCxnSpPr>
              <a:cxnSpLocks/>
            </p:cNvCxnSpPr>
            <p:nvPr/>
          </p:nvCxnSpPr>
          <p:spPr>
            <a:xfrm>
              <a:off x="7737446" y="1251817"/>
              <a:ext cx="580321" cy="437058"/>
            </a:xfrm>
            <a:prstGeom prst="bentConnector3">
              <a:avLst>
                <a:gd name="adj1" fmla="val 100068"/>
              </a:avLst>
            </a:prstGeom>
            <a:ln>
              <a:tailEnd type="triangle"/>
            </a:ln>
          </p:spPr>
          <p:style>
            <a:lnRef idx="1">
              <a:schemeClr val="dk1"/>
            </a:lnRef>
            <a:fillRef idx="0">
              <a:schemeClr val="dk1"/>
            </a:fillRef>
            <a:effectRef idx="0">
              <a:schemeClr val="dk1"/>
            </a:effectRef>
            <a:fontRef idx="minor">
              <a:schemeClr val="tx1"/>
            </a:fontRef>
          </p:style>
        </p:cxnSp>
        <p:sp>
          <p:nvSpPr>
            <p:cNvPr id="25" name="object 11">
              <a:extLst>
                <a:ext uri="{FF2B5EF4-FFF2-40B4-BE49-F238E27FC236}">
                  <a16:creationId xmlns:a16="http://schemas.microsoft.com/office/drawing/2014/main" id="{C1525670-A04D-7813-98CF-80F4A927D7EB}"/>
                </a:ext>
              </a:extLst>
            </p:cNvPr>
            <p:cNvSpPr/>
            <p:nvPr/>
          </p:nvSpPr>
          <p:spPr>
            <a:xfrm>
              <a:off x="4747864" y="4398263"/>
              <a:ext cx="1370637" cy="449752"/>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GCMCA (or delegate) endorses memorandum with  approval/disapproval and returns to RRB</a:t>
              </a:r>
            </a:p>
          </p:txBody>
        </p:sp>
        <p:sp>
          <p:nvSpPr>
            <p:cNvPr id="33" name="object 20">
              <a:extLst>
                <a:ext uri="{FF2B5EF4-FFF2-40B4-BE49-F238E27FC236}">
                  <a16:creationId xmlns:a16="http://schemas.microsoft.com/office/drawing/2014/main" id="{F46A0EF2-6355-9ADB-A288-4B167BFF5A28}"/>
                </a:ext>
              </a:extLst>
            </p:cNvPr>
            <p:cNvSpPr/>
            <p:nvPr/>
          </p:nvSpPr>
          <p:spPr>
            <a:xfrm>
              <a:off x="4694862" y="1149782"/>
              <a:ext cx="1420076" cy="834215"/>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p:spPr>
          <p:txBody>
            <a:bodyPr wrap="square" lIns="91440" tIns="91440" rIns="91440" bIns="9144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Applicant submits DA Form 2823 (Sworn Statement) to Recruiting and Retention NCO (RRNCO) and RRNCO uploads to Electronic Records Management (ERM) in Recruiter Zone (RZ)</a:t>
              </a:r>
              <a:endParaRPr sz="800" dirty="0">
                <a:solidFill>
                  <a:prstClr val="black"/>
                </a:solidFill>
                <a:latin typeface="Arial" panose="020B0604020202020204" pitchFamily="34" charset="0"/>
                <a:cs typeface="Arial" panose="020B0604020202020204" pitchFamily="34" charset="0"/>
              </a:endParaRPr>
            </a:p>
          </p:txBody>
        </p:sp>
        <p:cxnSp>
          <p:nvCxnSpPr>
            <p:cNvPr id="38" name="Straight Arrow Connector 37">
              <a:extLst>
                <a:ext uri="{FF2B5EF4-FFF2-40B4-BE49-F238E27FC236}">
                  <a16:creationId xmlns:a16="http://schemas.microsoft.com/office/drawing/2014/main" id="{8D520C66-B02A-25C1-7772-0C47380BF9F1}"/>
                </a:ext>
              </a:extLst>
            </p:cNvPr>
            <p:cNvCxnSpPr>
              <a:cxnSpLocks/>
            </p:cNvCxnSpPr>
            <p:nvPr/>
          </p:nvCxnSpPr>
          <p:spPr bwMode="auto">
            <a:xfrm>
              <a:off x="5425837" y="3574069"/>
              <a:ext cx="0" cy="1162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4" name="Straight Arrow Connector 43">
              <a:extLst>
                <a:ext uri="{FF2B5EF4-FFF2-40B4-BE49-F238E27FC236}">
                  <a16:creationId xmlns:a16="http://schemas.microsoft.com/office/drawing/2014/main" id="{CF470D5F-51E9-1810-0DE0-3AE3FF5DD449}"/>
                </a:ext>
              </a:extLst>
            </p:cNvPr>
            <p:cNvCxnSpPr>
              <a:cxnSpLocks/>
            </p:cNvCxnSpPr>
            <p:nvPr/>
          </p:nvCxnSpPr>
          <p:spPr bwMode="auto">
            <a:xfrm>
              <a:off x="5433182" y="4293259"/>
              <a:ext cx="0" cy="1162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7" name="Straight Arrow Connector 46">
              <a:extLst>
                <a:ext uri="{FF2B5EF4-FFF2-40B4-BE49-F238E27FC236}">
                  <a16:creationId xmlns:a16="http://schemas.microsoft.com/office/drawing/2014/main" id="{12F336C0-6BA4-7B27-9945-9FEFE3CA43AA}"/>
                </a:ext>
              </a:extLst>
            </p:cNvPr>
            <p:cNvCxnSpPr>
              <a:cxnSpLocks/>
            </p:cNvCxnSpPr>
            <p:nvPr/>
          </p:nvCxnSpPr>
          <p:spPr bwMode="auto">
            <a:xfrm>
              <a:off x="5763100" y="4848015"/>
              <a:ext cx="0" cy="1162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1" name="Straight Arrow Connector 70">
              <a:extLst>
                <a:ext uri="{FF2B5EF4-FFF2-40B4-BE49-F238E27FC236}">
                  <a16:creationId xmlns:a16="http://schemas.microsoft.com/office/drawing/2014/main" id="{9E84EB38-8A1D-446D-6F9E-6B1B35038EC9}"/>
                </a:ext>
              </a:extLst>
            </p:cNvPr>
            <p:cNvCxnSpPr>
              <a:cxnSpLocks/>
            </p:cNvCxnSpPr>
            <p:nvPr/>
          </p:nvCxnSpPr>
          <p:spPr bwMode="auto">
            <a:xfrm flipV="1">
              <a:off x="6800724" y="4837814"/>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2" name="Straight Arrow Connector 71">
              <a:extLst>
                <a:ext uri="{FF2B5EF4-FFF2-40B4-BE49-F238E27FC236}">
                  <a16:creationId xmlns:a16="http://schemas.microsoft.com/office/drawing/2014/main" id="{3BDBFA8C-D00B-C39C-5A86-65BBEF1E6134}"/>
                </a:ext>
              </a:extLst>
            </p:cNvPr>
            <p:cNvCxnSpPr>
              <a:cxnSpLocks/>
            </p:cNvCxnSpPr>
            <p:nvPr/>
          </p:nvCxnSpPr>
          <p:spPr bwMode="auto">
            <a:xfrm flipV="1">
              <a:off x="7106483" y="3751416"/>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3" name="Straight Arrow Connector 72">
              <a:extLst>
                <a:ext uri="{FF2B5EF4-FFF2-40B4-BE49-F238E27FC236}">
                  <a16:creationId xmlns:a16="http://schemas.microsoft.com/office/drawing/2014/main" id="{16FD27F2-DB25-8291-2090-AEA5D3C60799}"/>
                </a:ext>
              </a:extLst>
            </p:cNvPr>
            <p:cNvCxnSpPr>
              <a:cxnSpLocks/>
            </p:cNvCxnSpPr>
            <p:nvPr/>
          </p:nvCxnSpPr>
          <p:spPr bwMode="auto">
            <a:xfrm flipV="1">
              <a:off x="7091797" y="3126721"/>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4" name="Straight Arrow Connector 73">
              <a:extLst>
                <a:ext uri="{FF2B5EF4-FFF2-40B4-BE49-F238E27FC236}">
                  <a16:creationId xmlns:a16="http://schemas.microsoft.com/office/drawing/2014/main" id="{97666A86-06FE-B892-5084-6E0890D50F1D}"/>
                </a:ext>
              </a:extLst>
            </p:cNvPr>
            <p:cNvCxnSpPr>
              <a:cxnSpLocks/>
            </p:cNvCxnSpPr>
            <p:nvPr/>
          </p:nvCxnSpPr>
          <p:spPr bwMode="auto">
            <a:xfrm flipV="1">
              <a:off x="7099574" y="2123663"/>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5" name="object 18">
              <a:extLst>
                <a:ext uri="{FF2B5EF4-FFF2-40B4-BE49-F238E27FC236}">
                  <a16:creationId xmlns:a16="http://schemas.microsoft.com/office/drawing/2014/main" id="{0DE9AC11-F57D-3F27-5B54-5499FED077B3}"/>
                </a:ext>
              </a:extLst>
            </p:cNvPr>
            <p:cNvSpPr/>
            <p:nvPr/>
          </p:nvSpPr>
          <p:spPr>
            <a:xfrm>
              <a:off x="6428727" y="1069713"/>
              <a:ext cx="1321122" cy="38062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68580" tIns="68580" rIns="68580" bIns="6858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ARNG-HRH-T routes decision memo via ETMS2 to </a:t>
              </a:r>
            </a:p>
            <a:p>
              <a:pPr algn="ctr" defTabSz="685800">
                <a:defRPr/>
              </a:pPr>
              <a:r>
                <a:rPr lang="en-US" sz="800" dirty="0">
                  <a:solidFill>
                    <a:prstClr val="black"/>
                  </a:solidFill>
                  <a:latin typeface="Arial" panose="020B0604020202020204" pitchFamily="34" charset="0"/>
                  <a:cs typeface="Arial" panose="020B0604020202020204" pitchFamily="34" charset="0"/>
                </a:rPr>
                <a:t>ARNG-HRR-ROB-O</a:t>
              </a:r>
            </a:p>
          </p:txBody>
        </p:sp>
        <p:cxnSp>
          <p:nvCxnSpPr>
            <p:cNvPr id="76" name="Straight Arrow Connector 75">
              <a:extLst>
                <a:ext uri="{FF2B5EF4-FFF2-40B4-BE49-F238E27FC236}">
                  <a16:creationId xmlns:a16="http://schemas.microsoft.com/office/drawing/2014/main" id="{E9758645-F02C-0573-67D9-65A7BB54FD62}"/>
                </a:ext>
              </a:extLst>
            </p:cNvPr>
            <p:cNvCxnSpPr>
              <a:cxnSpLocks/>
            </p:cNvCxnSpPr>
            <p:nvPr/>
          </p:nvCxnSpPr>
          <p:spPr bwMode="auto">
            <a:xfrm flipV="1">
              <a:off x="7093983" y="1432480"/>
              <a:ext cx="0" cy="1154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7" name="Straight Arrow Connector 76">
              <a:extLst>
                <a:ext uri="{FF2B5EF4-FFF2-40B4-BE49-F238E27FC236}">
                  <a16:creationId xmlns:a16="http://schemas.microsoft.com/office/drawing/2014/main" id="{8EBBAF55-DF31-35BF-6A43-984477AD2281}"/>
                </a:ext>
              </a:extLst>
            </p:cNvPr>
            <p:cNvCxnSpPr>
              <a:cxnSpLocks/>
            </p:cNvCxnSpPr>
            <p:nvPr/>
          </p:nvCxnSpPr>
          <p:spPr bwMode="auto">
            <a:xfrm>
              <a:off x="8330170" y="2335173"/>
              <a:ext cx="0" cy="10698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8" name="Hexagon 77">
              <a:extLst>
                <a:ext uri="{FF2B5EF4-FFF2-40B4-BE49-F238E27FC236}">
                  <a16:creationId xmlns:a16="http://schemas.microsoft.com/office/drawing/2014/main" id="{7B1EA8BB-8E42-E992-CA4F-F0B4A0FD8713}"/>
                </a:ext>
              </a:extLst>
            </p:cNvPr>
            <p:cNvSpPr/>
            <p:nvPr/>
          </p:nvSpPr>
          <p:spPr>
            <a:xfrm>
              <a:off x="7838922" y="2448802"/>
              <a:ext cx="992181" cy="792786"/>
            </a:xfrm>
            <a:prstGeom prst="hexagon">
              <a:avLst/>
            </a:prstGeom>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lIns="0" tIns="91440" rIns="0" bIns="91440" rtlCol="0" anchor="ctr"/>
            <a:lstStyle/>
            <a:p>
              <a:pPr algn="ctr" defTabSz="685800">
                <a:defRPr/>
              </a:pPr>
              <a:r>
                <a:rPr lang="en-US" sz="800" dirty="0">
                  <a:solidFill>
                    <a:prstClr val="black"/>
                  </a:solidFill>
                  <a:latin typeface="Arial" panose="020B0604020202020204" pitchFamily="34" charset="0"/>
                  <a:cs typeface="Arial" panose="020B0604020202020204" pitchFamily="34" charset="0"/>
                </a:rPr>
                <a:t>Upon accession, the memo will be filed in iPERMS and IPPS-A code will be updated </a:t>
              </a:r>
            </a:p>
          </p:txBody>
        </p:sp>
      </p:grpSp>
    </p:spTree>
    <p:extLst>
      <p:ext uri="{BB962C8B-B14F-4D97-AF65-F5344CB8AC3E}">
        <p14:creationId xmlns:p14="http://schemas.microsoft.com/office/powerpoint/2010/main" val="23300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FFBF9-264C-8A10-ACB7-4BC7A54B21C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344DDA-0B94-8212-6473-9D0F2BC24C10}"/>
              </a:ext>
            </a:extLst>
          </p:cNvPr>
          <p:cNvSpPr txBox="1"/>
          <p:nvPr/>
        </p:nvSpPr>
        <p:spPr>
          <a:xfrm>
            <a:off x="496973" y="70558"/>
            <a:ext cx="5576476"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Pre-accession (SROTC Applicants)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BC44E2E4-5A55-CC2F-EA00-1C462CF23686}"/>
              </a:ext>
            </a:extLst>
          </p:cNvPr>
          <p:cNvCxnSpPr>
            <a:cxnSpLocks/>
          </p:cNvCxnSpPr>
          <p:nvPr/>
        </p:nvCxnSpPr>
        <p:spPr>
          <a:xfrm>
            <a:off x="522391" y="561725"/>
            <a:ext cx="11501356"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9B3FE9CD-D6D6-87E4-956E-5906B5983E02}"/>
              </a:ext>
            </a:extLst>
          </p:cNvPr>
          <p:cNvCxnSpPr>
            <a:cxnSpLocks/>
          </p:cNvCxnSpPr>
          <p:nvPr/>
        </p:nvCxnSpPr>
        <p:spPr>
          <a:xfrm>
            <a:off x="5848428" y="561725"/>
            <a:ext cx="0" cy="585216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FD6167DA-73C4-8815-B353-E718E9FD656D}"/>
              </a:ext>
            </a:extLst>
          </p:cNvPr>
          <p:cNvSpPr txBox="1"/>
          <p:nvPr/>
        </p:nvSpPr>
        <p:spPr>
          <a:xfrm>
            <a:off x="-1" y="5838825"/>
            <a:ext cx="5887615" cy="800219"/>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900" dirty="0">
                <a:latin typeface="Arial" panose="020B0604020202020204" pitchFamily="34" charset="0"/>
                <a:cs typeface="Arial" panose="020B0604020202020204" pitchFamily="34" charset="0"/>
              </a:rPr>
              <a:t> Legal review is no longer mandated at unit level.  This will occur at HQDA.</a:t>
            </a:r>
          </a:p>
          <a:p>
            <a:pPr>
              <a:buFont typeface="+mj-lt"/>
              <a:buAutoNum type="arabicParenR"/>
            </a:pPr>
            <a:r>
              <a:rPr lang="en-US" sz="900" dirty="0">
                <a:latin typeface="Arial" panose="020B0604020202020204" pitchFamily="34" charset="0"/>
                <a:cs typeface="Arial" panose="020B0604020202020204" pitchFamily="34" charset="0"/>
              </a:rPr>
              <a:t>  Coordination with OTJAG, OCCH, and the DCS, G-1 is no longer mandated.</a:t>
            </a:r>
          </a:p>
          <a:p>
            <a:pPr>
              <a:buFont typeface="+mj-lt"/>
              <a:buAutoNum type="arabicParenR"/>
            </a:pPr>
            <a:r>
              <a:rPr lang="en-US" sz="900" dirty="0">
                <a:latin typeface="Arial" panose="020B0604020202020204" pitchFamily="34" charset="0"/>
                <a:cs typeface="Arial" panose="020B0604020202020204" pitchFamily="34" charset="0"/>
              </a:rPr>
              <a:t> Cadet Command will transmit RA requests </a:t>
            </a:r>
            <a:r>
              <a:rPr lang="en-US" sz="900" dirty="0">
                <a:solidFill>
                  <a:prstClr val="black"/>
                </a:solidFill>
                <a:latin typeface="Arial" panose="020B0604020202020204" pitchFamily="34" charset="0"/>
                <a:cs typeface="Arial" panose="020B0604020202020204" pitchFamily="34" charset="0"/>
              </a:rPr>
              <a:t>via ETMS2 to the DCS, G-1.</a:t>
            </a:r>
          </a:p>
          <a:p>
            <a:pPr>
              <a:buFont typeface="+mj-lt"/>
              <a:buAutoNum type="arabicParenR"/>
            </a:pPr>
            <a:endParaRPr lang="en-US" sz="9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9E8C8490-C601-4D5C-BE84-1E2B50FE882B}"/>
              </a:ext>
            </a:extLst>
          </p:cNvPr>
          <p:cNvSpPr txBox="1"/>
          <p:nvPr/>
        </p:nvSpPr>
        <p:spPr>
          <a:xfrm>
            <a:off x="5895975" y="5838825"/>
            <a:ext cx="5887615" cy="677108"/>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1000" dirty="0">
                <a:latin typeface="Arial" panose="020B0604020202020204" pitchFamily="34" charset="0"/>
                <a:cs typeface="Arial" panose="020B0604020202020204" pitchFamily="34" charset="0"/>
              </a:rPr>
              <a:t> </a:t>
            </a:r>
            <a:r>
              <a:rPr lang="en-US" sz="900" dirty="0">
                <a:latin typeface="Arial" panose="020B0604020202020204" pitchFamily="34" charset="0"/>
                <a:cs typeface="Arial" panose="020B0604020202020204" pitchFamily="34" charset="0"/>
              </a:rPr>
              <a:t>Legal review is no longer mandated at unit level.  This will occur at HQDA.</a:t>
            </a:r>
          </a:p>
          <a:p>
            <a:pPr>
              <a:buFont typeface="+mj-lt"/>
              <a:buAutoNum type="arabicParenR"/>
            </a:pPr>
            <a:r>
              <a:rPr lang="en-US" sz="900" dirty="0">
                <a:latin typeface="Arial" panose="020B0604020202020204" pitchFamily="34" charset="0"/>
                <a:cs typeface="Arial" panose="020B0604020202020204" pitchFamily="34" charset="0"/>
              </a:rPr>
              <a:t> Coordination with OTJAG, OCCH, and the DCS, G-1 is no longer mandated.</a:t>
            </a:r>
          </a:p>
          <a:p>
            <a:pPr lvl="0">
              <a:buFont typeface="+mj-lt"/>
              <a:buAutoNum type="arabicParenR"/>
              <a:defRPr/>
            </a:pPr>
            <a:r>
              <a:rPr lang="en-US" sz="900" dirty="0">
                <a:solidFill>
                  <a:prstClr val="black"/>
                </a:solidFill>
                <a:latin typeface="Arial" panose="020B0604020202020204" pitchFamily="34" charset="0"/>
                <a:cs typeface="Arial" panose="020B0604020202020204" pitchFamily="34" charset="0"/>
              </a:rPr>
              <a:t> The SGS</a:t>
            </a:r>
            <a:r>
              <a:rPr lang="en-US" sz="900" dirty="0">
                <a:solidFill>
                  <a:srgbClr val="FF0000"/>
                </a:solidFill>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will transmit RA requests via ETMS2 to the DCS, G-1.</a:t>
            </a:r>
          </a:p>
        </p:txBody>
      </p:sp>
      <p:sp>
        <p:nvSpPr>
          <p:cNvPr id="2" name="TextBox 1">
            <a:extLst>
              <a:ext uri="{FF2B5EF4-FFF2-40B4-BE49-F238E27FC236}">
                <a16:creationId xmlns:a16="http://schemas.microsoft.com/office/drawing/2014/main" id="{9D5851DE-8FC6-0412-309C-DCD29C1CEE2C}"/>
              </a:ext>
            </a:extLst>
          </p:cNvPr>
          <p:cNvSpPr txBox="1"/>
          <p:nvPr/>
        </p:nvSpPr>
        <p:spPr>
          <a:xfrm>
            <a:off x="6185501" y="70558"/>
            <a:ext cx="5490507"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Pre-accession (USMA Applicants) Process Flow</a:t>
            </a:r>
            <a:endParaRPr lang="en-US" sz="1400" b="1" dirty="0">
              <a:solidFill>
                <a:prstClr val="black"/>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525C7BBF-03C4-7535-FA26-9B8B44B92D86}"/>
              </a:ext>
            </a:extLst>
          </p:cNvPr>
          <p:cNvGrpSpPr/>
          <p:nvPr/>
        </p:nvGrpSpPr>
        <p:grpSpPr>
          <a:xfrm>
            <a:off x="7274281" y="663193"/>
            <a:ext cx="3503987" cy="5175623"/>
            <a:chOff x="4294418" y="677807"/>
            <a:chExt cx="3646188" cy="5641672"/>
          </a:xfrm>
        </p:grpSpPr>
        <p:sp>
          <p:nvSpPr>
            <p:cNvPr id="6" name="object 11">
              <a:extLst>
                <a:ext uri="{FF2B5EF4-FFF2-40B4-BE49-F238E27FC236}">
                  <a16:creationId xmlns:a16="http://schemas.microsoft.com/office/drawing/2014/main" id="{DA2E6F4F-86B3-F394-23B4-6A8804CD5AEE}"/>
                </a:ext>
              </a:extLst>
            </p:cNvPr>
            <p:cNvSpPr/>
            <p:nvPr/>
          </p:nvSpPr>
          <p:spPr>
            <a:xfrm>
              <a:off x="4294418" y="368291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endParaRPr sz="800" dirty="0">
                <a:solidFill>
                  <a:prstClr val="black"/>
                </a:solidFill>
                <a:latin typeface="Arial" panose="020B0604020202020204" pitchFamily="34" charset="0"/>
                <a:cs typeface="Arial" panose="020B0604020202020204" pitchFamily="34" charset="0"/>
              </a:endParaRPr>
            </a:p>
          </p:txBody>
        </p:sp>
        <p:sp>
          <p:nvSpPr>
            <p:cNvPr id="7" name="object 20">
              <a:extLst>
                <a:ext uri="{FF2B5EF4-FFF2-40B4-BE49-F238E27FC236}">
                  <a16:creationId xmlns:a16="http://schemas.microsoft.com/office/drawing/2014/main" id="{DB25942C-5425-2453-0E07-20429284A4D9}"/>
                </a:ext>
              </a:extLst>
            </p:cNvPr>
            <p:cNvSpPr/>
            <p:nvPr/>
          </p:nvSpPr>
          <p:spPr>
            <a:xfrm>
              <a:off x="4405237" y="677807"/>
              <a:ext cx="1409625"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a:ln>
              <a:solidFill>
                <a:srgbClr val="FF0000"/>
              </a:solidFill>
            </a:ln>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800" dirty="0">
                  <a:solidFill>
                    <a:prstClr val="black"/>
                  </a:solidFill>
                  <a:latin typeface="Arial" panose="020B0604020202020204" pitchFamily="34" charset="0"/>
                  <a:cs typeface="Arial" panose="020B0604020202020204" pitchFamily="34" charset="0"/>
                </a:rPr>
                <a:t>Applicant notifies </a:t>
              </a:r>
            </a:p>
            <a:p>
              <a:pPr algn="ctr">
                <a:defRPr/>
              </a:pPr>
              <a:r>
                <a:rPr lang="en-US" sz="800" dirty="0">
                  <a:solidFill>
                    <a:prstClr val="black"/>
                  </a:solidFill>
                  <a:latin typeface="Arial" panose="020B0604020202020204" pitchFamily="34" charset="0"/>
                  <a:cs typeface="Arial" panose="020B0604020202020204" pitchFamily="34" charset="0"/>
                </a:rPr>
                <a:t>USMA admissions </a:t>
              </a:r>
            </a:p>
            <a:p>
              <a:pPr algn="ctr">
                <a:defRPr/>
              </a:pPr>
              <a:r>
                <a:rPr lang="en-US" sz="800" dirty="0">
                  <a:solidFill>
                    <a:prstClr val="black"/>
                  </a:solidFill>
                  <a:latin typeface="Arial" panose="020B0604020202020204" pitchFamily="34" charset="0"/>
                  <a:cs typeface="Arial" panose="020B0604020202020204" pitchFamily="34" charset="0"/>
                </a:rPr>
                <a:t>counselor of request</a:t>
              </a:r>
              <a:endParaRPr sz="800" dirty="0">
                <a:solidFill>
                  <a:prstClr val="black"/>
                </a:solidFill>
                <a:latin typeface="Arial" panose="020B0604020202020204" pitchFamily="34" charset="0"/>
                <a:cs typeface="Arial" panose="020B0604020202020204" pitchFamily="34" charset="0"/>
              </a:endParaRPr>
            </a:p>
          </p:txBody>
        </p:sp>
        <p:sp>
          <p:nvSpPr>
            <p:cNvPr id="9" name="object 34">
              <a:extLst>
                <a:ext uri="{FF2B5EF4-FFF2-40B4-BE49-F238E27FC236}">
                  <a16:creationId xmlns:a16="http://schemas.microsoft.com/office/drawing/2014/main" id="{9BB75B0F-DEA4-19E8-2085-BBB595064FC9}"/>
                </a:ext>
              </a:extLst>
            </p:cNvPr>
            <p:cNvSpPr/>
            <p:nvPr/>
          </p:nvSpPr>
          <p:spPr>
            <a:xfrm>
              <a:off x="4294839" y="2083785"/>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a:ln>
              <a:solidFill>
                <a:srgbClr val="FF0000"/>
              </a:solidFill>
            </a:ln>
          </p:spPr>
          <p:txBody>
            <a:bodyPr wrap="square" lIns="91440" tIns="0" rIns="9144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defRPr/>
              </a:pPr>
              <a:r>
                <a:rPr lang="en-US" sz="800" dirty="0">
                  <a:solidFill>
                    <a:prstClr val="black"/>
                  </a:solidFill>
                  <a:latin typeface="Arial" panose="020B0604020202020204" pitchFamily="34" charset="0"/>
                  <a:cs typeface="Arial" panose="020B0604020202020204" pitchFamily="34" charset="0"/>
                </a:rPr>
                <a:t>USMA Admissions counselor schedules interview between requestor and USMA chaplain</a:t>
              </a:r>
              <a:endParaRPr sz="800" dirty="0">
                <a:solidFill>
                  <a:prstClr val="black"/>
                </a:solidFill>
                <a:latin typeface="Arial" panose="020B0604020202020204" pitchFamily="34" charset="0"/>
                <a:cs typeface="Arial" panose="020B0604020202020204" pitchFamily="34" charset="0"/>
              </a:endParaRPr>
            </a:p>
          </p:txBody>
        </p:sp>
        <p:sp>
          <p:nvSpPr>
            <p:cNvPr id="10" name="object 37">
              <a:extLst>
                <a:ext uri="{FF2B5EF4-FFF2-40B4-BE49-F238E27FC236}">
                  <a16:creationId xmlns:a16="http://schemas.microsoft.com/office/drawing/2014/main" id="{8D4DE311-5AD9-7CE4-8A99-B0E0936B38A0}"/>
                </a:ext>
              </a:extLst>
            </p:cNvPr>
            <p:cNvSpPr/>
            <p:nvPr/>
          </p:nvSpPr>
          <p:spPr>
            <a:xfrm>
              <a:off x="6394790" y="2798455"/>
              <a:ext cx="1423806" cy="1198107"/>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defRPr/>
              </a:pPr>
              <a:r>
                <a:rPr lang="en-US" sz="800" dirty="0">
                  <a:solidFill>
                    <a:prstClr val="black"/>
                  </a:solidFill>
                  <a:latin typeface="Arial" panose="020B0604020202020204" pitchFamily="34" charset="0"/>
                  <a:cs typeface="Arial" panose="020B0604020202020204" pitchFamily="34" charset="0"/>
                </a:rPr>
                <a:t>ASA (M&amp;RA) </a:t>
              </a:r>
            </a:p>
            <a:p>
              <a:pPr algn="ctr" defTabSz="914377">
                <a:defRPr/>
              </a:pPr>
              <a:r>
                <a:rPr lang="en-US" sz="800" dirty="0">
                  <a:solidFill>
                    <a:prstClr val="black"/>
                  </a:solidFill>
                  <a:latin typeface="Arial" panose="020B0604020202020204" pitchFamily="34" charset="0"/>
                  <a:cs typeface="Arial" panose="020B0604020202020204" pitchFamily="34" charset="0"/>
                </a:rPr>
                <a:t>approves or </a:t>
              </a:r>
            </a:p>
            <a:p>
              <a:pPr algn="ctr" defTabSz="914377">
                <a:defRPr/>
              </a:pPr>
              <a:r>
                <a:rPr lang="en-US" sz="800" dirty="0">
                  <a:solidFill>
                    <a:prstClr val="black"/>
                  </a:solidFill>
                  <a:latin typeface="Arial" panose="020B0604020202020204" pitchFamily="34" charset="0"/>
                  <a:cs typeface="Arial" panose="020B0604020202020204" pitchFamily="34" charset="0"/>
                </a:rPr>
                <a:t>disapproves</a:t>
              </a:r>
              <a:endParaRPr sz="800" dirty="0">
                <a:solidFill>
                  <a:prstClr val="black"/>
                </a:solidFill>
                <a:latin typeface="Arial" panose="020B0604020202020204" pitchFamily="34" charset="0"/>
                <a:cs typeface="Arial" panose="020B0604020202020204" pitchFamily="34" charset="0"/>
              </a:endParaRPr>
            </a:p>
          </p:txBody>
        </p:sp>
        <p:cxnSp>
          <p:nvCxnSpPr>
            <p:cNvPr id="11" name="Straight Arrow Connector 10">
              <a:extLst>
                <a:ext uri="{FF2B5EF4-FFF2-40B4-BE49-F238E27FC236}">
                  <a16:creationId xmlns:a16="http://schemas.microsoft.com/office/drawing/2014/main" id="{F388E9C9-8416-B0A3-A847-233E555A5E37}"/>
                </a:ext>
              </a:extLst>
            </p:cNvPr>
            <p:cNvCxnSpPr>
              <a:cxnSpLocks/>
            </p:cNvCxnSpPr>
            <p:nvPr/>
          </p:nvCxnSpPr>
          <p:spPr bwMode="auto">
            <a:xfrm>
              <a:off x="5060948" y="1437063"/>
              <a:ext cx="0" cy="64672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F4411393-0739-8F27-92DA-D38CAE866760}"/>
                </a:ext>
              </a:extLst>
            </p:cNvPr>
            <p:cNvCxnSpPr>
              <a:cxnSpLocks/>
            </p:cNvCxnSpPr>
            <p:nvPr/>
          </p:nvCxnSpPr>
          <p:spPr bwMode="auto">
            <a:xfrm>
              <a:off x="5036541" y="3106366"/>
              <a:ext cx="0" cy="57654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BEDD1438-A879-82ED-A5B4-C033648C6942}"/>
                </a:ext>
              </a:extLst>
            </p:cNvPr>
            <p:cNvCxnSpPr>
              <a:cxnSpLocks/>
            </p:cNvCxnSpPr>
            <p:nvPr/>
          </p:nvCxnSpPr>
          <p:spPr bwMode="auto">
            <a:xfrm flipV="1">
              <a:off x="7106691" y="4039595"/>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4" name="object 18">
              <a:extLst>
                <a:ext uri="{FF2B5EF4-FFF2-40B4-BE49-F238E27FC236}">
                  <a16:creationId xmlns:a16="http://schemas.microsoft.com/office/drawing/2014/main" id="{67D58E99-D6A5-2AD8-EB6C-AC1930CDCF89}"/>
                </a:ext>
              </a:extLst>
            </p:cNvPr>
            <p:cNvSpPr/>
            <p:nvPr/>
          </p:nvSpPr>
          <p:spPr>
            <a:xfrm>
              <a:off x="6360312" y="1689868"/>
              <a:ext cx="1524906" cy="892188"/>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800" dirty="0">
                  <a:solidFill>
                    <a:prstClr val="black"/>
                  </a:solidFill>
                  <a:latin typeface="Arial" panose="020B0604020202020204" pitchFamily="34" charset="0"/>
                  <a:cs typeface="Arial" panose="020B0604020202020204" pitchFamily="34" charset="0"/>
                </a:rPr>
                <a:t>DCS, G-1 returns M&amp;RA decision in ETMS2  (approve/disapprove) to the Superintendent</a:t>
              </a:r>
            </a:p>
          </p:txBody>
        </p:sp>
        <p:cxnSp>
          <p:nvCxnSpPr>
            <p:cNvPr id="15" name="Straight Arrow Connector 14">
              <a:extLst>
                <a:ext uri="{FF2B5EF4-FFF2-40B4-BE49-F238E27FC236}">
                  <a16:creationId xmlns:a16="http://schemas.microsoft.com/office/drawing/2014/main" id="{6A32F749-8860-54FA-B4CC-E13A460B013C}"/>
                </a:ext>
              </a:extLst>
            </p:cNvPr>
            <p:cNvCxnSpPr>
              <a:cxnSpLocks/>
            </p:cNvCxnSpPr>
            <p:nvPr/>
          </p:nvCxnSpPr>
          <p:spPr bwMode="auto">
            <a:xfrm flipV="1">
              <a:off x="7145102" y="5021668"/>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A5CF4D0A-ECDD-0770-8A12-A5BC643A986B}"/>
                </a:ext>
              </a:extLst>
            </p:cNvPr>
            <p:cNvCxnSpPr>
              <a:cxnSpLocks/>
            </p:cNvCxnSpPr>
            <p:nvPr/>
          </p:nvCxnSpPr>
          <p:spPr bwMode="auto">
            <a:xfrm>
              <a:off x="5891460" y="5832851"/>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7" name="object 18">
              <a:extLst>
                <a:ext uri="{FF2B5EF4-FFF2-40B4-BE49-F238E27FC236}">
                  <a16:creationId xmlns:a16="http://schemas.microsoft.com/office/drawing/2014/main" id="{94CE8AED-0164-7035-C8CD-7FECB81C739D}"/>
                </a:ext>
              </a:extLst>
            </p:cNvPr>
            <p:cNvSpPr/>
            <p:nvPr/>
          </p:nvSpPr>
          <p:spPr>
            <a:xfrm>
              <a:off x="6339753" y="5264299"/>
              <a:ext cx="1582058"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w="6350">
              <a:solidFill>
                <a:srgbClr val="FF0000"/>
              </a:solidFill>
            </a:ln>
          </p:spPr>
          <p:txBody>
            <a:bodyPr wrap="square" lIns="91440" tIns="0" rIns="9144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800" dirty="0">
                  <a:solidFill>
                    <a:prstClr val="black"/>
                  </a:solidFill>
                  <a:latin typeface="Arial" panose="020B0604020202020204" pitchFamily="34" charset="0"/>
                  <a:cs typeface="Arial" panose="020B0604020202020204" pitchFamily="34" charset="0"/>
                </a:rPr>
                <a:t>Superintendent provides approval / disapproval recommendation memo/CH Memo/O-6 memo via ETMS2 to the DCS, G-1</a:t>
              </a:r>
            </a:p>
          </p:txBody>
        </p:sp>
        <p:sp>
          <p:nvSpPr>
            <p:cNvPr id="18" name="object 11">
              <a:extLst>
                <a:ext uri="{FF2B5EF4-FFF2-40B4-BE49-F238E27FC236}">
                  <a16:creationId xmlns:a16="http://schemas.microsoft.com/office/drawing/2014/main" id="{C07BD1C3-6602-147F-AAF3-BDF5549561FB}"/>
                </a:ext>
              </a:extLst>
            </p:cNvPr>
            <p:cNvSpPr/>
            <p:nvPr/>
          </p:nvSpPr>
          <p:spPr>
            <a:xfrm>
              <a:off x="4294418" y="5301599"/>
              <a:ext cx="1624341"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800" dirty="0">
                  <a:solidFill>
                    <a:prstClr val="black"/>
                  </a:solidFill>
                  <a:latin typeface="Arial" panose="020B0604020202020204" pitchFamily="34" charset="0"/>
                  <a:cs typeface="Arial" panose="020B0604020202020204" pitchFamily="34" charset="0"/>
                </a:rPr>
                <a:t>DAD director (O-6)</a:t>
              </a:r>
            </a:p>
            <a:p>
              <a:pPr algn="ctr">
                <a:defRPr/>
              </a:pPr>
              <a:r>
                <a:rPr lang="en-US" sz="800" dirty="0">
                  <a:solidFill>
                    <a:prstClr val="black"/>
                  </a:solidFill>
                  <a:latin typeface="Arial" panose="020B0604020202020204" pitchFamily="34" charset="0"/>
                  <a:cs typeface="Arial" panose="020B0604020202020204" pitchFamily="34" charset="0"/>
                </a:rPr>
                <a:t>reviews CH memo and </a:t>
              </a:r>
            </a:p>
            <a:p>
              <a:pPr algn="ctr">
                <a:defRPr/>
              </a:pPr>
              <a:r>
                <a:rPr lang="en-US" sz="800" dirty="0">
                  <a:solidFill>
                    <a:prstClr val="black"/>
                  </a:solidFill>
                  <a:latin typeface="Arial" panose="020B0604020202020204" pitchFamily="34" charset="0"/>
                  <a:cs typeface="Arial" panose="020B0604020202020204" pitchFamily="34" charset="0"/>
                </a:rPr>
                <a:t>provides recommendation in </a:t>
              </a:r>
            </a:p>
            <a:p>
              <a:pPr algn="ctr">
                <a:defRPr/>
              </a:pPr>
              <a:r>
                <a:rPr lang="en-US" sz="800" dirty="0">
                  <a:solidFill>
                    <a:prstClr val="black"/>
                  </a:solidFill>
                  <a:latin typeface="Arial" panose="020B0604020202020204" pitchFamily="34" charset="0"/>
                  <a:cs typeface="Arial" panose="020B0604020202020204" pitchFamily="34" charset="0"/>
                </a:rPr>
                <a:t>memo to Superintendent</a:t>
              </a:r>
            </a:p>
          </p:txBody>
        </p:sp>
        <p:cxnSp>
          <p:nvCxnSpPr>
            <p:cNvPr id="19" name="Straight Arrow Connector 18">
              <a:extLst>
                <a:ext uri="{FF2B5EF4-FFF2-40B4-BE49-F238E27FC236}">
                  <a16:creationId xmlns:a16="http://schemas.microsoft.com/office/drawing/2014/main" id="{75B02A9D-2559-2489-0250-944746403F8B}"/>
                </a:ext>
              </a:extLst>
            </p:cNvPr>
            <p:cNvCxnSpPr>
              <a:cxnSpLocks/>
            </p:cNvCxnSpPr>
            <p:nvPr/>
          </p:nvCxnSpPr>
          <p:spPr bwMode="auto">
            <a:xfrm>
              <a:off x="5098419" y="4696801"/>
              <a:ext cx="0" cy="6047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AF5F8C36-2A05-4B94-3D07-29D0107CE97C}"/>
                </a:ext>
              </a:extLst>
            </p:cNvPr>
            <p:cNvCxnSpPr>
              <a:cxnSpLocks/>
            </p:cNvCxnSpPr>
            <p:nvPr/>
          </p:nvCxnSpPr>
          <p:spPr bwMode="auto">
            <a:xfrm flipV="1">
              <a:off x="7119024" y="2574788"/>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1" name="object 18">
              <a:extLst>
                <a:ext uri="{FF2B5EF4-FFF2-40B4-BE49-F238E27FC236}">
                  <a16:creationId xmlns:a16="http://schemas.microsoft.com/office/drawing/2014/main" id="{191D78B2-112D-8112-B3C6-F5817D92404D}"/>
                </a:ext>
              </a:extLst>
            </p:cNvPr>
            <p:cNvSpPr/>
            <p:nvPr/>
          </p:nvSpPr>
          <p:spPr>
            <a:xfrm>
              <a:off x="6358548" y="4277258"/>
              <a:ext cx="1582058"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w="6350">
              <a:solidFill>
                <a:srgbClr val="FF0000"/>
              </a:solidFill>
            </a:ln>
          </p:spPr>
          <p:txBody>
            <a:bodyPr wrap="square" lIns="91440" tIns="0" rIns="91440" bIns="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grpSp>
      <p:grpSp>
        <p:nvGrpSpPr>
          <p:cNvPr id="75" name="Group 74">
            <a:extLst>
              <a:ext uri="{FF2B5EF4-FFF2-40B4-BE49-F238E27FC236}">
                <a16:creationId xmlns:a16="http://schemas.microsoft.com/office/drawing/2014/main" id="{A7F6F347-C8C0-07F3-0166-C65D01583AE7}"/>
              </a:ext>
            </a:extLst>
          </p:cNvPr>
          <p:cNvGrpSpPr/>
          <p:nvPr/>
        </p:nvGrpSpPr>
        <p:grpSpPr>
          <a:xfrm>
            <a:off x="1253243" y="654987"/>
            <a:ext cx="3282896" cy="5062004"/>
            <a:chOff x="1253243" y="654986"/>
            <a:chExt cx="3282896" cy="5062004"/>
          </a:xfrm>
        </p:grpSpPr>
        <p:grpSp>
          <p:nvGrpSpPr>
            <p:cNvPr id="26" name="Group 25">
              <a:extLst>
                <a:ext uri="{FF2B5EF4-FFF2-40B4-BE49-F238E27FC236}">
                  <a16:creationId xmlns:a16="http://schemas.microsoft.com/office/drawing/2014/main" id="{1E5E2FEC-1E7A-14F5-792A-805D807A399E}"/>
                </a:ext>
              </a:extLst>
            </p:cNvPr>
            <p:cNvGrpSpPr/>
            <p:nvPr/>
          </p:nvGrpSpPr>
          <p:grpSpPr>
            <a:xfrm>
              <a:off x="1253243" y="654986"/>
              <a:ext cx="3282896" cy="5062004"/>
              <a:chOff x="4258485" y="686688"/>
              <a:chExt cx="3691902" cy="5832756"/>
            </a:xfrm>
          </p:grpSpPr>
          <p:sp>
            <p:nvSpPr>
              <p:cNvPr id="27" name="object 11">
                <a:extLst>
                  <a:ext uri="{FF2B5EF4-FFF2-40B4-BE49-F238E27FC236}">
                    <a16:creationId xmlns:a16="http://schemas.microsoft.com/office/drawing/2014/main" id="{016B0C94-1122-2E90-507A-955DFF0CC9FD}"/>
                  </a:ext>
                </a:extLst>
              </p:cNvPr>
              <p:cNvSpPr/>
              <p:nvPr/>
            </p:nvSpPr>
            <p:spPr>
              <a:xfrm>
                <a:off x="4258485" y="29769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p>
            </p:txBody>
          </p:sp>
          <p:sp>
            <p:nvSpPr>
              <p:cNvPr id="28" name="object 20">
                <a:extLst>
                  <a:ext uri="{FF2B5EF4-FFF2-40B4-BE49-F238E27FC236}">
                    <a16:creationId xmlns:a16="http://schemas.microsoft.com/office/drawing/2014/main" id="{6FE3BEA9-1923-3A0F-364B-767BF30CB2DC}"/>
                  </a:ext>
                </a:extLst>
              </p:cNvPr>
              <p:cNvSpPr/>
              <p:nvPr/>
            </p:nvSpPr>
            <p:spPr>
              <a:xfrm>
                <a:off x="4331848" y="686688"/>
                <a:ext cx="1540050"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a:ln>
                <a:solidFill>
                  <a:srgbClr val="FF0000"/>
                </a:solidFill>
              </a:ln>
            </p:spPr>
            <p:txBody>
              <a:bodyPr wrap="square" lIns="0" tIns="0" rIns="0" bIns="0" rtlCol="0" anchor="ctr"/>
              <a:lstStyle/>
              <a:p>
                <a:pPr algn="ctr">
                  <a:defRPr/>
                </a:pPr>
                <a:r>
                  <a:rPr lang="en-US" sz="800" dirty="0">
                    <a:solidFill>
                      <a:prstClr val="black"/>
                    </a:solidFill>
                    <a:latin typeface="Arial" panose="020B0604020202020204" pitchFamily="34" charset="0"/>
                    <a:cs typeface="Arial" panose="020B0604020202020204" pitchFamily="34" charset="0"/>
                  </a:rPr>
                  <a:t>Applicant submits written request to Professor of </a:t>
                </a:r>
              </a:p>
              <a:p>
                <a:pPr algn="ctr">
                  <a:defRPr/>
                </a:pPr>
                <a:r>
                  <a:rPr lang="en-US" sz="800" dirty="0">
                    <a:solidFill>
                      <a:prstClr val="black"/>
                    </a:solidFill>
                    <a:latin typeface="Arial" panose="020B0604020202020204" pitchFamily="34" charset="0"/>
                    <a:cs typeface="Arial" panose="020B0604020202020204" pitchFamily="34" charset="0"/>
                  </a:rPr>
                  <a:t>Military Science (PMS)</a:t>
                </a:r>
              </a:p>
            </p:txBody>
          </p:sp>
          <p:sp>
            <p:nvSpPr>
              <p:cNvPr id="29" name="object 34">
                <a:extLst>
                  <a:ext uri="{FF2B5EF4-FFF2-40B4-BE49-F238E27FC236}">
                    <a16:creationId xmlns:a16="http://schemas.microsoft.com/office/drawing/2014/main" id="{08E4DE83-4C98-C287-F389-34E5C54AF101}"/>
                  </a:ext>
                </a:extLst>
              </p:cNvPr>
              <p:cNvSpPr/>
              <p:nvPr/>
            </p:nvSpPr>
            <p:spPr>
              <a:xfrm>
                <a:off x="430231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The PMS schedules interview between requestor and chaplain one level higher than the requestor’s unit</a:t>
                </a:r>
              </a:p>
            </p:txBody>
          </p:sp>
          <p:sp>
            <p:nvSpPr>
              <p:cNvPr id="30" name="object 37">
                <a:extLst>
                  <a:ext uri="{FF2B5EF4-FFF2-40B4-BE49-F238E27FC236}">
                    <a16:creationId xmlns:a16="http://schemas.microsoft.com/office/drawing/2014/main" id="{3D430BA8-2282-4A1F-4CC1-3A5265C7306A}"/>
                  </a:ext>
                </a:extLst>
              </p:cNvPr>
              <p:cNvSpPr/>
              <p:nvPr/>
            </p:nvSpPr>
            <p:spPr>
              <a:xfrm>
                <a:off x="6410739" y="3097124"/>
                <a:ext cx="1423806" cy="1198109"/>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31" name="Straight Arrow Connector 30">
                <a:extLst>
                  <a:ext uri="{FF2B5EF4-FFF2-40B4-BE49-F238E27FC236}">
                    <a16:creationId xmlns:a16="http://schemas.microsoft.com/office/drawing/2014/main" id="{08CA795D-2786-A51D-C48A-FA82B5964D50}"/>
                  </a:ext>
                </a:extLst>
              </p:cNvPr>
              <p:cNvCxnSpPr>
                <a:cxnSpLocks/>
              </p:cNvCxnSpPr>
              <p:nvPr/>
            </p:nvCxnSpPr>
            <p:spPr bwMode="auto">
              <a:xfrm>
                <a:off x="5101872"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2" name="Straight Arrow Connector 31">
                <a:extLst>
                  <a:ext uri="{FF2B5EF4-FFF2-40B4-BE49-F238E27FC236}">
                    <a16:creationId xmlns:a16="http://schemas.microsoft.com/office/drawing/2014/main" id="{26ED5676-E573-E947-3AE1-CD4B9B03E84C}"/>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4" name="object 18">
                <a:extLst>
                  <a:ext uri="{FF2B5EF4-FFF2-40B4-BE49-F238E27FC236}">
                    <a16:creationId xmlns:a16="http://schemas.microsoft.com/office/drawing/2014/main" id="{FA8029C3-CEED-AE73-5470-A1FF06621FEB}"/>
                  </a:ext>
                </a:extLst>
              </p:cNvPr>
              <p:cNvSpPr/>
              <p:nvPr/>
            </p:nvSpPr>
            <p:spPr>
              <a:xfrm>
                <a:off x="6387891" y="1698605"/>
                <a:ext cx="1524906" cy="119810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returns M&amp;RA decision in ETMS2  (approve/disapprove) to the GCMCA</a:t>
                </a:r>
              </a:p>
            </p:txBody>
          </p:sp>
          <p:cxnSp>
            <p:nvCxnSpPr>
              <p:cNvPr id="35" name="Straight Arrow Connector 34">
                <a:extLst>
                  <a:ext uri="{FF2B5EF4-FFF2-40B4-BE49-F238E27FC236}">
                    <a16:creationId xmlns:a16="http://schemas.microsoft.com/office/drawing/2014/main" id="{DEABFBEA-9B92-1DD2-250B-C85CCB435616}"/>
                  </a:ext>
                </a:extLst>
              </p:cNvPr>
              <p:cNvCxnSpPr>
                <a:cxnSpLocks/>
              </p:cNvCxnSpPr>
              <p:nvPr/>
            </p:nvCxnSpPr>
            <p:spPr bwMode="auto">
              <a:xfrm flipV="1">
                <a:off x="7145102" y="5257739"/>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6" name="Straight Arrow Connector 35">
                <a:extLst>
                  <a:ext uri="{FF2B5EF4-FFF2-40B4-BE49-F238E27FC236}">
                    <a16:creationId xmlns:a16="http://schemas.microsoft.com/office/drawing/2014/main" id="{2B53B01E-6E16-B81B-C447-7AEC5ECC3F00}"/>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7" name="object 18">
                <a:extLst>
                  <a:ext uri="{FF2B5EF4-FFF2-40B4-BE49-F238E27FC236}">
                    <a16:creationId xmlns:a16="http://schemas.microsoft.com/office/drawing/2014/main" id="{C0CA2BB3-88CD-86A5-30F8-9FDC4E9A67D5}"/>
                  </a:ext>
                </a:extLst>
              </p:cNvPr>
              <p:cNvSpPr/>
              <p:nvPr/>
            </p:nvSpPr>
            <p:spPr>
              <a:xfrm>
                <a:off x="6339753" y="5500371"/>
                <a:ext cx="1582058"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(or first GO) provides approval / disapproval recommendation on a memo via ETMS2 to the DCS, G-1</a:t>
                </a:r>
              </a:p>
            </p:txBody>
          </p:sp>
          <p:sp>
            <p:nvSpPr>
              <p:cNvPr id="39" name="object 11">
                <a:extLst>
                  <a:ext uri="{FF2B5EF4-FFF2-40B4-BE49-F238E27FC236}">
                    <a16:creationId xmlns:a16="http://schemas.microsoft.com/office/drawing/2014/main" id="{1874838D-2803-FC32-7038-DF07C11B3568}"/>
                  </a:ext>
                </a:extLst>
              </p:cNvPr>
              <p:cNvSpPr/>
              <p:nvPr/>
            </p:nvSpPr>
            <p:spPr>
              <a:xfrm>
                <a:off x="4258485" y="42444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PMS reviews CH memo and provides a recommendation </a:t>
                </a:r>
              </a:p>
              <a:p>
                <a:pPr lvl="0" algn="ctr">
                  <a:defRPr/>
                </a:pPr>
                <a:r>
                  <a:rPr lang="en-US" sz="800" dirty="0">
                    <a:solidFill>
                      <a:prstClr val="black"/>
                    </a:solidFill>
                    <a:latin typeface="Arial" panose="020B0604020202020204" pitchFamily="34" charset="0"/>
                    <a:cs typeface="Arial" panose="020B0604020202020204" pitchFamily="34" charset="0"/>
                  </a:rPr>
                  <a:t>memo to their Brigade Commander</a:t>
                </a:r>
              </a:p>
            </p:txBody>
          </p:sp>
          <p:cxnSp>
            <p:nvCxnSpPr>
              <p:cNvPr id="40" name="Straight Arrow Connector 39">
                <a:extLst>
                  <a:ext uri="{FF2B5EF4-FFF2-40B4-BE49-F238E27FC236}">
                    <a16:creationId xmlns:a16="http://schemas.microsoft.com/office/drawing/2014/main" id="{8A43D0CF-510F-50F5-65CC-82B3A3744EC8}"/>
                  </a:ext>
                </a:extLst>
              </p:cNvPr>
              <p:cNvCxnSpPr>
                <a:cxnSpLocks/>
              </p:cNvCxnSpPr>
              <p:nvPr/>
            </p:nvCxnSpPr>
            <p:spPr bwMode="auto">
              <a:xfrm>
                <a:off x="5049514" y="39853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1" name="object 11">
                <a:extLst>
                  <a:ext uri="{FF2B5EF4-FFF2-40B4-BE49-F238E27FC236}">
                    <a16:creationId xmlns:a16="http://schemas.microsoft.com/office/drawing/2014/main" id="{DDE1885F-0E47-EDD5-9CD4-F6B40A5EBDBF}"/>
                  </a:ext>
                </a:extLst>
              </p:cNvPr>
              <p:cNvSpPr/>
              <p:nvPr/>
            </p:nvSpPr>
            <p:spPr>
              <a:xfrm>
                <a:off x="4258485" y="55015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Brigade CDR (O-6 level) provides </a:t>
                </a:r>
              </a:p>
              <a:p>
                <a:pPr lvl="0" algn="ctr">
                  <a:defRPr/>
                </a:pPr>
                <a:r>
                  <a:rPr lang="en-US" sz="800" dirty="0">
                    <a:solidFill>
                      <a:prstClr val="black"/>
                    </a:solidFill>
                    <a:latin typeface="Arial" panose="020B0604020202020204" pitchFamily="34" charset="0"/>
                    <a:cs typeface="Arial" panose="020B0604020202020204" pitchFamily="34" charset="0"/>
                  </a:rPr>
                  <a:t>approval / disapproval recommendation </a:t>
                </a:r>
              </a:p>
              <a:p>
                <a:pPr lvl="0" algn="ctr">
                  <a:defRPr/>
                </a:pPr>
                <a:r>
                  <a:rPr lang="en-US" sz="800" dirty="0">
                    <a:solidFill>
                      <a:prstClr val="black"/>
                    </a:solidFill>
                    <a:latin typeface="Arial" panose="020B0604020202020204" pitchFamily="34" charset="0"/>
                    <a:cs typeface="Arial" panose="020B0604020202020204" pitchFamily="34" charset="0"/>
                  </a:rPr>
                  <a:t> to GCMCA</a:t>
                </a:r>
              </a:p>
            </p:txBody>
          </p:sp>
          <p:cxnSp>
            <p:nvCxnSpPr>
              <p:cNvPr id="42" name="Straight Arrow Connector 41">
                <a:extLst>
                  <a:ext uri="{FF2B5EF4-FFF2-40B4-BE49-F238E27FC236}">
                    <a16:creationId xmlns:a16="http://schemas.microsoft.com/office/drawing/2014/main" id="{A76B08BC-09DA-CC40-3A52-E286EE92D9D2}"/>
                  </a:ext>
                </a:extLst>
              </p:cNvPr>
              <p:cNvCxnSpPr>
                <a:cxnSpLocks/>
              </p:cNvCxnSpPr>
              <p:nvPr/>
            </p:nvCxnSpPr>
            <p:spPr bwMode="auto">
              <a:xfrm>
                <a:off x="5049514" y="52424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3" name="Straight Arrow Connector 42">
                <a:extLst>
                  <a:ext uri="{FF2B5EF4-FFF2-40B4-BE49-F238E27FC236}">
                    <a16:creationId xmlns:a16="http://schemas.microsoft.com/office/drawing/2014/main" id="{A7824892-78CB-6410-D69E-DB4C17AC7E66}"/>
                  </a:ext>
                </a:extLst>
              </p:cNvPr>
              <p:cNvCxnSpPr>
                <a:cxnSpLocks/>
              </p:cNvCxnSpPr>
              <p:nvPr/>
            </p:nvCxnSpPr>
            <p:spPr bwMode="auto">
              <a:xfrm flipV="1">
                <a:off x="7115306" y="2885870"/>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5" name="Straight Arrow Connector 44">
                <a:extLst>
                  <a:ext uri="{FF2B5EF4-FFF2-40B4-BE49-F238E27FC236}">
                    <a16:creationId xmlns:a16="http://schemas.microsoft.com/office/drawing/2014/main" id="{A453F68C-BC1A-FEDD-BFDC-A334B825640F}"/>
                  </a:ext>
                </a:extLst>
              </p:cNvPr>
              <p:cNvCxnSpPr>
                <a:cxnSpLocks/>
              </p:cNvCxnSpPr>
              <p:nvPr/>
            </p:nvCxnSpPr>
            <p:spPr bwMode="auto">
              <a:xfrm flipV="1">
                <a:off x="7115103" y="4318674"/>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6" name="object 18">
                <a:extLst>
                  <a:ext uri="{FF2B5EF4-FFF2-40B4-BE49-F238E27FC236}">
                    <a16:creationId xmlns:a16="http://schemas.microsoft.com/office/drawing/2014/main" id="{D4BF81D4-5E78-3D41-1F5C-D76E078B79FD}"/>
                  </a:ext>
                </a:extLst>
              </p:cNvPr>
              <p:cNvSpPr/>
              <p:nvPr/>
            </p:nvSpPr>
            <p:spPr>
              <a:xfrm>
                <a:off x="6368329" y="4533863"/>
                <a:ext cx="1582058" cy="718887"/>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chemeClr val="tx2">
                    <a:lumMod val="60000"/>
                    <a:lumOff val="40000"/>
                  </a:schemeClr>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DCS,G-1 receives request and processes to ASA (M&amp;RA) for decision</a:t>
                </a:r>
              </a:p>
            </p:txBody>
          </p:sp>
        </p:grpSp>
        <p:cxnSp>
          <p:nvCxnSpPr>
            <p:cNvPr id="71" name="Straight Arrow Connector 70">
              <a:extLst>
                <a:ext uri="{FF2B5EF4-FFF2-40B4-BE49-F238E27FC236}">
                  <a16:creationId xmlns:a16="http://schemas.microsoft.com/office/drawing/2014/main" id="{9A2F4989-1ED1-95D1-32CE-37CB0D5BFD78}"/>
                </a:ext>
              </a:extLst>
            </p:cNvPr>
            <p:cNvCxnSpPr>
              <a:cxnSpLocks/>
            </p:cNvCxnSpPr>
            <p:nvPr/>
          </p:nvCxnSpPr>
          <p:spPr bwMode="auto">
            <a:xfrm flipV="1">
              <a:off x="3811694" y="1371288"/>
              <a:ext cx="0" cy="1730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2" name="object 18">
              <a:extLst>
                <a:ext uri="{FF2B5EF4-FFF2-40B4-BE49-F238E27FC236}">
                  <a16:creationId xmlns:a16="http://schemas.microsoft.com/office/drawing/2014/main" id="{7909EE83-8ADD-B816-AEB1-23D33FFEE870}"/>
                </a:ext>
              </a:extLst>
            </p:cNvPr>
            <p:cNvSpPr/>
            <p:nvPr/>
          </p:nvSpPr>
          <p:spPr>
            <a:xfrm>
              <a:off x="3154212" y="779481"/>
              <a:ext cx="1376735" cy="591806"/>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Approval/disapproval saved in local file</a:t>
              </a:r>
            </a:p>
          </p:txBody>
        </p:sp>
      </p:grpSp>
    </p:spTree>
    <p:extLst>
      <p:ext uri="{BB962C8B-B14F-4D97-AF65-F5344CB8AC3E}">
        <p14:creationId xmlns:p14="http://schemas.microsoft.com/office/powerpoint/2010/main" val="4213841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C23E2-793D-9A49-6FFE-551ADE82DF6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67C1E8D-EA6B-03D8-7404-7B25A2FE91C6}"/>
              </a:ext>
            </a:extLst>
          </p:cNvPr>
          <p:cNvSpPr txBox="1"/>
          <p:nvPr/>
        </p:nvSpPr>
        <p:spPr>
          <a:xfrm>
            <a:off x="298595" y="70558"/>
            <a:ext cx="5887615"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Contracted Cadets (SROTC/USMA) Process Flow</a:t>
            </a:r>
            <a:endParaRPr lang="en-US" sz="1400" b="1" dirty="0">
              <a:solidFill>
                <a:prstClr val="black"/>
              </a:solidFill>
              <a:latin typeface="Arial" panose="020B0604020202020204" pitchFamily="34" charset="0"/>
              <a:cs typeface="Arial" panose="020B0604020202020204" pitchFamily="34" charset="0"/>
            </a:endParaRPr>
          </a:p>
        </p:txBody>
      </p:sp>
      <p:sp>
        <p:nvSpPr>
          <p:cNvPr id="121" name="TextBox 120">
            <a:extLst>
              <a:ext uri="{FF2B5EF4-FFF2-40B4-BE49-F238E27FC236}">
                <a16:creationId xmlns:a16="http://schemas.microsoft.com/office/drawing/2014/main" id="{A260CA69-05F4-C4BD-D1BF-11EA913AC9CD}"/>
              </a:ext>
            </a:extLst>
          </p:cNvPr>
          <p:cNvSpPr txBox="1"/>
          <p:nvPr/>
        </p:nvSpPr>
        <p:spPr>
          <a:xfrm>
            <a:off x="5941203" y="70558"/>
            <a:ext cx="5865308" cy="369332"/>
          </a:xfrm>
          <a:prstGeom prst="rect">
            <a:avLst/>
          </a:prstGeom>
          <a:noFill/>
        </p:spPr>
        <p:txBody>
          <a:bodyPr wrap="square" lIns="91440" tIns="45720" rIns="91440" bIns="45720" rtlCol="0" anchor="t">
            <a:spAutoFit/>
          </a:bodyPr>
          <a:lstStyle/>
          <a:p>
            <a:pPr algn="ctr">
              <a:defRPr/>
            </a:pPr>
            <a:r>
              <a:rPr lang="en-US" b="1" dirty="0">
                <a:solidFill>
                  <a:prstClr val="black"/>
                </a:solidFill>
                <a:latin typeface="Arial"/>
                <a:cs typeface="Arial"/>
              </a:rPr>
              <a:t>Corrections Process Flow</a:t>
            </a:r>
            <a:endParaRPr lang="en-US" sz="1400" b="1" dirty="0">
              <a:solidFill>
                <a:prstClr val="black"/>
              </a:solidFill>
              <a:latin typeface="Arial" panose="020B0604020202020204" pitchFamily="34" charset="0"/>
              <a:cs typeface="Arial" panose="020B0604020202020204" pitchFamily="34" charset="0"/>
            </a:endParaRPr>
          </a:p>
        </p:txBody>
      </p:sp>
      <p:cxnSp>
        <p:nvCxnSpPr>
          <p:cNvPr id="122" name="Straight Connector 121">
            <a:extLst>
              <a:ext uri="{FF2B5EF4-FFF2-40B4-BE49-F238E27FC236}">
                <a16:creationId xmlns:a16="http://schemas.microsoft.com/office/drawing/2014/main" id="{8F7B793C-0626-F9EF-ED65-38210A37D8F8}"/>
              </a:ext>
            </a:extLst>
          </p:cNvPr>
          <p:cNvCxnSpPr>
            <a:cxnSpLocks/>
          </p:cNvCxnSpPr>
          <p:nvPr/>
        </p:nvCxnSpPr>
        <p:spPr>
          <a:xfrm>
            <a:off x="5887617" y="561725"/>
            <a:ext cx="0" cy="585216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4F7EB59A-E7FC-4149-656F-ADF93EB5A1C3}"/>
              </a:ext>
            </a:extLst>
          </p:cNvPr>
          <p:cNvSpPr txBox="1"/>
          <p:nvPr/>
        </p:nvSpPr>
        <p:spPr>
          <a:xfrm>
            <a:off x="-1" y="5704356"/>
            <a:ext cx="5887615" cy="861774"/>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1000" dirty="0">
                <a:latin typeface="Arial" panose="020B0604020202020204" pitchFamily="34" charset="0"/>
                <a:cs typeface="Arial" panose="020B0604020202020204" pitchFamily="34" charset="0"/>
              </a:rPr>
              <a:t> Simultaneous Membership Program (SMP) cadets will have their RA processed through their respective ARNG/USAR units (COMPO 2 &amp; 3 Process flow). </a:t>
            </a:r>
          </a:p>
          <a:p>
            <a:pPr>
              <a:buFont typeface="+mj-lt"/>
              <a:buAutoNum type="arabicParenR"/>
            </a:pPr>
            <a:r>
              <a:rPr lang="en-US" sz="1000" dirty="0">
                <a:latin typeface="Arial" panose="020B0604020202020204" pitchFamily="34" charset="0"/>
                <a:cs typeface="Arial" panose="020B0604020202020204" pitchFamily="34" charset="0"/>
              </a:rPr>
              <a:t> Green to Gold Active-Duty Option (G2GADO) cadets will process request same as COMPO 1. </a:t>
            </a:r>
          </a:p>
          <a:p>
            <a:pPr>
              <a:buFont typeface="+mj-lt"/>
              <a:buAutoNum type="arabicParenR"/>
            </a:pPr>
            <a:r>
              <a:rPr lang="en-US" sz="1000" dirty="0">
                <a:latin typeface="Arial" panose="020B0604020202020204" pitchFamily="34" charset="0"/>
                <a:cs typeface="Arial" panose="020B0604020202020204" pitchFamily="34" charset="0"/>
              </a:rPr>
              <a:t> The GCMCA’s G1 will transmit the PAR via the RA UDL in IPPS-A for processing to the DCS, G-1.</a:t>
            </a:r>
          </a:p>
        </p:txBody>
      </p:sp>
      <p:sp>
        <p:nvSpPr>
          <p:cNvPr id="48" name="TextBox 47">
            <a:extLst>
              <a:ext uri="{FF2B5EF4-FFF2-40B4-BE49-F238E27FC236}">
                <a16:creationId xmlns:a16="http://schemas.microsoft.com/office/drawing/2014/main" id="{928D9A40-16DC-1E5E-D1D9-8B0DEE020205}"/>
              </a:ext>
            </a:extLst>
          </p:cNvPr>
          <p:cNvSpPr txBox="1"/>
          <p:nvPr/>
        </p:nvSpPr>
        <p:spPr>
          <a:xfrm>
            <a:off x="5895975" y="5838826"/>
            <a:ext cx="5887615" cy="553998"/>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Notes:</a:t>
            </a:r>
          </a:p>
          <a:p>
            <a:pPr>
              <a:buFont typeface="+mj-lt"/>
              <a:buAutoNum type="arabicParenR"/>
            </a:pPr>
            <a:r>
              <a:rPr lang="en-US" sz="1000" dirty="0">
                <a:latin typeface="Arial" panose="020B0604020202020204" pitchFamily="34" charset="0"/>
                <a:cs typeface="Arial" panose="020B0604020202020204" pitchFamily="34" charset="0"/>
              </a:rPr>
              <a:t> Legal review is no longer mandated at unit level.  This will occur at HQDA.</a:t>
            </a:r>
          </a:p>
          <a:p>
            <a:pPr lvl="0">
              <a:buFont typeface="+mj-lt"/>
              <a:buAutoNum type="arabicParenR"/>
              <a:defRPr/>
            </a:pPr>
            <a:r>
              <a:rPr lang="en-US" sz="1000" dirty="0">
                <a:solidFill>
                  <a:prstClr val="black"/>
                </a:solidFill>
                <a:latin typeface="Arial" panose="020B0604020202020204" pitchFamily="34" charset="0"/>
                <a:cs typeface="Arial" panose="020B0604020202020204" pitchFamily="34" charset="0"/>
              </a:rPr>
              <a:t> The ACC G1 will transmit RA requests through ETMS2 to the DCS, G-1.</a:t>
            </a:r>
          </a:p>
        </p:txBody>
      </p:sp>
      <p:cxnSp>
        <p:nvCxnSpPr>
          <p:cNvPr id="2" name="Straight Connector 1">
            <a:extLst>
              <a:ext uri="{FF2B5EF4-FFF2-40B4-BE49-F238E27FC236}">
                <a16:creationId xmlns:a16="http://schemas.microsoft.com/office/drawing/2014/main" id="{E4179BCA-3933-31CF-EAA7-794903ACA2CC}"/>
              </a:ext>
            </a:extLst>
          </p:cNvPr>
          <p:cNvCxnSpPr>
            <a:cxnSpLocks/>
          </p:cNvCxnSpPr>
          <p:nvPr/>
        </p:nvCxnSpPr>
        <p:spPr>
          <a:xfrm>
            <a:off x="522391" y="561725"/>
            <a:ext cx="11501356" cy="0"/>
          </a:xfrm>
          <a:prstGeom prst="line">
            <a:avLst/>
          </a:prstGeom>
          <a:ln w="28575"/>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906D991B-F1C7-224D-2B90-1DDDAC7CD213}"/>
              </a:ext>
            </a:extLst>
          </p:cNvPr>
          <p:cNvGrpSpPr/>
          <p:nvPr/>
        </p:nvGrpSpPr>
        <p:grpSpPr>
          <a:xfrm>
            <a:off x="1260556" y="654986"/>
            <a:ext cx="3293514" cy="5045695"/>
            <a:chOff x="6657109" y="654985"/>
            <a:chExt cx="3375236" cy="5298131"/>
          </a:xfrm>
        </p:grpSpPr>
        <p:grpSp>
          <p:nvGrpSpPr>
            <p:cNvPr id="49" name="Group 48">
              <a:extLst>
                <a:ext uri="{FF2B5EF4-FFF2-40B4-BE49-F238E27FC236}">
                  <a16:creationId xmlns:a16="http://schemas.microsoft.com/office/drawing/2014/main" id="{386651A7-E04E-44CA-5AB5-DC9E2FC501B9}"/>
                </a:ext>
              </a:extLst>
            </p:cNvPr>
            <p:cNvGrpSpPr/>
            <p:nvPr/>
          </p:nvGrpSpPr>
          <p:grpSpPr>
            <a:xfrm>
              <a:off x="6657109" y="654985"/>
              <a:ext cx="3375236" cy="5298131"/>
              <a:chOff x="4249745" y="686688"/>
              <a:chExt cx="3682468" cy="5832756"/>
            </a:xfrm>
          </p:grpSpPr>
          <p:sp>
            <p:nvSpPr>
              <p:cNvPr id="50" name="object 11">
                <a:extLst>
                  <a:ext uri="{FF2B5EF4-FFF2-40B4-BE49-F238E27FC236}">
                    <a16:creationId xmlns:a16="http://schemas.microsoft.com/office/drawing/2014/main" id="{39CEC9D7-0C0C-1DE6-68C5-219DC86C4C4B}"/>
                  </a:ext>
                </a:extLst>
              </p:cNvPr>
              <p:cNvSpPr/>
              <p:nvPr/>
            </p:nvSpPr>
            <p:spPr>
              <a:xfrm>
                <a:off x="4258485" y="2976971"/>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a:t>
                </a:r>
              </a:p>
            </p:txBody>
          </p:sp>
          <p:sp>
            <p:nvSpPr>
              <p:cNvPr id="51" name="object 20">
                <a:extLst>
                  <a:ext uri="{FF2B5EF4-FFF2-40B4-BE49-F238E27FC236}">
                    <a16:creationId xmlns:a16="http://schemas.microsoft.com/office/drawing/2014/main" id="{807492B5-26E5-F4E8-4D8B-47017C17B106}"/>
                  </a:ext>
                </a:extLst>
              </p:cNvPr>
              <p:cNvSpPr/>
              <p:nvPr/>
            </p:nvSpPr>
            <p:spPr>
              <a:xfrm>
                <a:off x="4249745" y="686688"/>
                <a:ext cx="1634621" cy="750376"/>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a:ln>
                <a:solidFill>
                  <a:srgbClr val="FF0000"/>
                </a:solidFill>
              </a:ln>
            </p:spPr>
            <p:txBody>
              <a:bodyPr wrap="square" lIns="0" tIns="0" rIns="0" bIns="0" rtlCol="0" anchor="ctr"/>
              <a:lstStyle/>
              <a:p>
                <a:pPr algn="ctr">
                  <a:defRPr/>
                </a:pPr>
                <a:r>
                  <a:rPr lang="en-US" sz="800" dirty="0">
                    <a:solidFill>
                      <a:prstClr val="black"/>
                    </a:solidFill>
                    <a:latin typeface="Arial" panose="020B0604020202020204" pitchFamily="34" charset="0"/>
                    <a:cs typeface="Arial" panose="020B0604020202020204" pitchFamily="34" charset="0"/>
                  </a:rPr>
                  <a:t>Applicant submits </a:t>
                </a:r>
              </a:p>
              <a:p>
                <a:pPr algn="ctr">
                  <a:defRPr/>
                </a:pPr>
                <a:r>
                  <a:rPr lang="en-US" sz="800" dirty="0">
                    <a:solidFill>
                      <a:prstClr val="black"/>
                    </a:solidFill>
                    <a:latin typeface="Arial" panose="020B0604020202020204" pitchFamily="34" charset="0"/>
                    <a:cs typeface="Arial" panose="020B0604020202020204" pitchFamily="34" charset="0"/>
                  </a:rPr>
                  <a:t>written request to Professor </a:t>
                </a:r>
              </a:p>
              <a:p>
                <a:pPr algn="ctr">
                  <a:defRPr/>
                </a:pPr>
                <a:r>
                  <a:rPr lang="en-US" sz="800" dirty="0">
                    <a:solidFill>
                      <a:prstClr val="black"/>
                    </a:solidFill>
                    <a:latin typeface="Arial" panose="020B0604020202020204" pitchFamily="34" charset="0"/>
                    <a:cs typeface="Arial" panose="020B0604020202020204" pitchFamily="34" charset="0"/>
                  </a:rPr>
                  <a:t>of Military Science (PMS)</a:t>
                </a:r>
              </a:p>
              <a:p>
                <a:pPr lvl="0" algn="ctr">
                  <a:defRPr/>
                </a:pPr>
                <a:r>
                  <a:rPr lang="en-US" sz="800" dirty="0">
                    <a:solidFill>
                      <a:prstClr val="black"/>
                    </a:solidFill>
                    <a:latin typeface="Arial" panose="020B0604020202020204" pitchFamily="34" charset="0"/>
                    <a:cs typeface="Arial" panose="020B0604020202020204" pitchFamily="34" charset="0"/>
                  </a:rPr>
                  <a:t>and submits a PAR </a:t>
                </a:r>
              </a:p>
              <a:p>
                <a:pPr lvl="0" algn="ctr">
                  <a:defRPr/>
                </a:pPr>
                <a:r>
                  <a:rPr lang="en-US" sz="800" dirty="0">
                    <a:solidFill>
                      <a:prstClr val="black"/>
                    </a:solidFill>
                    <a:latin typeface="Arial" panose="020B0604020202020204" pitchFamily="34" charset="0"/>
                    <a:cs typeface="Arial" panose="020B0604020202020204" pitchFamily="34" charset="0"/>
                  </a:rPr>
                  <a:t>via IPPS-A</a:t>
                </a:r>
              </a:p>
            </p:txBody>
          </p:sp>
          <p:sp>
            <p:nvSpPr>
              <p:cNvPr id="52" name="object 34">
                <a:extLst>
                  <a:ext uri="{FF2B5EF4-FFF2-40B4-BE49-F238E27FC236}">
                    <a16:creationId xmlns:a16="http://schemas.microsoft.com/office/drawing/2014/main" id="{E8BC0D1A-CD41-76D6-F531-2C9F1899ED2D}"/>
                  </a:ext>
                </a:extLst>
              </p:cNvPr>
              <p:cNvSpPr/>
              <p:nvPr/>
            </p:nvSpPr>
            <p:spPr>
              <a:xfrm>
                <a:off x="430231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The PMS schedules interview between requestor and chaplain one level higher than the requestor’s unit</a:t>
                </a:r>
              </a:p>
            </p:txBody>
          </p:sp>
          <p:sp>
            <p:nvSpPr>
              <p:cNvPr id="53" name="object 37">
                <a:extLst>
                  <a:ext uri="{FF2B5EF4-FFF2-40B4-BE49-F238E27FC236}">
                    <a16:creationId xmlns:a16="http://schemas.microsoft.com/office/drawing/2014/main" id="{A88DCAC8-54EC-0B30-EC29-B17D9F895CD5}"/>
                  </a:ext>
                </a:extLst>
              </p:cNvPr>
              <p:cNvSpPr/>
              <p:nvPr/>
            </p:nvSpPr>
            <p:spPr>
              <a:xfrm>
                <a:off x="6391177" y="3106993"/>
                <a:ext cx="1423806" cy="1198109"/>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54" name="Straight Arrow Connector 53">
                <a:extLst>
                  <a:ext uri="{FF2B5EF4-FFF2-40B4-BE49-F238E27FC236}">
                    <a16:creationId xmlns:a16="http://schemas.microsoft.com/office/drawing/2014/main" id="{1182868A-025C-4C01-AE94-FD522335063E}"/>
                  </a:ext>
                </a:extLst>
              </p:cNvPr>
              <p:cNvCxnSpPr>
                <a:cxnSpLocks/>
              </p:cNvCxnSpPr>
              <p:nvPr/>
            </p:nvCxnSpPr>
            <p:spPr bwMode="auto">
              <a:xfrm>
                <a:off x="5061777"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5" name="Straight Arrow Connector 54">
                <a:extLst>
                  <a:ext uri="{FF2B5EF4-FFF2-40B4-BE49-F238E27FC236}">
                    <a16:creationId xmlns:a16="http://schemas.microsoft.com/office/drawing/2014/main" id="{51EFA468-2617-E017-947B-21B76D51F644}"/>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6" name="Straight Arrow Connector 55">
                <a:extLst>
                  <a:ext uri="{FF2B5EF4-FFF2-40B4-BE49-F238E27FC236}">
                    <a16:creationId xmlns:a16="http://schemas.microsoft.com/office/drawing/2014/main" id="{7BEB1F73-92CA-E7BC-6103-C280B4E0B764}"/>
                  </a:ext>
                </a:extLst>
              </p:cNvPr>
              <p:cNvCxnSpPr>
                <a:cxnSpLocks/>
              </p:cNvCxnSpPr>
              <p:nvPr/>
            </p:nvCxnSpPr>
            <p:spPr bwMode="auto">
              <a:xfrm flipV="1">
                <a:off x="7096929" y="4312637"/>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7" name="object 18">
                <a:extLst>
                  <a:ext uri="{FF2B5EF4-FFF2-40B4-BE49-F238E27FC236}">
                    <a16:creationId xmlns:a16="http://schemas.microsoft.com/office/drawing/2014/main" id="{F762ECF1-B6CE-0979-8A69-734A862BF2AB}"/>
                  </a:ext>
                </a:extLst>
              </p:cNvPr>
              <p:cNvSpPr/>
              <p:nvPr/>
            </p:nvSpPr>
            <p:spPr>
              <a:xfrm>
                <a:off x="6368329" y="1708474"/>
                <a:ext cx="1524906" cy="1198109"/>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records M&amp;RA decision in IPPS-A (approve/disapprove) and Soldier is coded appropriately </a:t>
                </a:r>
              </a:p>
            </p:txBody>
          </p:sp>
          <p:cxnSp>
            <p:nvCxnSpPr>
              <p:cNvPr id="58" name="Straight Arrow Connector 57">
                <a:extLst>
                  <a:ext uri="{FF2B5EF4-FFF2-40B4-BE49-F238E27FC236}">
                    <a16:creationId xmlns:a16="http://schemas.microsoft.com/office/drawing/2014/main" id="{65837A7C-A853-1DB6-E469-D132021AD5F7}"/>
                  </a:ext>
                </a:extLst>
              </p:cNvPr>
              <p:cNvCxnSpPr>
                <a:cxnSpLocks/>
              </p:cNvCxnSpPr>
              <p:nvPr/>
            </p:nvCxnSpPr>
            <p:spPr bwMode="auto">
              <a:xfrm flipV="1">
                <a:off x="7145102" y="5257739"/>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9" name="Straight Arrow Connector 58">
                <a:extLst>
                  <a:ext uri="{FF2B5EF4-FFF2-40B4-BE49-F238E27FC236}">
                    <a16:creationId xmlns:a16="http://schemas.microsoft.com/office/drawing/2014/main" id="{4E851C1A-3BA5-E9E4-046A-A5A9EC360CD9}"/>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0" name="object 18">
                <a:extLst>
                  <a:ext uri="{FF2B5EF4-FFF2-40B4-BE49-F238E27FC236}">
                    <a16:creationId xmlns:a16="http://schemas.microsoft.com/office/drawing/2014/main" id="{0D5AA096-CA37-2CAD-BCF9-1B029660F3A9}"/>
                  </a:ext>
                </a:extLst>
              </p:cNvPr>
              <p:cNvSpPr/>
              <p:nvPr/>
            </p:nvSpPr>
            <p:spPr>
              <a:xfrm>
                <a:off x="6339753" y="5500371"/>
                <a:ext cx="1582058"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chemeClr val="tx2">
                    <a:lumMod val="60000"/>
                    <a:lumOff val="40000"/>
                  </a:schemeClr>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(or first GO) provides approval / disapproval recommendation (memo not required) to the DCS,G-1</a:t>
                </a:r>
              </a:p>
            </p:txBody>
          </p:sp>
          <p:sp>
            <p:nvSpPr>
              <p:cNvPr id="61" name="object 18">
                <a:extLst>
                  <a:ext uri="{FF2B5EF4-FFF2-40B4-BE49-F238E27FC236}">
                    <a16:creationId xmlns:a16="http://schemas.microsoft.com/office/drawing/2014/main" id="{760C71A9-DEB4-2C11-16A1-D686557E5013}"/>
                  </a:ext>
                </a:extLst>
              </p:cNvPr>
              <p:cNvSpPr/>
              <p:nvPr/>
            </p:nvSpPr>
            <p:spPr>
              <a:xfrm>
                <a:off x="6350155" y="4527826"/>
                <a:ext cx="1582058" cy="718886"/>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sp>
            <p:nvSpPr>
              <p:cNvPr id="62" name="object 11">
                <a:extLst>
                  <a:ext uri="{FF2B5EF4-FFF2-40B4-BE49-F238E27FC236}">
                    <a16:creationId xmlns:a16="http://schemas.microsoft.com/office/drawing/2014/main" id="{CFE5740D-4579-C697-57EF-83A07CC34D16}"/>
                  </a:ext>
                </a:extLst>
              </p:cNvPr>
              <p:cNvSpPr/>
              <p:nvPr/>
            </p:nvSpPr>
            <p:spPr>
              <a:xfrm>
                <a:off x="4258485" y="4244432"/>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PMS reviews CH memo and provides a recommendation </a:t>
                </a:r>
              </a:p>
              <a:p>
                <a:pPr lvl="0" algn="ctr">
                  <a:defRPr/>
                </a:pPr>
                <a:r>
                  <a:rPr lang="en-US" sz="800" dirty="0">
                    <a:solidFill>
                      <a:prstClr val="black"/>
                    </a:solidFill>
                    <a:latin typeface="Arial" panose="020B0604020202020204" pitchFamily="34" charset="0"/>
                    <a:cs typeface="Arial" panose="020B0604020202020204" pitchFamily="34" charset="0"/>
                  </a:rPr>
                  <a:t>memo in IPPS-A to the </a:t>
                </a:r>
              </a:p>
              <a:p>
                <a:pPr lvl="0" algn="ctr">
                  <a:defRPr/>
                </a:pPr>
                <a:r>
                  <a:rPr lang="en-US" sz="800" dirty="0">
                    <a:solidFill>
                      <a:prstClr val="black"/>
                    </a:solidFill>
                    <a:latin typeface="Arial" panose="020B0604020202020204" pitchFamily="34" charset="0"/>
                    <a:cs typeface="Arial" panose="020B0604020202020204" pitchFamily="34" charset="0"/>
                  </a:rPr>
                  <a:t>BDE CDR</a:t>
                </a:r>
              </a:p>
            </p:txBody>
          </p:sp>
          <p:cxnSp>
            <p:nvCxnSpPr>
              <p:cNvPr id="63" name="Straight Arrow Connector 62">
                <a:extLst>
                  <a:ext uri="{FF2B5EF4-FFF2-40B4-BE49-F238E27FC236}">
                    <a16:creationId xmlns:a16="http://schemas.microsoft.com/office/drawing/2014/main" id="{B2F38497-A99B-5A6F-D1D5-D8421C8E349D}"/>
                  </a:ext>
                </a:extLst>
              </p:cNvPr>
              <p:cNvCxnSpPr>
                <a:cxnSpLocks/>
              </p:cNvCxnSpPr>
              <p:nvPr/>
            </p:nvCxnSpPr>
            <p:spPr bwMode="auto">
              <a:xfrm>
                <a:off x="5049514" y="3985326"/>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4" name="object 11">
                <a:extLst>
                  <a:ext uri="{FF2B5EF4-FFF2-40B4-BE49-F238E27FC236}">
                    <a16:creationId xmlns:a16="http://schemas.microsoft.com/office/drawing/2014/main" id="{FAA7B737-75C7-72F1-0C96-7DBA0A6107A8}"/>
                  </a:ext>
                </a:extLst>
              </p:cNvPr>
              <p:cNvSpPr/>
              <p:nvPr/>
            </p:nvSpPr>
            <p:spPr>
              <a:xfrm>
                <a:off x="4258485" y="5501564"/>
                <a:ext cx="1582058" cy="101788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BDE CDR provides approval / disapproval recommendation in IPPS-A (memo not </a:t>
                </a:r>
              </a:p>
              <a:p>
                <a:pPr lvl="0" algn="ctr">
                  <a:defRPr/>
                </a:pPr>
                <a:r>
                  <a:rPr lang="en-US" sz="800" dirty="0">
                    <a:solidFill>
                      <a:prstClr val="black"/>
                    </a:solidFill>
                    <a:latin typeface="Arial" panose="020B0604020202020204" pitchFamily="34" charset="0"/>
                    <a:cs typeface="Arial" panose="020B0604020202020204" pitchFamily="34" charset="0"/>
                  </a:rPr>
                  <a:t>required) to GCMCA</a:t>
                </a:r>
              </a:p>
            </p:txBody>
          </p:sp>
          <p:cxnSp>
            <p:nvCxnSpPr>
              <p:cNvPr id="65" name="Straight Arrow Connector 64">
                <a:extLst>
                  <a:ext uri="{FF2B5EF4-FFF2-40B4-BE49-F238E27FC236}">
                    <a16:creationId xmlns:a16="http://schemas.microsoft.com/office/drawing/2014/main" id="{F005D3EF-3D6A-8F9F-349A-C1A23F1E4300}"/>
                  </a:ext>
                </a:extLst>
              </p:cNvPr>
              <p:cNvCxnSpPr>
                <a:cxnSpLocks/>
              </p:cNvCxnSpPr>
              <p:nvPr/>
            </p:nvCxnSpPr>
            <p:spPr bwMode="auto">
              <a:xfrm>
                <a:off x="5049514" y="5242458"/>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6" name="Straight Arrow Connector 65">
                <a:extLst>
                  <a:ext uri="{FF2B5EF4-FFF2-40B4-BE49-F238E27FC236}">
                    <a16:creationId xmlns:a16="http://schemas.microsoft.com/office/drawing/2014/main" id="{7C2C1698-9BE5-EF70-5187-D08EF1DB62B0}"/>
                  </a:ext>
                </a:extLst>
              </p:cNvPr>
              <p:cNvCxnSpPr>
                <a:cxnSpLocks/>
              </p:cNvCxnSpPr>
              <p:nvPr/>
            </p:nvCxnSpPr>
            <p:spPr bwMode="auto">
              <a:xfrm flipV="1">
                <a:off x="7095744" y="2895739"/>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cxnSp>
          <p:nvCxnSpPr>
            <p:cNvPr id="5" name="Straight Arrow Connector 4">
              <a:extLst>
                <a:ext uri="{FF2B5EF4-FFF2-40B4-BE49-F238E27FC236}">
                  <a16:creationId xmlns:a16="http://schemas.microsoft.com/office/drawing/2014/main" id="{3B77C5BB-5623-4326-B3E2-46C8F830DEEC}"/>
                </a:ext>
              </a:extLst>
            </p:cNvPr>
            <p:cNvCxnSpPr>
              <a:cxnSpLocks/>
            </p:cNvCxnSpPr>
            <p:nvPr/>
          </p:nvCxnSpPr>
          <p:spPr bwMode="auto">
            <a:xfrm flipV="1">
              <a:off x="9280161" y="1380253"/>
              <a:ext cx="0" cy="1730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 name="object 18">
              <a:extLst>
                <a:ext uri="{FF2B5EF4-FFF2-40B4-BE49-F238E27FC236}">
                  <a16:creationId xmlns:a16="http://schemas.microsoft.com/office/drawing/2014/main" id="{1DF87EF3-DE74-2DC0-C65E-5E5CA4F30E75}"/>
                </a:ext>
              </a:extLst>
            </p:cNvPr>
            <p:cNvSpPr/>
            <p:nvPr/>
          </p:nvSpPr>
          <p:spPr>
            <a:xfrm>
              <a:off x="8609176" y="788446"/>
              <a:ext cx="1347384" cy="591806"/>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algn="ctr" defTabSz="914377">
                <a:defRPr/>
              </a:pPr>
              <a:r>
                <a:rPr lang="en-US" sz="800" dirty="0">
                  <a:solidFill>
                    <a:prstClr val="black"/>
                  </a:solidFill>
                  <a:latin typeface="Arial" panose="020B0604020202020204" pitchFamily="34" charset="0"/>
                  <a:cs typeface="Arial" panose="020B0604020202020204" pitchFamily="34" charset="0"/>
                </a:rPr>
                <a:t>Completed PAR is automatically sent to iPERMS</a:t>
              </a:r>
            </a:p>
          </p:txBody>
        </p:sp>
      </p:grpSp>
      <p:grpSp>
        <p:nvGrpSpPr>
          <p:cNvPr id="7" name="Group 6">
            <a:extLst>
              <a:ext uri="{FF2B5EF4-FFF2-40B4-BE49-F238E27FC236}">
                <a16:creationId xmlns:a16="http://schemas.microsoft.com/office/drawing/2014/main" id="{0E35E947-073A-9278-863B-21C842CB912E}"/>
              </a:ext>
            </a:extLst>
          </p:cNvPr>
          <p:cNvGrpSpPr/>
          <p:nvPr/>
        </p:nvGrpSpPr>
        <p:grpSpPr>
          <a:xfrm>
            <a:off x="7295116" y="646379"/>
            <a:ext cx="3300831" cy="5256663"/>
            <a:chOff x="6640076" y="526519"/>
            <a:chExt cx="3382735" cy="5519646"/>
          </a:xfrm>
        </p:grpSpPr>
        <p:grpSp>
          <p:nvGrpSpPr>
            <p:cNvPr id="9" name="Group 8">
              <a:extLst>
                <a:ext uri="{FF2B5EF4-FFF2-40B4-BE49-F238E27FC236}">
                  <a16:creationId xmlns:a16="http://schemas.microsoft.com/office/drawing/2014/main" id="{98F93C8F-78D2-2B51-C525-A823D6A9A3FF}"/>
                </a:ext>
              </a:extLst>
            </p:cNvPr>
            <p:cNvGrpSpPr/>
            <p:nvPr/>
          </p:nvGrpSpPr>
          <p:grpSpPr>
            <a:xfrm>
              <a:off x="6640076" y="547646"/>
              <a:ext cx="3382735" cy="5498519"/>
              <a:chOff x="4231161" y="568517"/>
              <a:chExt cx="3690650" cy="6053366"/>
            </a:xfrm>
          </p:grpSpPr>
          <p:sp>
            <p:nvSpPr>
              <p:cNvPr id="12" name="object 11">
                <a:extLst>
                  <a:ext uri="{FF2B5EF4-FFF2-40B4-BE49-F238E27FC236}">
                    <a16:creationId xmlns:a16="http://schemas.microsoft.com/office/drawing/2014/main" id="{C3A0A5D6-17C2-E860-DDAC-1F7FF8A91A43}"/>
                  </a:ext>
                </a:extLst>
              </p:cNvPr>
              <p:cNvSpPr/>
              <p:nvPr/>
            </p:nvSpPr>
            <p:spPr>
              <a:xfrm>
                <a:off x="4258484" y="2976971"/>
                <a:ext cx="1582058" cy="906870"/>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Chaplain interviews requestor and completes memo on religious basis and sincerity and submits to Facility DOPS</a:t>
                </a:r>
              </a:p>
            </p:txBody>
          </p:sp>
          <p:sp>
            <p:nvSpPr>
              <p:cNvPr id="13" name="object 20">
                <a:extLst>
                  <a:ext uri="{FF2B5EF4-FFF2-40B4-BE49-F238E27FC236}">
                    <a16:creationId xmlns:a16="http://schemas.microsoft.com/office/drawing/2014/main" id="{1A8DC7BA-4272-31D4-4EEB-5C6B6860A4EE}"/>
                  </a:ext>
                </a:extLst>
              </p:cNvPr>
              <p:cNvSpPr/>
              <p:nvPr/>
            </p:nvSpPr>
            <p:spPr>
              <a:xfrm>
                <a:off x="4231161" y="568517"/>
                <a:ext cx="1640738" cy="916622"/>
              </a:xfrm>
              <a:custGeom>
                <a:avLst/>
                <a:gdLst/>
                <a:ahLst/>
                <a:cxnLst/>
                <a:rect l="l" t="t" r="r" b="b"/>
                <a:pathLst>
                  <a:path w="1513205" h="1005205">
                    <a:moveTo>
                      <a:pt x="1512733" y="502157"/>
                    </a:moveTo>
                    <a:lnTo>
                      <a:pt x="1511209" y="451865"/>
                    </a:lnTo>
                    <a:lnTo>
                      <a:pt x="1504307" y="372017"/>
                    </a:lnTo>
                    <a:lnTo>
                      <a:pt x="1496703" y="326229"/>
                    </a:lnTo>
                    <a:lnTo>
                      <a:pt x="1486110" y="278477"/>
                    </a:lnTo>
                    <a:lnTo>
                      <a:pt x="1472368" y="230218"/>
                    </a:lnTo>
                    <a:lnTo>
                      <a:pt x="1455311" y="182913"/>
                    </a:lnTo>
                    <a:lnTo>
                      <a:pt x="1434777" y="138018"/>
                    </a:lnTo>
                    <a:lnTo>
                      <a:pt x="1410602" y="96994"/>
                    </a:lnTo>
                    <a:lnTo>
                      <a:pt x="1382623" y="61297"/>
                    </a:lnTo>
                    <a:lnTo>
                      <a:pt x="1350676" y="32387"/>
                    </a:lnTo>
                    <a:lnTo>
                      <a:pt x="1314598" y="11722"/>
                    </a:lnTo>
                    <a:lnTo>
                      <a:pt x="1274227" y="761"/>
                    </a:lnTo>
                    <a:lnTo>
                      <a:pt x="1267369" y="761"/>
                    </a:lnTo>
                    <a:lnTo>
                      <a:pt x="1260511" y="0"/>
                    </a:lnTo>
                    <a:lnTo>
                      <a:pt x="251623" y="0"/>
                    </a:lnTo>
                    <a:lnTo>
                      <a:pt x="244765" y="762"/>
                    </a:lnTo>
                    <a:lnTo>
                      <a:pt x="237907" y="762"/>
                    </a:lnTo>
                    <a:lnTo>
                      <a:pt x="185547" y="18365"/>
                    </a:lnTo>
                    <a:lnTo>
                      <a:pt x="150505" y="42406"/>
                    </a:lnTo>
                    <a:lnTo>
                      <a:pt x="119646" y="73931"/>
                    </a:lnTo>
                    <a:lnTo>
                      <a:pt x="92787" y="111701"/>
                    </a:lnTo>
                    <a:lnTo>
                      <a:pt x="69745" y="154475"/>
                    </a:lnTo>
                    <a:lnTo>
                      <a:pt x="50337" y="201015"/>
                    </a:lnTo>
                    <a:lnTo>
                      <a:pt x="34382" y="250079"/>
                    </a:lnTo>
                    <a:lnTo>
                      <a:pt x="21696" y="300429"/>
                    </a:lnTo>
                    <a:lnTo>
                      <a:pt x="12097" y="350824"/>
                    </a:lnTo>
                    <a:lnTo>
                      <a:pt x="5403" y="400025"/>
                    </a:lnTo>
                    <a:lnTo>
                      <a:pt x="1432" y="446792"/>
                    </a:lnTo>
                    <a:lnTo>
                      <a:pt x="0" y="489886"/>
                    </a:lnTo>
                    <a:lnTo>
                      <a:pt x="1687" y="553212"/>
                    </a:lnTo>
                    <a:lnTo>
                      <a:pt x="6048" y="614833"/>
                    </a:lnTo>
                    <a:lnTo>
                      <a:pt x="11714" y="656225"/>
                    </a:lnTo>
                    <a:lnTo>
                      <a:pt x="20338" y="701009"/>
                    </a:lnTo>
                    <a:lnTo>
                      <a:pt x="25309" y="720812"/>
                    </a:lnTo>
                    <a:lnTo>
                      <a:pt x="25309" y="502158"/>
                    </a:lnTo>
                    <a:lnTo>
                      <a:pt x="25530" y="465547"/>
                    </a:lnTo>
                    <a:lnTo>
                      <a:pt x="28234" y="423409"/>
                    </a:lnTo>
                    <a:lnTo>
                      <a:pt x="33596" y="377244"/>
                    </a:lnTo>
                    <a:lnTo>
                      <a:pt x="41790" y="328554"/>
                    </a:lnTo>
                    <a:lnTo>
                      <a:pt x="52992" y="278839"/>
                    </a:lnTo>
                    <a:lnTo>
                      <a:pt x="67376" y="229600"/>
                    </a:lnTo>
                    <a:lnTo>
                      <a:pt x="85116" y="182337"/>
                    </a:lnTo>
                    <a:lnTo>
                      <a:pt x="106388" y="138551"/>
                    </a:lnTo>
                    <a:lnTo>
                      <a:pt x="131366" y="99743"/>
                    </a:lnTo>
                    <a:lnTo>
                      <a:pt x="160226" y="67414"/>
                    </a:lnTo>
                    <a:lnTo>
                      <a:pt x="193141" y="43064"/>
                    </a:lnTo>
                    <a:lnTo>
                      <a:pt x="230287" y="28194"/>
                    </a:lnTo>
                    <a:lnTo>
                      <a:pt x="1271941" y="25907"/>
                    </a:lnTo>
                    <a:lnTo>
                      <a:pt x="1309755" y="37747"/>
                    </a:lnTo>
                    <a:lnTo>
                      <a:pt x="1343419" y="59365"/>
                    </a:lnTo>
                    <a:lnTo>
                      <a:pt x="1373094" y="89236"/>
                    </a:lnTo>
                    <a:lnTo>
                      <a:pt x="1398938" y="125834"/>
                    </a:lnTo>
                    <a:lnTo>
                      <a:pt x="1421109" y="167634"/>
                    </a:lnTo>
                    <a:lnTo>
                      <a:pt x="1439766" y="213112"/>
                    </a:lnTo>
                    <a:lnTo>
                      <a:pt x="1455069" y="260741"/>
                    </a:lnTo>
                    <a:lnTo>
                      <a:pt x="1467176" y="308996"/>
                    </a:lnTo>
                    <a:lnTo>
                      <a:pt x="1476246" y="356352"/>
                    </a:lnTo>
                    <a:lnTo>
                      <a:pt x="1482439" y="401284"/>
                    </a:lnTo>
                    <a:lnTo>
                      <a:pt x="1485912" y="442266"/>
                    </a:lnTo>
                    <a:lnTo>
                      <a:pt x="1486825" y="477773"/>
                    </a:lnTo>
                    <a:lnTo>
                      <a:pt x="1486825" y="723083"/>
                    </a:lnTo>
                    <a:lnTo>
                      <a:pt x="1486901" y="722806"/>
                    </a:lnTo>
                    <a:lnTo>
                      <a:pt x="1497300" y="674048"/>
                    </a:lnTo>
                    <a:lnTo>
                      <a:pt x="1504901" y="626369"/>
                    </a:lnTo>
                    <a:lnTo>
                      <a:pt x="1509885" y="581005"/>
                    </a:lnTo>
                    <a:lnTo>
                      <a:pt x="1512435" y="539189"/>
                    </a:lnTo>
                    <a:lnTo>
                      <a:pt x="1512733" y="502157"/>
                    </a:lnTo>
                    <a:close/>
                  </a:path>
                  <a:path w="1513205" h="1005205">
                    <a:moveTo>
                      <a:pt x="1486825" y="723083"/>
                    </a:moveTo>
                    <a:lnTo>
                      <a:pt x="1486825" y="528065"/>
                    </a:lnTo>
                    <a:lnTo>
                      <a:pt x="1485860" y="563400"/>
                    </a:lnTo>
                    <a:lnTo>
                      <a:pt x="1482345" y="604339"/>
                    </a:lnTo>
                    <a:lnTo>
                      <a:pt x="1476117" y="649323"/>
                    </a:lnTo>
                    <a:lnTo>
                      <a:pt x="1467013" y="696795"/>
                    </a:lnTo>
                    <a:lnTo>
                      <a:pt x="1454870" y="745197"/>
                    </a:lnTo>
                    <a:lnTo>
                      <a:pt x="1439528" y="792970"/>
                    </a:lnTo>
                    <a:lnTo>
                      <a:pt x="1420823" y="838557"/>
                    </a:lnTo>
                    <a:lnTo>
                      <a:pt x="1398593" y="880400"/>
                    </a:lnTo>
                    <a:lnTo>
                      <a:pt x="1372676" y="916941"/>
                    </a:lnTo>
                    <a:lnTo>
                      <a:pt x="1342910" y="946621"/>
                    </a:lnTo>
                    <a:lnTo>
                      <a:pt x="1309131" y="967884"/>
                    </a:lnTo>
                    <a:lnTo>
                      <a:pt x="1271179" y="979169"/>
                    </a:lnTo>
                    <a:lnTo>
                      <a:pt x="1265845" y="979932"/>
                    </a:lnTo>
                    <a:lnTo>
                      <a:pt x="246289" y="979932"/>
                    </a:lnTo>
                    <a:lnTo>
                      <a:pt x="205613" y="968817"/>
                    </a:lnTo>
                    <a:lnTo>
                      <a:pt x="169660" y="946331"/>
                    </a:lnTo>
                    <a:lnTo>
                      <a:pt x="138238" y="914409"/>
                    </a:lnTo>
                    <a:lnTo>
                      <a:pt x="111154" y="874987"/>
                    </a:lnTo>
                    <a:lnTo>
                      <a:pt x="88214" y="830002"/>
                    </a:lnTo>
                    <a:lnTo>
                      <a:pt x="69227" y="781390"/>
                    </a:lnTo>
                    <a:lnTo>
                      <a:pt x="54000" y="731087"/>
                    </a:lnTo>
                    <a:lnTo>
                      <a:pt x="42340" y="681029"/>
                    </a:lnTo>
                    <a:lnTo>
                      <a:pt x="34053" y="633153"/>
                    </a:lnTo>
                    <a:lnTo>
                      <a:pt x="28948" y="589393"/>
                    </a:lnTo>
                    <a:lnTo>
                      <a:pt x="25309" y="502158"/>
                    </a:lnTo>
                    <a:lnTo>
                      <a:pt x="25309" y="720812"/>
                    </a:lnTo>
                    <a:lnTo>
                      <a:pt x="46975" y="794652"/>
                    </a:lnTo>
                    <a:lnTo>
                      <a:pt x="65247" y="840462"/>
                    </a:lnTo>
                    <a:lnTo>
                      <a:pt x="86994" y="883563"/>
                    </a:lnTo>
                    <a:lnTo>
                      <a:pt x="112346" y="922432"/>
                    </a:lnTo>
                    <a:lnTo>
                      <a:pt x="141431" y="955542"/>
                    </a:lnTo>
                    <a:lnTo>
                      <a:pt x="174380" y="981370"/>
                    </a:lnTo>
                    <a:lnTo>
                      <a:pt x="211321" y="998390"/>
                    </a:lnTo>
                    <a:lnTo>
                      <a:pt x="251623" y="1004953"/>
                    </a:lnTo>
                    <a:lnTo>
                      <a:pt x="1268131" y="1005078"/>
                    </a:lnTo>
                    <a:lnTo>
                      <a:pt x="1274227" y="1004316"/>
                    </a:lnTo>
                    <a:lnTo>
                      <a:pt x="1281085" y="1003554"/>
                    </a:lnTo>
                    <a:lnTo>
                      <a:pt x="1320433" y="990613"/>
                    </a:lnTo>
                    <a:lnTo>
                      <a:pt x="1355526" y="968873"/>
                    </a:lnTo>
                    <a:lnTo>
                      <a:pt x="1386544" y="939569"/>
                    </a:lnTo>
                    <a:lnTo>
                      <a:pt x="1413671" y="903936"/>
                    </a:lnTo>
                    <a:lnTo>
                      <a:pt x="1437087" y="863208"/>
                    </a:lnTo>
                    <a:lnTo>
                      <a:pt x="1456977" y="818621"/>
                    </a:lnTo>
                    <a:lnTo>
                      <a:pt x="1473520" y="771408"/>
                    </a:lnTo>
                    <a:lnTo>
                      <a:pt x="1486825" y="72308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Inmate submits </a:t>
                </a:r>
              </a:p>
              <a:p>
                <a:pPr lvl="0" algn="ctr">
                  <a:defRPr/>
                </a:pPr>
                <a:r>
                  <a:rPr lang="en-US" sz="800" dirty="0">
                    <a:solidFill>
                      <a:prstClr val="black"/>
                    </a:solidFill>
                    <a:latin typeface="Arial" panose="020B0604020202020204" pitchFamily="34" charset="0"/>
                    <a:cs typeface="Arial" panose="020B0604020202020204" pitchFamily="34" charset="0"/>
                  </a:rPr>
                  <a:t>Inmate Request Form to request a RA. Request submitted to facility </a:t>
                </a:r>
              </a:p>
              <a:p>
                <a:pPr lvl="0" algn="ctr">
                  <a:defRPr/>
                </a:pPr>
                <a:r>
                  <a:rPr lang="en-US" sz="800" dirty="0">
                    <a:solidFill>
                      <a:prstClr val="black"/>
                    </a:solidFill>
                    <a:latin typeface="Arial" panose="020B0604020202020204" pitchFamily="34" charset="0"/>
                    <a:cs typeface="Arial" panose="020B0604020202020204" pitchFamily="34" charset="0"/>
                  </a:rPr>
                  <a:t>Directorate of Pastoral Care (DPC) or Chaplain </a:t>
                </a:r>
              </a:p>
            </p:txBody>
          </p:sp>
          <p:sp>
            <p:nvSpPr>
              <p:cNvPr id="14" name="object 34">
                <a:extLst>
                  <a:ext uri="{FF2B5EF4-FFF2-40B4-BE49-F238E27FC236}">
                    <a16:creationId xmlns:a16="http://schemas.microsoft.com/office/drawing/2014/main" id="{B5AE60D1-898F-7FC5-E94B-49367C0E3310}"/>
                  </a:ext>
                </a:extLst>
              </p:cNvPr>
              <p:cNvSpPr/>
              <p:nvPr/>
            </p:nvSpPr>
            <p:spPr>
              <a:xfrm>
                <a:off x="4270360" y="1709510"/>
                <a:ext cx="1582058" cy="1017880"/>
              </a:xfrm>
              <a:custGeom>
                <a:avLst/>
                <a:gdLst/>
                <a:ahLst/>
                <a:cxnLst/>
                <a:rect l="l" t="t" r="r" b="b"/>
                <a:pathLst>
                  <a:path w="1497329" h="1000125">
                    <a:moveTo>
                      <a:pt x="1497330" y="994409"/>
                    </a:moveTo>
                    <a:lnTo>
                      <a:pt x="1497330" y="6095"/>
                    </a:lnTo>
                    <a:lnTo>
                      <a:pt x="1491996" y="0"/>
                    </a:lnTo>
                    <a:lnTo>
                      <a:pt x="5333" y="0"/>
                    </a:lnTo>
                    <a:lnTo>
                      <a:pt x="0" y="6095"/>
                    </a:lnTo>
                    <a:lnTo>
                      <a:pt x="0" y="994409"/>
                    </a:lnTo>
                    <a:lnTo>
                      <a:pt x="5334" y="999743"/>
                    </a:lnTo>
                    <a:lnTo>
                      <a:pt x="12954" y="999743"/>
                    </a:lnTo>
                    <a:lnTo>
                      <a:pt x="12954" y="25907"/>
                    </a:lnTo>
                    <a:lnTo>
                      <a:pt x="25145" y="12953"/>
                    </a:lnTo>
                    <a:lnTo>
                      <a:pt x="25145" y="25907"/>
                    </a:lnTo>
                    <a:lnTo>
                      <a:pt x="1472184" y="25907"/>
                    </a:lnTo>
                    <a:lnTo>
                      <a:pt x="1472184" y="12953"/>
                    </a:lnTo>
                    <a:lnTo>
                      <a:pt x="1484376" y="25907"/>
                    </a:lnTo>
                    <a:lnTo>
                      <a:pt x="1484376" y="999743"/>
                    </a:lnTo>
                    <a:lnTo>
                      <a:pt x="1491996" y="999743"/>
                    </a:lnTo>
                    <a:lnTo>
                      <a:pt x="1497330" y="994409"/>
                    </a:lnTo>
                    <a:close/>
                  </a:path>
                  <a:path w="1497329" h="1000125">
                    <a:moveTo>
                      <a:pt x="25145" y="25907"/>
                    </a:moveTo>
                    <a:lnTo>
                      <a:pt x="25145" y="12953"/>
                    </a:lnTo>
                    <a:lnTo>
                      <a:pt x="12954" y="25907"/>
                    </a:lnTo>
                    <a:lnTo>
                      <a:pt x="25145" y="25907"/>
                    </a:lnTo>
                    <a:close/>
                  </a:path>
                  <a:path w="1497329" h="1000125">
                    <a:moveTo>
                      <a:pt x="25145" y="974597"/>
                    </a:moveTo>
                    <a:lnTo>
                      <a:pt x="25145" y="25907"/>
                    </a:lnTo>
                    <a:lnTo>
                      <a:pt x="12954" y="25907"/>
                    </a:lnTo>
                    <a:lnTo>
                      <a:pt x="12954" y="974597"/>
                    </a:lnTo>
                    <a:lnTo>
                      <a:pt x="25145" y="974597"/>
                    </a:lnTo>
                    <a:close/>
                  </a:path>
                  <a:path w="1497329" h="1000125">
                    <a:moveTo>
                      <a:pt x="1484376" y="974597"/>
                    </a:moveTo>
                    <a:lnTo>
                      <a:pt x="12954" y="974597"/>
                    </a:lnTo>
                    <a:lnTo>
                      <a:pt x="25145" y="987551"/>
                    </a:lnTo>
                    <a:lnTo>
                      <a:pt x="25145" y="999743"/>
                    </a:lnTo>
                    <a:lnTo>
                      <a:pt x="1472184" y="999743"/>
                    </a:lnTo>
                    <a:lnTo>
                      <a:pt x="1472184" y="987551"/>
                    </a:lnTo>
                    <a:lnTo>
                      <a:pt x="1484376" y="974597"/>
                    </a:lnTo>
                    <a:close/>
                  </a:path>
                  <a:path w="1497329" h="1000125">
                    <a:moveTo>
                      <a:pt x="25145" y="999743"/>
                    </a:moveTo>
                    <a:lnTo>
                      <a:pt x="25145" y="987551"/>
                    </a:lnTo>
                    <a:lnTo>
                      <a:pt x="12954" y="974597"/>
                    </a:lnTo>
                    <a:lnTo>
                      <a:pt x="12954" y="999743"/>
                    </a:lnTo>
                    <a:lnTo>
                      <a:pt x="25145" y="999743"/>
                    </a:lnTo>
                    <a:close/>
                  </a:path>
                  <a:path w="1497329" h="1000125">
                    <a:moveTo>
                      <a:pt x="1484376" y="25907"/>
                    </a:moveTo>
                    <a:lnTo>
                      <a:pt x="1472184" y="12953"/>
                    </a:lnTo>
                    <a:lnTo>
                      <a:pt x="1472184" y="25907"/>
                    </a:lnTo>
                    <a:lnTo>
                      <a:pt x="1484376" y="25907"/>
                    </a:lnTo>
                    <a:close/>
                  </a:path>
                  <a:path w="1497329" h="1000125">
                    <a:moveTo>
                      <a:pt x="1484376" y="974597"/>
                    </a:moveTo>
                    <a:lnTo>
                      <a:pt x="1484376" y="25907"/>
                    </a:lnTo>
                    <a:lnTo>
                      <a:pt x="1472184" y="25907"/>
                    </a:lnTo>
                    <a:lnTo>
                      <a:pt x="1472184" y="974597"/>
                    </a:lnTo>
                    <a:lnTo>
                      <a:pt x="1484376" y="974597"/>
                    </a:lnTo>
                    <a:close/>
                  </a:path>
                  <a:path w="1497329" h="1000125">
                    <a:moveTo>
                      <a:pt x="1484376" y="999743"/>
                    </a:moveTo>
                    <a:lnTo>
                      <a:pt x="1484376" y="974597"/>
                    </a:lnTo>
                    <a:lnTo>
                      <a:pt x="1472184" y="987551"/>
                    </a:lnTo>
                    <a:lnTo>
                      <a:pt x="1472184" y="999743"/>
                    </a:lnTo>
                    <a:lnTo>
                      <a:pt x="1484376" y="999743"/>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DPC forwards request to Facility Director of Operations (DOPS) which schedules interview between requestor and chaplain</a:t>
                </a:r>
              </a:p>
            </p:txBody>
          </p:sp>
          <p:sp>
            <p:nvSpPr>
              <p:cNvPr id="15" name="object 37">
                <a:extLst>
                  <a:ext uri="{FF2B5EF4-FFF2-40B4-BE49-F238E27FC236}">
                    <a16:creationId xmlns:a16="http://schemas.microsoft.com/office/drawing/2014/main" id="{A0DA5489-FA4C-A0D6-4F07-E4216F7736D3}"/>
                  </a:ext>
                </a:extLst>
              </p:cNvPr>
              <p:cNvSpPr/>
              <p:nvPr/>
            </p:nvSpPr>
            <p:spPr>
              <a:xfrm>
                <a:off x="6391177" y="2474839"/>
                <a:ext cx="1423806" cy="1044759"/>
              </a:xfrm>
              <a:custGeom>
                <a:avLst/>
                <a:gdLst/>
                <a:ahLst/>
                <a:cxnLst/>
                <a:rect l="l" t="t" r="r" b="b"/>
                <a:pathLst>
                  <a:path w="1447165" h="1329689">
                    <a:moveTo>
                      <a:pt x="1447038" y="668274"/>
                    </a:moveTo>
                    <a:lnTo>
                      <a:pt x="1447038" y="661416"/>
                    </a:lnTo>
                    <a:lnTo>
                      <a:pt x="1445514" y="657606"/>
                    </a:lnTo>
                    <a:lnTo>
                      <a:pt x="1442466" y="655320"/>
                    </a:lnTo>
                    <a:lnTo>
                      <a:pt x="731520" y="4572"/>
                    </a:lnTo>
                    <a:lnTo>
                      <a:pt x="726948" y="0"/>
                    </a:lnTo>
                    <a:lnTo>
                      <a:pt x="719328" y="0"/>
                    </a:lnTo>
                    <a:lnTo>
                      <a:pt x="714756" y="4572"/>
                    </a:lnTo>
                    <a:lnTo>
                      <a:pt x="3810" y="655320"/>
                    </a:lnTo>
                    <a:lnTo>
                      <a:pt x="1524" y="657606"/>
                    </a:lnTo>
                    <a:lnTo>
                      <a:pt x="0" y="661416"/>
                    </a:lnTo>
                    <a:lnTo>
                      <a:pt x="0" y="668274"/>
                    </a:lnTo>
                    <a:lnTo>
                      <a:pt x="1524" y="672084"/>
                    </a:lnTo>
                    <a:lnTo>
                      <a:pt x="3810" y="674370"/>
                    </a:lnTo>
                    <a:lnTo>
                      <a:pt x="20574" y="689714"/>
                    </a:lnTo>
                    <a:lnTo>
                      <a:pt x="20574" y="655320"/>
                    </a:lnTo>
                    <a:lnTo>
                      <a:pt x="30974" y="664850"/>
                    </a:lnTo>
                    <a:lnTo>
                      <a:pt x="714756" y="38966"/>
                    </a:lnTo>
                    <a:lnTo>
                      <a:pt x="714756" y="23622"/>
                    </a:lnTo>
                    <a:lnTo>
                      <a:pt x="731520" y="23622"/>
                    </a:lnTo>
                    <a:lnTo>
                      <a:pt x="731520" y="38966"/>
                    </a:lnTo>
                    <a:lnTo>
                      <a:pt x="1415301" y="664850"/>
                    </a:lnTo>
                    <a:lnTo>
                      <a:pt x="1425702" y="655320"/>
                    </a:lnTo>
                    <a:lnTo>
                      <a:pt x="1425702" y="689714"/>
                    </a:lnTo>
                    <a:lnTo>
                      <a:pt x="1442466" y="674370"/>
                    </a:lnTo>
                    <a:lnTo>
                      <a:pt x="1445514" y="672084"/>
                    </a:lnTo>
                    <a:lnTo>
                      <a:pt x="1447038" y="668274"/>
                    </a:lnTo>
                    <a:close/>
                  </a:path>
                  <a:path w="1447165" h="1329689">
                    <a:moveTo>
                      <a:pt x="30974" y="664850"/>
                    </a:moveTo>
                    <a:lnTo>
                      <a:pt x="20574" y="655320"/>
                    </a:lnTo>
                    <a:lnTo>
                      <a:pt x="20574" y="674370"/>
                    </a:lnTo>
                    <a:lnTo>
                      <a:pt x="30974" y="664850"/>
                    </a:lnTo>
                    <a:close/>
                  </a:path>
                  <a:path w="1447165" h="1329689">
                    <a:moveTo>
                      <a:pt x="723138" y="1299148"/>
                    </a:moveTo>
                    <a:lnTo>
                      <a:pt x="30974" y="664850"/>
                    </a:lnTo>
                    <a:lnTo>
                      <a:pt x="20574" y="674370"/>
                    </a:lnTo>
                    <a:lnTo>
                      <a:pt x="20574" y="689714"/>
                    </a:lnTo>
                    <a:lnTo>
                      <a:pt x="714756" y="1325118"/>
                    </a:lnTo>
                    <a:lnTo>
                      <a:pt x="714756" y="1306830"/>
                    </a:lnTo>
                    <a:lnTo>
                      <a:pt x="723138" y="1299148"/>
                    </a:lnTo>
                    <a:close/>
                  </a:path>
                  <a:path w="1447165" h="1329689">
                    <a:moveTo>
                      <a:pt x="731520" y="23622"/>
                    </a:moveTo>
                    <a:lnTo>
                      <a:pt x="714756" y="23622"/>
                    </a:lnTo>
                    <a:lnTo>
                      <a:pt x="723138" y="31294"/>
                    </a:lnTo>
                    <a:lnTo>
                      <a:pt x="731520" y="23622"/>
                    </a:lnTo>
                    <a:close/>
                  </a:path>
                  <a:path w="1447165" h="1329689">
                    <a:moveTo>
                      <a:pt x="723138" y="31294"/>
                    </a:moveTo>
                    <a:lnTo>
                      <a:pt x="714756" y="23622"/>
                    </a:lnTo>
                    <a:lnTo>
                      <a:pt x="714756" y="38966"/>
                    </a:lnTo>
                    <a:lnTo>
                      <a:pt x="723138" y="31294"/>
                    </a:lnTo>
                    <a:close/>
                  </a:path>
                  <a:path w="1447165" h="1329689">
                    <a:moveTo>
                      <a:pt x="731520" y="1306830"/>
                    </a:moveTo>
                    <a:lnTo>
                      <a:pt x="723138" y="1299148"/>
                    </a:lnTo>
                    <a:lnTo>
                      <a:pt x="714756" y="1306830"/>
                    </a:lnTo>
                    <a:lnTo>
                      <a:pt x="731520" y="1306830"/>
                    </a:lnTo>
                    <a:close/>
                  </a:path>
                  <a:path w="1447165" h="1329689">
                    <a:moveTo>
                      <a:pt x="731520" y="1325118"/>
                    </a:moveTo>
                    <a:lnTo>
                      <a:pt x="731520" y="1306830"/>
                    </a:lnTo>
                    <a:lnTo>
                      <a:pt x="714756" y="1306830"/>
                    </a:lnTo>
                    <a:lnTo>
                      <a:pt x="714756" y="1325118"/>
                    </a:lnTo>
                    <a:lnTo>
                      <a:pt x="719328" y="1329690"/>
                    </a:lnTo>
                    <a:lnTo>
                      <a:pt x="726948" y="1329690"/>
                    </a:lnTo>
                    <a:lnTo>
                      <a:pt x="731520" y="1325118"/>
                    </a:lnTo>
                    <a:close/>
                  </a:path>
                  <a:path w="1447165" h="1329689">
                    <a:moveTo>
                      <a:pt x="731520" y="38966"/>
                    </a:moveTo>
                    <a:lnTo>
                      <a:pt x="731520" y="23622"/>
                    </a:lnTo>
                    <a:lnTo>
                      <a:pt x="723138" y="31294"/>
                    </a:lnTo>
                    <a:lnTo>
                      <a:pt x="731520" y="38966"/>
                    </a:lnTo>
                    <a:close/>
                  </a:path>
                  <a:path w="1447165" h="1329689">
                    <a:moveTo>
                      <a:pt x="1425702" y="689714"/>
                    </a:moveTo>
                    <a:lnTo>
                      <a:pt x="1425702" y="674370"/>
                    </a:lnTo>
                    <a:lnTo>
                      <a:pt x="1415301" y="664850"/>
                    </a:lnTo>
                    <a:lnTo>
                      <a:pt x="723138" y="1299148"/>
                    </a:lnTo>
                    <a:lnTo>
                      <a:pt x="731520" y="1306830"/>
                    </a:lnTo>
                    <a:lnTo>
                      <a:pt x="731520" y="1325118"/>
                    </a:lnTo>
                    <a:lnTo>
                      <a:pt x="1425702" y="689714"/>
                    </a:lnTo>
                    <a:close/>
                  </a:path>
                  <a:path w="1447165" h="1329689">
                    <a:moveTo>
                      <a:pt x="1425702" y="674370"/>
                    </a:moveTo>
                    <a:lnTo>
                      <a:pt x="1425702" y="655320"/>
                    </a:lnTo>
                    <a:lnTo>
                      <a:pt x="1415301" y="664850"/>
                    </a:lnTo>
                    <a:lnTo>
                      <a:pt x="1425702" y="674370"/>
                    </a:lnTo>
                    <a:close/>
                  </a:path>
                </a:pathLst>
              </a:custGeom>
              <a:solidFill>
                <a:srgbClr val="385D8A"/>
              </a:solidFill>
            </p:spPr>
            <p:txBody>
              <a:bodyPr wrap="square" lIns="0" tIns="0" rIns="0" bIns="0" rtlCol="0" anchor="ctr"/>
              <a:lstStyle/>
              <a:p>
                <a:pPr algn="ctr" defTabSz="914377">
                  <a:defRPr/>
                </a:pPr>
                <a:r>
                  <a:rPr lang="en-US" sz="800" dirty="0">
                    <a:solidFill>
                      <a:prstClr val="black"/>
                    </a:solidFill>
                    <a:latin typeface="Arial"/>
                    <a:cs typeface="Arial" panose="020B0604020202020204" pitchFamily="34" charset="0"/>
                  </a:rPr>
                  <a:t>ASA (M&amp;RA) </a:t>
                </a:r>
              </a:p>
              <a:p>
                <a:pPr algn="ctr" defTabSz="914377">
                  <a:defRPr/>
                </a:pPr>
                <a:r>
                  <a:rPr lang="en-US" sz="800" dirty="0">
                    <a:solidFill>
                      <a:prstClr val="black"/>
                    </a:solidFill>
                    <a:latin typeface="Arial"/>
                    <a:cs typeface="Arial" panose="020B0604020202020204" pitchFamily="34" charset="0"/>
                  </a:rPr>
                  <a:t>approves or </a:t>
                </a:r>
              </a:p>
              <a:p>
                <a:pPr algn="ctr" defTabSz="914377">
                  <a:defRPr/>
                </a:pPr>
                <a:r>
                  <a:rPr lang="en-US" sz="800" dirty="0">
                    <a:solidFill>
                      <a:prstClr val="black"/>
                    </a:solidFill>
                    <a:latin typeface="Arial"/>
                    <a:cs typeface="Arial" panose="020B0604020202020204" pitchFamily="34" charset="0"/>
                  </a:rPr>
                  <a:t>disapproves</a:t>
                </a:r>
                <a:endParaRPr sz="800" strike="sngStrike" dirty="0">
                  <a:solidFill>
                    <a:srgbClr val="FF0000"/>
                  </a:solidFill>
                  <a:latin typeface="Arial"/>
                  <a:cs typeface="Arial" panose="020B0604020202020204" pitchFamily="34" charset="0"/>
                </a:endParaRPr>
              </a:p>
            </p:txBody>
          </p:sp>
          <p:cxnSp>
            <p:nvCxnSpPr>
              <p:cNvPr id="16" name="Straight Arrow Connector 15">
                <a:extLst>
                  <a:ext uri="{FF2B5EF4-FFF2-40B4-BE49-F238E27FC236}">
                    <a16:creationId xmlns:a16="http://schemas.microsoft.com/office/drawing/2014/main" id="{2A1017E5-7606-C339-0259-731D6394F346}"/>
                  </a:ext>
                </a:extLst>
              </p:cNvPr>
              <p:cNvCxnSpPr>
                <a:cxnSpLocks/>
              </p:cNvCxnSpPr>
              <p:nvPr/>
            </p:nvCxnSpPr>
            <p:spPr bwMode="auto">
              <a:xfrm>
                <a:off x="5101872" y="1437063"/>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8BBC49E8-F621-0559-9F86-16F854124F9B}"/>
                  </a:ext>
                </a:extLst>
              </p:cNvPr>
              <p:cNvCxnSpPr>
                <a:cxnSpLocks/>
              </p:cNvCxnSpPr>
              <p:nvPr/>
            </p:nvCxnSpPr>
            <p:spPr bwMode="auto">
              <a:xfrm>
                <a:off x="5049514" y="2717865"/>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8" name="Straight Arrow Connector 17">
                <a:extLst>
                  <a:ext uri="{FF2B5EF4-FFF2-40B4-BE49-F238E27FC236}">
                    <a16:creationId xmlns:a16="http://schemas.microsoft.com/office/drawing/2014/main" id="{B6AE55FF-0DDF-4F0B-00B6-44C2F860D3B9}"/>
                  </a:ext>
                </a:extLst>
              </p:cNvPr>
              <p:cNvCxnSpPr>
                <a:cxnSpLocks/>
              </p:cNvCxnSpPr>
              <p:nvPr/>
            </p:nvCxnSpPr>
            <p:spPr bwMode="auto">
              <a:xfrm flipV="1">
                <a:off x="7096929" y="3493944"/>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9" name="object 18">
                <a:extLst>
                  <a:ext uri="{FF2B5EF4-FFF2-40B4-BE49-F238E27FC236}">
                    <a16:creationId xmlns:a16="http://schemas.microsoft.com/office/drawing/2014/main" id="{EA197820-B461-2C50-EF2F-A15A0612D153}"/>
                  </a:ext>
                </a:extLst>
              </p:cNvPr>
              <p:cNvSpPr/>
              <p:nvPr/>
            </p:nvSpPr>
            <p:spPr>
              <a:xfrm>
                <a:off x="6338257" y="1656658"/>
                <a:ext cx="1524906" cy="608173"/>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returns M&amp;RA decision in ETMS2 to ACC</a:t>
                </a:r>
              </a:p>
            </p:txBody>
          </p:sp>
          <p:cxnSp>
            <p:nvCxnSpPr>
              <p:cNvPr id="20" name="Straight Arrow Connector 19">
                <a:extLst>
                  <a:ext uri="{FF2B5EF4-FFF2-40B4-BE49-F238E27FC236}">
                    <a16:creationId xmlns:a16="http://schemas.microsoft.com/office/drawing/2014/main" id="{BAD6FAF5-9F34-C8F5-A5C3-1A387F645F5D}"/>
                  </a:ext>
                </a:extLst>
              </p:cNvPr>
              <p:cNvCxnSpPr>
                <a:cxnSpLocks/>
              </p:cNvCxnSpPr>
              <p:nvPr/>
            </p:nvCxnSpPr>
            <p:spPr bwMode="auto">
              <a:xfrm flipV="1">
                <a:off x="7145102" y="5382097"/>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1" name="Straight Arrow Connector 20">
                <a:extLst>
                  <a:ext uri="{FF2B5EF4-FFF2-40B4-BE49-F238E27FC236}">
                    <a16:creationId xmlns:a16="http://schemas.microsoft.com/office/drawing/2014/main" id="{E3CBE11C-94B0-F9C3-E3B8-3B2D6AF6B9A5}"/>
                  </a:ext>
                </a:extLst>
              </p:cNvPr>
              <p:cNvCxnSpPr>
                <a:cxnSpLocks/>
              </p:cNvCxnSpPr>
              <p:nvPr/>
            </p:nvCxnSpPr>
            <p:spPr bwMode="auto">
              <a:xfrm>
                <a:off x="5871898" y="6038130"/>
                <a:ext cx="4365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2" name="object 18">
                <a:extLst>
                  <a:ext uri="{FF2B5EF4-FFF2-40B4-BE49-F238E27FC236}">
                    <a16:creationId xmlns:a16="http://schemas.microsoft.com/office/drawing/2014/main" id="{E53A4D4D-AD70-9719-D1B4-50000282D99C}"/>
                  </a:ext>
                </a:extLst>
              </p:cNvPr>
              <p:cNvSpPr/>
              <p:nvPr/>
            </p:nvSpPr>
            <p:spPr>
              <a:xfrm>
                <a:off x="6339753" y="5604003"/>
                <a:ext cx="1582058" cy="1017880"/>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GCMCA provides approval / disapproval recommendation (memo not required) to ACC</a:t>
                </a:r>
              </a:p>
            </p:txBody>
          </p:sp>
          <p:sp>
            <p:nvSpPr>
              <p:cNvPr id="23" name="object 18">
                <a:extLst>
                  <a:ext uri="{FF2B5EF4-FFF2-40B4-BE49-F238E27FC236}">
                    <a16:creationId xmlns:a16="http://schemas.microsoft.com/office/drawing/2014/main" id="{66196FBE-CED7-7BFB-07A8-A582B6787556}"/>
                  </a:ext>
                </a:extLst>
              </p:cNvPr>
              <p:cNvSpPr/>
              <p:nvPr/>
            </p:nvSpPr>
            <p:spPr>
              <a:xfrm>
                <a:off x="6310059" y="3719497"/>
                <a:ext cx="1582058" cy="718885"/>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DCS, G-1 receives request and processes to ASA (M&amp;RA) for decision</a:t>
                </a:r>
              </a:p>
            </p:txBody>
          </p:sp>
          <p:sp>
            <p:nvSpPr>
              <p:cNvPr id="24" name="object 11">
                <a:extLst>
                  <a:ext uri="{FF2B5EF4-FFF2-40B4-BE49-F238E27FC236}">
                    <a16:creationId xmlns:a16="http://schemas.microsoft.com/office/drawing/2014/main" id="{9A8D3B7C-499C-6542-FD2E-F565E8EBF4A3}"/>
                  </a:ext>
                </a:extLst>
              </p:cNvPr>
              <p:cNvSpPr/>
              <p:nvPr/>
            </p:nvSpPr>
            <p:spPr>
              <a:xfrm>
                <a:off x="4298580" y="5407099"/>
                <a:ext cx="1582058" cy="1038682"/>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Facility commander provides </a:t>
                </a:r>
              </a:p>
              <a:p>
                <a:pPr lvl="0" algn="ctr">
                  <a:defRPr/>
                </a:pPr>
                <a:r>
                  <a:rPr lang="en-US" sz="800" dirty="0">
                    <a:solidFill>
                      <a:prstClr val="black"/>
                    </a:solidFill>
                    <a:latin typeface="Arial" panose="020B0604020202020204" pitchFamily="34" charset="0"/>
                    <a:cs typeface="Arial" panose="020B0604020202020204" pitchFamily="34" charset="0"/>
                  </a:rPr>
                  <a:t>approval / disapproval (endorsement on Facility Director memo) to O-6 GCMCA/DCOM Army Corrections Command (ACC)</a:t>
                </a:r>
              </a:p>
            </p:txBody>
          </p:sp>
          <p:cxnSp>
            <p:nvCxnSpPr>
              <p:cNvPr id="25" name="Straight Arrow Connector 24">
                <a:extLst>
                  <a:ext uri="{FF2B5EF4-FFF2-40B4-BE49-F238E27FC236}">
                    <a16:creationId xmlns:a16="http://schemas.microsoft.com/office/drawing/2014/main" id="{C9EB74B4-4F24-E7A4-7D4D-0A1F292C5D17}"/>
                  </a:ext>
                </a:extLst>
              </p:cNvPr>
              <p:cNvCxnSpPr>
                <a:cxnSpLocks/>
              </p:cNvCxnSpPr>
              <p:nvPr/>
            </p:nvCxnSpPr>
            <p:spPr bwMode="auto">
              <a:xfrm>
                <a:off x="5049514" y="3865261"/>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7" name="Straight Arrow Connector 26">
                <a:extLst>
                  <a:ext uri="{FF2B5EF4-FFF2-40B4-BE49-F238E27FC236}">
                    <a16:creationId xmlns:a16="http://schemas.microsoft.com/office/drawing/2014/main" id="{1CBEA7D7-58B6-76F8-CA2D-929533FAB835}"/>
                  </a:ext>
                </a:extLst>
              </p:cNvPr>
              <p:cNvCxnSpPr>
                <a:cxnSpLocks/>
              </p:cNvCxnSpPr>
              <p:nvPr/>
            </p:nvCxnSpPr>
            <p:spPr bwMode="auto">
              <a:xfrm>
                <a:off x="5079585" y="5095321"/>
                <a:ext cx="0" cy="26356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8" name="Straight Arrow Connector 27">
                <a:extLst>
                  <a:ext uri="{FF2B5EF4-FFF2-40B4-BE49-F238E27FC236}">
                    <a16:creationId xmlns:a16="http://schemas.microsoft.com/office/drawing/2014/main" id="{CF51C3D0-3144-5C94-0E19-A2B3BB70C22C}"/>
                  </a:ext>
                </a:extLst>
              </p:cNvPr>
              <p:cNvCxnSpPr>
                <a:cxnSpLocks/>
              </p:cNvCxnSpPr>
              <p:nvPr/>
            </p:nvCxnSpPr>
            <p:spPr bwMode="auto">
              <a:xfrm flipV="1">
                <a:off x="7095745" y="2294675"/>
                <a:ext cx="0" cy="21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cxnSp>
          <p:nvCxnSpPr>
            <p:cNvPr id="10" name="Straight Arrow Connector 9">
              <a:extLst>
                <a:ext uri="{FF2B5EF4-FFF2-40B4-BE49-F238E27FC236}">
                  <a16:creationId xmlns:a16="http://schemas.microsoft.com/office/drawing/2014/main" id="{DAD8860D-680B-F170-609F-AF08312B1F12}"/>
                </a:ext>
              </a:extLst>
            </p:cNvPr>
            <p:cNvCxnSpPr>
              <a:cxnSpLocks/>
            </p:cNvCxnSpPr>
            <p:nvPr/>
          </p:nvCxnSpPr>
          <p:spPr bwMode="auto">
            <a:xfrm flipV="1">
              <a:off x="9280161" y="1380253"/>
              <a:ext cx="0" cy="1730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1" name="object 18">
              <a:extLst>
                <a:ext uri="{FF2B5EF4-FFF2-40B4-BE49-F238E27FC236}">
                  <a16:creationId xmlns:a16="http://schemas.microsoft.com/office/drawing/2014/main" id="{AB44EA07-7DA5-07E9-9FC9-E2B773C1C0F0}"/>
                </a:ext>
              </a:extLst>
            </p:cNvPr>
            <p:cNvSpPr/>
            <p:nvPr/>
          </p:nvSpPr>
          <p:spPr>
            <a:xfrm>
              <a:off x="8618363" y="526519"/>
              <a:ext cx="1378255" cy="853734"/>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defTabSz="914377">
                <a:defRPr/>
              </a:pPr>
              <a:r>
                <a:rPr lang="en-US" sz="800" dirty="0">
                  <a:solidFill>
                    <a:prstClr val="black"/>
                  </a:solidFill>
                  <a:latin typeface="Arial" panose="020B0604020202020204" pitchFamily="34" charset="0"/>
                  <a:cs typeface="Arial" panose="020B0604020202020204" pitchFamily="34" charset="0"/>
                </a:rPr>
                <a:t>ACC will route to Facility Directorate of Inmate Administration who will record decision in the inmate’s Corrections Treatment File (CTF)</a:t>
              </a:r>
            </a:p>
          </p:txBody>
        </p:sp>
      </p:grpSp>
      <p:sp>
        <p:nvSpPr>
          <p:cNvPr id="29" name="object 11">
            <a:extLst>
              <a:ext uri="{FF2B5EF4-FFF2-40B4-BE49-F238E27FC236}">
                <a16:creationId xmlns:a16="http://schemas.microsoft.com/office/drawing/2014/main" id="{F4E2F4E7-329F-021B-5A6A-DAB9C2F1BAAA}"/>
              </a:ext>
            </a:extLst>
          </p:cNvPr>
          <p:cNvSpPr/>
          <p:nvPr/>
        </p:nvSpPr>
        <p:spPr>
          <a:xfrm>
            <a:off x="7346448" y="3640484"/>
            <a:ext cx="1414956" cy="828243"/>
          </a:xfrm>
          <a:custGeom>
            <a:avLst/>
            <a:gdLst/>
            <a:ahLst/>
            <a:cxnLst/>
            <a:rect l="l" t="t" r="r" b="b"/>
            <a:pathLst>
              <a:path w="1497329" h="1000125">
                <a:moveTo>
                  <a:pt x="1497330" y="994409"/>
                </a:moveTo>
                <a:lnTo>
                  <a:pt x="1497330" y="6095"/>
                </a:lnTo>
                <a:lnTo>
                  <a:pt x="1491996" y="0"/>
                </a:lnTo>
                <a:lnTo>
                  <a:pt x="6095" y="0"/>
                </a:lnTo>
                <a:lnTo>
                  <a:pt x="0" y="6095"/>
                </a:lnTo>
                <a:lnTo>
                  <a:pt x="0" y="994409"/>
                </a:lnTo>
                <a:lnTo>
                  <a:pt x="6096" y="999743"/>
                </a:lnTo>
                <a:lnTo>
                  <a:pt x="12954" y="999743"/>
                </a:lnTo>
                <a:lnTo>
                  <a:pt x="12954" y="25907"/>
                </a:lnTo>
                <a:lnTo>
                  <a:pt x="25907" y="12954"/>
                </a:lnTo>
                <a:lnTo>
                  <a:pt x="25907" y="25907"/>
                </a:lnTo>
                <a:lnTo>
                  <a:pt x="1472184" y="25907"/>
                </a:lnTo>
                <a:lnTo>
                  <a:pt x="1472184" y="12953"/>
                </a:lnTo>
                <a:lnTo>
                  <a:pt x="1485138" y="25907"/>
                </a:lnTo>
                <a:lnTo>
                  <a:pt x="1485138" y="999743"/>
                </a:lnTo>
                <a:lnTo>
                  <a:pt x="1491996" y="999743"/>
                </a:lnTo>
                <a:lnTo>
                  <a:pt x="1497330" y="994409"/>
                </a:lnTo>
                <a:close/>
              </a:path>
              <a:path w="1497329" h="1000125">
                <a:moveTo>
                  <a:pt x="25907" y="25907"/>
                </a:moveTo>
                <a:lnTo>
                  <a:pt x="25907" y="12954"/>
                </a:lnTo>
                <a:lnTo>
                  <a:pt x="12954" y="25907"/>
                </a:lnTo>
                <a:lnTo>
                  <a:pt x="25907" y="25907"/>
                </a:lnTo>
                <a:close/>
              </a:path>
              <a:path w="1497329" h="1000125">
                <a:moveTo>
                  <a:pt x="25907" y="974597"/>
                </a:moveTo>
                <a:lnTo>
                  <a:pt x="25907" y="25907"/>
                </a:lnTo>
                <a:lnTo>
                  <a:pt x="12954" y="25907"/>
                </a:lnTo>
                <a:lnTo>
                  <a:pt x="12954" y="974597"/>
                </a:lnTo>
                <a:lnTo>
                  <a:pt x="25907" y="974597"/>
                </a:lnTo>
                <a:close/>
              </a:path>
              <a:path w="1497329" h="1000125">
                <a:moveTo>
                  <a:pt x="1485138" y="974597"/>
                </a:moveTo>
                <a:lnTo>
                  <a:pt x="12954" y="974597"/>
                </a:lnTo>
                <a:lnTo>
                  <a:pt x="25907" y="987551"/>
                </a:lnTo>
                <a:lnTo>
                  <a:pt x="25907" y="999743"/>
                </a:lnTo>
                <a:lnTo>
                  <a:pt x="1472184" y="999743"/>
                </a:lnTo>
                <a:lnTo>
                  <a:pt x="1472184" y="987551"/>
                </a:lnTo>
                <a:lnTo>
                  <a:pt x="1485138" y="974597"/>
                </a:lnTo>
                <a:close/>
              </a:path>
              <a:path w="1497329" h="1000125">
                <a:moveTo>
                  <a:pt x="25907" y="999743"/>
                </a:moveTo>
                <a:lnTo>
                  <a:pt x="25907" y="987551"/>
                </a:lnTo>
                <a:lnTo>
                  <a:pt x="12954" y="974597"/>
                </a:lnTo>
                <a:lnTo>
                  <a:pt x="12954" y="999743"/>
                </a:lnTo>
                <a:lnTo>
                  <a:pt x="25907" y="999743"/>
                </a:lnTo>
                <a:close/>
              </a:path>
              <a:path w="1497329" h="1000125">
                <a:moveTo>
                  <a:pt x="1485138" y="25907"/>
                </a:moveTo>
                <a:lnTo>
                  <a:pt x="1472184" y="12953"/>
                </a:lnTo>
                <a:lnTo>
                  <a:pt x="1472184" y="25907"/>
                </a:lnTo>
                <a:lnTo>
                  <a:pt x="1485138" y="25907"/>
                </a:lnTo>
                <a:close/>
              </a:path>
              <a:path w="1497329" h="1000125">
                <a:moveTo>
                  <a:pt x="1485138" y="974597"/>
                </a:moveTo>
                <a:lnTo>
                  <a:pt x="1485138" y="25907"/>
                </a:lnTo>
                <a:lnTo>
                  <a:pt x="1472184" y="25907"/>
                </a:lnTo>
                <a:lnTo>
                  <a:pt x="1472184" y="974597"/>
                </a:lnTo>
                <a:lnTo>
                  <a:pt x="1485138" y="974597"/>
                </a:lnTo>
                <a:close/>
              </a:path>
              <a:path w="1497329" h="1000125">
                <a:moveTo>
                  <a:pt x="1485138" y="999743"/>
                </a:moveTo>
                <a:lnTo>
                  <a:pt x="1485138" y="974597"/>
                </a:lnTo>
                <a:lnTo>
                  <a:pt x="1472184" y="987551"/>
                </a:lnTo>
                <a:lnTo>
                  <a:pt x="1472184" y="999743"/>
                </a:lnTo>
                <a:lnTo>
                  <a:pt x="1485138" y="999743"/>
                </a:lnTo>
                <a:close/>
              </a:path>
            </a:pathLst>
          </a:custGeom>
          <a:solidFill>
            <a:srgbClr val="385D8A"/>
          </a:solidFill>
          <a:ln>
            <a:solidFill>
              <a:srgbClr val="FF0000"/>
            </a:solidFill>
          </a:ln>
        </p:spPr>
        <p:txBody>
          <a:bodyPr wrap="square" lIns="0" tIns="0" rIns="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Facility DOPS reviews CH memo and provides a recommendation memo to </a:t>
            </a:r>
          </a:p>
          <a:p>
            <a:pPr lvl="0" algn="ctr">
              <a:defRPr/>
            </a:pPr>
            <a:r>
              <a:rPr lang="en-US" sz="800" dirty="0">
                <a:solidFill>
                  <a:prstClr val="black"/>
                </a:solidFill>
                <a:latin typeface="Arial" panose="020B0604020202020204" pitchFamily="34" charset="0"/>
                <a:cs typeface="Arial" panose="020B0604020202020204" pitchFamily="34" charset="0"/>
              </a:rPr>
              <a:t>the O-3/O-4/O-5 level facility commander (USDB only– USDB BN CDR/CHOPS)</a:t>
            </a:r>
          </a:p>
        </p:txBody>
      </p:sp>
      <p:cxnSp>
        <p:nvCxnSpPr>
          <p:cNvPr id="30" name="Straight Arrow Connector 29">
            <a:extLst>
              <a:ext uri="{FF2B5EF4-FFF2-40B4-BE49-F238E27FC236}">
                <a16:creationId xmlns:a16="http://schemas.microsoft.com/office/drawing/2014/main" id="{A03A37FF-BF37-857F-6F82-FAC463F778AE}"/>
              </a:ext>
            </a:extLst>
          </p:cNvPr>
          <p:cNvCxnSpPr>
            <a:cxnSpLocks/>
          </p:cNvCxnSpPr>
          <p:nvPr/>
        </p:nvCxnSpPr>
        <p:spPr bwMode="auto">
          <a:xfrm flipV="1">
            <a:off x="9858193" y="3903713"/>
            <a:ext cx="0" cy="18183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1" name="object 18">
            <a:extLst>
              <a:ext uri="{FF2B5EF4-FFF2-40B4-BE49-F238E27FC236}">
                <a16:creationId xmlns:a16="http://schemas.microsoft.com/office/drawing/2014/main" id="{FF15ED0E-5D20-BE23-85E9-E32D653F7A6A}"/>
              </a:ext>
            </a:extLst>
          </p:cNvPr>
          <p:cNvSpPr/>
          <p:nvPr/>
        </p:nvSpPr>
        <p:spPr>
          <a:xfrm>
            <a:off x="9172366" y="4098830"/>
            <a:ext cx="1414956" cy="621881"/>
          </a:xfrm>
          <a:custGeom>
            <a:avLst/>
            <a:gdLst/>
            <a:ahLst/>
            <a:cxnLst/>
            <a:rect l="l" t="t" r="r" b="b"/>
            <a:pathLst>
              <a:path w="1473200" h="1016000">
                <a:moveTo>
                  <a:pt x="1472946" y="1009649"/>
                </a:moveTo>
                <a:lnTo>
                  <a:pt x="1472946" y="5333"/>
                </a:lnTo>
                <a:lnTo>
                  <a:pt x="1467612" y="0"/>
                </a:lnTo>
                <a:lnTo>
                  <a:pt x="5333" y="0"/>
                </a:lnTo>
                <a:lnTo>
                  <a:pt x="0" y="5333"/>
                </a:lnTo>
                <a:lnTo>
                  <a:pt x="0" y="1009649"/>
                </a:lnTo>
                <a:lnTo>
                  <a:pt x="5334" y="1015745"/>
                </a:lnTo>
                <a:lnTo>
                  <a:pt x="12953" y="1015745"/>
                </a:lnTo>
                <a:lnTo>
                  <a:pt x="12954" y="25145"/>
                </a:lnTo>
                <a:lnTo>
                  <a:pt x="25146" y="12191"/>
                </a:lnTo>
                <a:lnTo>
                  <a:pt x="25146" y="25145"/>
                </a:lnTo>
                <a:lnTo>
                  <a:pt x="1447800" y="25145"/>
                </a:lnTo>
                <a:lnTo>
                  <a:pt x="1447800" y="12191"/>
                </a:lnTo>
                <a:lnTo>
                  <a:pt x="1460754" y="25145"/>
                </a:lnTo>
                <a:lnTo>
                  <a:pt x="1460754" y="1015745"/>
                </a:lnTo>
                <a:lnTo>
                  <a:pt x="1467612" y="1015745"/>
                </a:lnTo>
                <a:lnTo>
                  <a:pt x="1472946" y="1009649"/>
                </a:lnTo>
                <a:close/>
              </a:path>
              <a:path w="1473200" h="1016000">
                <a:moveTo>
                  <a:pt x="25146" y="25145"/>
                </a:moveTo>
                <a:lnTo>
                  <a:pt x="25146" y="12191"/>
                </a:lnTo>
                <a:lnTo>
                  <a:pt x="12954" y="25145"/>
                </a:lnTo>
                <a:lnTo>
                  <a:pt x="25146" y="25145"/>
                </a:lnTo>
                <a:close/>
              </a:path>
              <a:path w="1473200" h="1016000">
                <a:moveTo>
                  <a:pt x="25146" y="990599"/>
                </a:moveTo>
                <a:lnTo>
                  <a:pt x="25146" y="25145"/>
                </a:lnTo>
                <a:lnTo>
                  <a:pt x="12954" y="25145"/>
                </a:lnTo>
                <a:lnTo>
                  <a:pt x="12954" y="990599"/>
                </a:lnTo>
                <a:lnTo>
                  <a:pt x="25146" y="990599"/>
                </a:lnTo>
                <a:close/>
              </a:path>
              <a:path w="1473200" h="1016000">
                <a:moveTo>
                  <a:pt x="1460754" y="990599"/>
                </a:moveTo>
                <a:lnTo>
                  <a:pt x="12954" y="990599"/>
                </a:lnTo>
                <a:lnTo>
                  <a:pt x="25146" y="1002791"/>
                </a:lnTo>
                <a:lnTo>
                  <a:pt x="25146" y="1015745"/>
                </a:lnTo>
                <a:lnTo>
                  <a:pt x="1447800" y="1015745"/>
                </a:lnTo>
                <a:lnTo>
                  <a:pt x="1447800" y="1002791"/>
                </a:lnTo>
                <a:lnTo>
                  <a:pt x="1460754" y="990599"/>
                </a:lnTo>
                <a:close/>
              </a:path>
              <a:path w="1473200" h="1016000">
                <a:moveTo>
                  <a:pt x="25146" y="1015745"/>
                </a:moveTo>
                <a:lnTo>
                  <a:pt x="25146" y="1002791"/>
                </a:lnTo>
                <a:lnTo>
                  <a:pt x="12954" y="990599"/>
                </a:lnTo>
                <a:lnTo>
                  <a:pt x="12953" y="1015745"/>
                </a:lnTo>
                <a:lnTo>
                  <a:pt x="25146" y="1015745"/>
                </a:lnTo>
                <a:close/>
              </a:path>
              <a:path w="1473200" h="1016000">
                <a:moveTo>
                  <a:pt x="1460754" y="25145"/>
                </a:moveTo>
                <a:lnTo>
                  <a:pt x="1447800" y="12191"/>
                </a:lnTo>
                <a:lnTo>
                  <a:pt x="1447800" y="25145"/>
                </a:lnTo>
                <a:lnTo>
                  <a:pt x="1460754" y="25145"/>
                </a:lnTo>
                <a:close/>
              </a:path>
              <a:path w="1473200" h="1016000">
                <a:moveTo>
                  <a:pt x="1460754" y="990599"/>
                </a:moveTo>
                <a:lnTo>
                  <a:pt x="1460754" y="25145"/>
                </a:lnTo>
                <a:lnTo>
                  <a:pt x="1447800" y="25145"/>
                </a:lnTo>
                <a:lnTo>
                  <a:pt x="1447800" y="990599"/>
                </a:lnTo>
                <a:lnTo>
                  <a:pt x="1460754" y="990599"/>
                </a:lnTo>
                <a:close/>
              </a:path>
              <a:path w="1473200" h="1016000">
                <a:moveTo>
                  <a:pt x="1460754" y="1015745"/>
                </a:moveTo>
                <a:lnTo>
                  <a:pt x="1460754" y="990599"/>
                </a:lnTo>
                <a:lnTo>
                  <a:pt x="1447800" y="1002791"/>
                </a:lnTo>
                <a:lnTo>
                  <a:pt x="1447800" y="1015745"/>
                </a:lnTo>
                <a:lnTo>
                  <a:pt x="1460754" y="1015745"/>
                </a:lnTo>
                <a:close/>
              </a:path>
            </a:pathLst>
          </a:custGeom>
          <a:solidFill>
            <a:srgbClr val="385D8A"/>
          </a:solidFill>
          <a:ln>
            <a:solidFill>
              <a:srgbClr val="FF0000"/>
            </a:solidFill>
          </a:ln>
        </p:spPr>
        <p:txBody>
          <a:bodyPr wrap="square" lIns="91440" tIns="0" rIns="91440" bIns="0" rtlCol="0" anchor="ctr"/>
          <a:lstStyle/>
          <a:p>
            <a:pPr lvl="0" algn="ctr">
              <a:defRPr/>
            </a:pPr>
            <a:r>
              <a:rPr lang="en-US" sz="800" dirty="0">
                <a:solidFill>
                  <a:prstClr val="black"/>
                </a:solidFill>
                <a:latin typeface="Arial" panose="020B0604020202020204" pitchFamily="34" charset="0"/>
                <a:cs typeface="Arial" panose="020B0604020202020204" pitchFamily="34" charset="0"/>
              </a:rPr>
              <a:t>ACC routes request in ETMS2 to DCS, G-1</a:t>
            </a:r>
          </a:p>
        </p:txBody>
      </p:sp>
    </p:spTree>
    <p:extLst>
      <p:ext uri="{BB962C8B-B14F-4D97-AF65-F5344CB8AC3E}">
        <p14:creationId xmlns:p14="http://schemas.microsoft.com/office/powerpoint/2010/main" val="319695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357313"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357313"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8ecf880-d05b-45d4-a619-1ef7ba5ac7da">
      <Terms xmlns="http://schemas.microsoft.com/office/infopath/2007/PartnerControls"/>
    </lcf76f155ced4ddcb4097134ff3c332f>
    <TaxCatchAll xmlns="7a6932a4-ddee-4913-81e7-ac5704159a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ED08BEB9C9034DAF8D7FF1FF9DE13E" ma:contentTypeVersion="12" ma:contentTypeDescription="Create a new document." ma:contentTypeScope="" ma:versionID="46943d2c494db1630b52696e71354fff">
  <xsd:schema xmlns:xsd="http://www.w3.org/2001/XMLSchema" xmlns:xs="http://www.w3.org/2001/XMLSchema" xmlns:p="http://schemas.microsoft.com/office/2006/metadata/properties" xmlns:ns2="48ecf880-d05b-45d4-a619-1ef7ba5ac7da" xmlns:ns3="7a6932a4-ddee-4913-81e7-ac5704159ac4" targetNamespace="http://schemas.microsoft.com/office/2006/metadata/properties" ma:root="true" ma:fieldsID="6990a3712562eda64cb83b047e47a428" ns2:_="" ns3:_="">
    <xsd:import namespace="48ecf880-d05b-45d4-a619-1ef7ba5ac7da"/>
    <xsd:import namespace="7a6932a4-ddee-4913-81e7-ac5704159ac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ecf880-d05b-45d4-a619-1ef7ba5ac7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6932a4-ddee-4913-81e7-ac5704159ac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5202d8a-0705-4dba-b4af-e1a4622d22ef}" ma:internalName="TaxCatchAll" ma:showField="CatchAllData" ma:web="7a6932a4-ddee-4913-81e7-ac5704159a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6F0A4C-0E2A-448B-9069-9654EB8513E4}">
  <ds:schemaRefs>
    <ds:schemaRef ds:uri="http://schemas.microsoft.com/sharepoint/v3"/>
    <ds:schemaRef ds:uri="http://purl.org/dc/terms/"/>
    <ds:schemaRef ds:uri="http://schemas.microsoft.com/office/2006/documentManagement/types"/>
    <ds:schemaRef ds:uri="http://schemas.microsoft.com/office/2006/metadata/properties"/>
    <ds:schemaRef ds:uri="301e2a1d-f5c7-48da-b834-ceec4b3cc0b1"/>
    <ds:schemaRef ds:uri="94327e4b-6844-410e-92c9-e2b6b626d263"/>
    <ds:schemaRef ds:uri="http://www.w3.org/XML/1998/namespace"/>
    <ds:schemaRef ds:uri="http://purl.org/dc/elements/1.1/"/>
    <ds:schemaRef ds:uri="http://purl.org/dc/dcmitype/"/>
    <ds:schemaRef ds:uri="http://schemas.microsoft.com/office/infopath/2007/PartnerControls"/>
    <ds:schemaRef ds:uri="http://schemas.openxmlformats.org/package/2006/metadata/core-properties"/>
    <ds:schemaRef ds:uri="48ecf880-d05b-45d4-a619-1ef7ba5ac7da"/>
    <ds:schemaRef ds:uri="7a6932a4-ddee-4913-81e7-ac5704159ac4"/>
  </ds:schemaRefs>
</ds:datastoreItem>
</file>

<file path=customXml/itemProps2.xml><?xml version="1.0" encoding="utf-8"?>
<ds:datastoreItem xmlns:ds="http://schemas.openxmlformats.org/officeDocument/2006/customXml" ds:itemID="{58BD1D8B-53B8-43A3-8539-F9B8E08E31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ecf880-d05b-45d4-a619-1ef7ba5ac7da"/>
    <ds:schemaRef ds:uri="7a6932a4-ddee-4913-81e7-ac5704159a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3359FD-6F57-4E7B-BEA6-7E73146D62BC}">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Standard" siteId="{fae6d70f-954b-4811-92b6-0530d6f84c43}" removed="0"/>
</clbl:labelList>
</file>

<file path=docProps/app.xml><?xml version="1.0" encoding="utf-8"?>
<Properties xmlns="http://schemas.openxmlformats.org/officeDocument/2006/extended-properties" xmlns:vt="http://schemas.openxmlformats.org/officeDocument/2006/docPropsVTypes">
  <TotalTime>1275</TotalTime>
  <Words>7261</Words>
  <Application>Microsoft Office PowerPoint</Application>
  <PresentationFormat>Widescreen</PresentationFormat>
  <Paragraphs>559</Paragraphs>
  <Slides>28</Slides>
  <Notes>5</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2</vt:i4>
      </vt:variant>
      <vt:variant>
        <vt:lpstr>Slide Titles</vt:lpstr>
      </vt:variant>
      <vt:variant>
        <vt:i4>28</vt:i4>
      </vt:variant>
    </vt:vector>
  </HeadingPairs>
  <TitlesOfParts>
    <vt:vector size="37" baseType="lpstr">
      <vt:lpstr> Arial</vt:lpstr>
      <vt:lpstr>Arial</vt:lpstr>
      <vt:lpstr>Calibri</vt:lpstr>
      <vt:lpstr>Calibri Light</vt:lpstr>
      <vt:lpstr>Wingdings</vt:lpstr>
      <vt:lpstr>Office Theme</vt:lpstr>
      <vt:lpstr>19_Default Design</vt:lpstr>
      <vt:lpstr>Adobe Acrobat Document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Montes</dc:creator>
  <cp:lastModifiedBy>Belvis, Edwin Jr MSG USARMY NG PAANG (USA)</cp:lastModifiedBy>
  <cp:revision>3</cp:revision>
  <cp:lastPrinted>2026-04-24T18:41:05Z</cp:lastPrinted>
  <dcterms:created xsi:type="dcterms:W3CDTF">2025-02-05T21:42:52Z</dcterms:created>
  <dcterms:modified xsi:type="dcterms:W3CDTF">2026-07-20T13:56:53Z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0x010100C4ED08BEB9C9034DAF8D7FF1FF9DE13E</vt:lpwstr>
  </property>
  <property fmtid="{D5CDD505-2E9C-101B-9397-08002B2CF9AE}" pid="3" name="MediaServiceImageTags">
    <vt:lpwstr/>
  </property>
</Properties>
</file>